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91" r:id="rId4"/>
    <p:sldId id="292" r:id="rId5"/>
    <p:sldId id="285" r:id="rId6"/>
    <p:sldId id="257" r:id="rId7"/>
    <p:sldId id="267" r:id="rId8"/>
    <p:sldId id="293" r:id="rId9"/>
    <p:sldId id="270" r:id="rId10"/>
    <p:sldId id="294" r:id="rId11"/>
    <p:sldId id="282" r:id="rId12"/>
    <p:sldId id="273" r:id="rId13"/>
    <p:sldId id="288" r:id="rId14"/>
    <p:sldId id="295" r:id="rId15"/>
    <p:sldId id="269" r:id="rId16"/>
    <p:sldId id="274" r:id="rId17"/>
    <p:sldId id="280" r:id="rId18"/>
    <p:sldId id="279" r:id="rId19"/>
    <p:sldId id="278" r:id="rId20"/>
    <p:sldId id="276" r:id="rId21"/>
    <p:sldId id="281" r:id="rId22"/>
    <p:sldId id="296" r:id="rId23"/>
    <p:sldId id="277" r:id="rId24"/>
    <p:sldId id="297" r:id="rId25"/>
  </p:sldIdLst>
  <p:sldSz cx="12190413" cy="6859588"/>
  <p:notesSz cx="6858000" cy="9144000"/>
  <p:custDataLst>
    <p:tags r:id="rId28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17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36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56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>
      <p:cViewPr>
        <p:scale>
          <a:sx n="66" d="100"/>
          <a:sy n="66" d="100"/>
        </p:scale>
        <p:origin x="-2316" y="-114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C600E-4601-4019-844B-1138AD66A65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9F910-158B-4BC6-BD9E-31CD73A40E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17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36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56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9F910-158B-4BC6-BD9E-31CD73A40E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3174-0592-401C-A72B-88D9DC72E2B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1C93-7289-4A17-A70A-81F8178125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926854" y="672856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3174-0592-401C-A72B-88D9DC72E2B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1C93-7289-4A17-A70A-81F8178125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3174-0592-401C-A72B-88D9DC72E2B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1C93-7289-4A17-A70A-81F8178125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39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3174-0592-401C-A72B-88D9DC72E2B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1C93-7289-4A17-A70A-81F8178125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3174-0592-401C-A72B-88D9DC72E2B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1C93-7289-4A17-A70A-81F8178125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10" tIns="54406" rIns="108810" bIns="5440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108810" tIns="54406" rIns="108810" bIns="5440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10" tIns="54406" rIns="108810" bIns="5440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3174-0592-401C-A72B-88D9DC72E2B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10" tIns="54406" rIns="108810" bIns="5440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10" tIns="54406" rIns="108810" bIns="5440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1C93-7289-4A17-A70A-81F81781259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 rot="16200000">
            <a:off x="2665414" y="-2665413"/>
            <a:ext cx="6859587" cy="12190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6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6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5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5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45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40" indent="-271780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17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36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56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4165950" y="-2608362"/>
            <a:ext cx="3858518" cy="12190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8542" y="568974"/>
            <a:ext cx="6096012" cy="60960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257668" y="2061642"/>
            <a:ext cx="1612177" cy="395993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28310" y="2239737"/>
            <a:ext cx="4596584" cy="2494216"/>
            <a:chOff x="5946451" y="2534085"/>
            <a:chExt cx="3991327" cy="216578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screen"/>
            <a:srcRect l="-145" b="-3786"/>
            <a:stretch>
              <a:fillRect/>
            </a:stretch>
          </p:blipFill>
          <p:spPr>
            <a:xfrm>
              <a:off x="7535366" y="2534085"/>
              <a:ext cx="2402412" cy="216578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>
            <a:xfrm>
              <a:off x="5946451" y="2692726"/>
              <a:ext cx="1628393" cy="158823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968575" y="4339136"/>
            <a:ext cx="746797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1800" kern="0" dirty="0">
                <a:solidFill>
                  <a:srgbClr val="212121"/>
                </a:solidFill>
                <a:cs typeface="+mn-ea"/>
                <a:sym typeface="+mn-lt"/>
              </a:rPr>
              <a:t>传说一：过去老北京有“冬至馄饨夏至面”的说法。相传汉朝时，北方匈奴经常骚扰边疆，百姓不得安宁。当时匈奴部落中有浑氏和屯氏两个首领，十分凶残。百姓对其恨之入骨，于是用肉馅包成角儿，取“浑”与屯”之音，叫做作“馄饨”。恨以食之，并求平息战乱，能过上太平日子。因最初制成馄饨是在冬至这一天，在冬至这天家家户户吃馄饨。</a:t>
            </a:r>
            <a:endParaRPr lang="en-US" altLang="zh-CN" sz="1800" kern="0" dirty="0">
              <a:solidFill>
                <a:srgbClr val="21212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" y="123319"/>
            <a:ext cx="12148531" cy="523220"/>
            <a:chOff x="6" y="123319"/>
            <a:chExt cx="12148531" cy="523220"/>
          </a:xfrm>
        </p:grpSpPr>
        <p:sp>
          <p:nvSpPr>
            <p:cNvPr id="14" name="矩形 13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309631" y="123319"/>
              <a:ext cx="2826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冬至的传说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>
              <a:stCxn id="16" idx="1"/>
            </p:cNvCxnSpPr>
            <p:nvPr/>
          </p:nvCxnSpPr>
          <p:spPr>
            <a:xfrm flipH="1">
              <a:off x="6" y="384929"/>
              <a:ext cx="3309625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3360" y="3970973"/>
            <a:ext cx="1662913" cy="2747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4646" y="706704"/>
            <a:ext cx="10058400" cy="329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511030" y="4156617"/>
            <a:ext cx="6696744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000" kern="0" dirty="0">
                <a:solidFill>
                  <a:srgbClr val="212121"/>
                </a:solidFill>
                <a:cs typeface="+mn-ea"/>
                <a:sym typeface="+mn-lt"/>
              </a:rPr>
              <a:t>传说二：在江南水乡，有冬至之夜全家欢聚一堂共吃赤豆糯米饭的习俗。相传，共工氏有不才子，作恶多端，死于冬至这一天，死后变成疫鬼，继续残害百姓。但是，这个疫鬼最怕赤豆，于是，人们就在冬至这一天煮吃赤豆饭，用以驱避疫鬼，防灾祛病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" y="123319"/>
            <a:ext cx="12148531" cy="523220"/>
            <a:chOff x="6" y="123319"/>
            <a:chExt cx="12148531" cy="523220"/>
          </a:xfrm>
        </p:grpSpPr>
        <p:sp>
          <p:nvSpPr>
            <p:cNvPr id="16" name="矩形 15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309631" y="123319"/>
              <a:ext cx="2826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冬至的传说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/>
            <p:cNvCxnSpPr>
              <a:stCxn id="19" idx="1"/>
            </p:cNvCxnSpPr>
            <p:nvPr/>
          </p:nvCxnSpPr>
          <p:spPr>
            <a:xfrm flipH="1">
              <a:off x="6" y="384929"/>
              <a:ext cx="3309625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3360" y="3970973"/>
            <a:ext cx="1662913" cy="2747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35439" y="909937"/>
            <a:ext cx="4619463" cy="309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/>
          <p:nvPr/>
        </p:nvPicPr>
        <p:blipFill>
          <a:blip r:embed="rId5" cstate="screen"/>
          <a:stretch>
            <a:fillRect/>
          </a:stretch>
        </p:blipFill>
        <p:spPr>
          <a:xfrm>
            <a:off x="6657020" y="879680"/>
            <a:ext cx="4618800" cy="309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998414" y="4179667"/>
            <a:ext cx="5689312" cy="216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" tIns="45704" rIns="91411" bIns="45704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800" kern="0" dirty="0">
                <a:solidFill>
                  <a:srgbClr val="212121"/>
                </a:solidFill>
                <a:cs typeface="+mn-ea"/>
                <a:sym typeface="+mn-lt"/>
              </a:rPr>
              <a:t>传说三：冬至吃狗肉的习俗据说是从汉代开始的。相传，汉高祖刘邦在冬至这一天吃了樊哙煮的狗肉，觉得味道特别鲜美，赞不绝口。从此在民间形成了冬至吃狗肉的习俗。现在的人们纷纷在冬至这一天，吃狗肉、羊肉以及各种滋补食品，以求来年有一个好兆头。</a:t>
            </a:r>
            <a:endParaRPr lang="en-US" altLang="zh-CN" sz="1800" kern="0" dirty="0">
              <a:solidFill>
                <a:srgbClr val="21212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" y="123319"/>
            <a:ext cx="12148531" cy="523220"/>
            <a:chOff x="6" y="123319"/>
            <a:chExt cx="12148531" cy="523220"/>
          </a:xfrm>
        </p:grpSpPr>
        <p:sp>
          <p:nvSpPr>
            <p:cNvPr id="19" name="矩形 18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309631" y="123319"/>
              <a:ext cx="2826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冬至的传说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>
              <a:stCxn id="20" idx="1"/>
            </p:cNvCxnSpPr>
            <p:nvPr/>
          </p:nvCxnSpPr>
          <p:spPr>
            <a:xfrm flipH="1">
              <a:off x="6" y="384929"/>
              <a:ext cx="3309625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3360" y="3970973"/>
            <a:ext cx="1662913" cy="27474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23094" y="931579"/>
            <a:ext cx="4058126" cy="286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80568" y="909514"/>
            <a:ext cx="4058126" cy="286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63243" y="4286126"/>
            <a:ext cx="3599960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overview of winter solstice</a:t>
            </a:r>
          </a:p>
        </p:txBody>
      </p:sp>
      <p:sp>
        <p:nvSpPr>
          <p:cNvPr id="8" name="矩形 7"/>
          <p:cNvSpPr/>
          <p:nvPr/>
        </p:nvSpPr>
        <p:spPr>
          <a:xfrm>
            <a:off x="6933492" y="1044985"/>
            <a:ext cx="2880317" cy="290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en-US" altLang="zh-CN" sz="13800" b="1" dirty="0">
                <a:solidFill>
                  <a:srgbClr val="D75E4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9" name="矩形 8"/>
          <p:cNvSpPr/>
          <p:nvPr/>
        </p:nvSpPr>
        <p:spPr>
          <a:xfrm>
            <a:off x="7663241" y="3846445"/>
            <a:ext cx="23647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冬至的习俗</a:t>
            </a:r>
            <a:endParaRPr lang="en-US" altLang="zh-CN" sz="4000" b="1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925034" y="2077745"/>
            <a:ext cx="0" cy="3083511"/>
          </a:xfrm>
          <a:prstGeom prst="line">
            <a:avLst/>
          </a:prstGeom>
          <a:ln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4483" y="866061"/>
            <a:ext cx="6709816" cy="421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03118" y="2277666"/>
            <a:ext cx="633670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       古代的冬至甚至比清明、端午、中秋、重阳等的级别还要高，因此习俗也较多，周朝把这天作为新年的元旦，后来虽然改了，但也非常重视，称之为“亚岁”；汉代的冬至节过得最隆重，举国上下例行放假、烧香，热闹的氛围丝毫不比今天的“十一”差、；到了唐、宋时期，冬至就成了祭天祭祖的日子，皇帝在这天要到郊外举行盛大的祭天大典，老百姓也要向父母尊长祭拜。</a:t>
            </a:r>
          </a:p>
          <a:p>
            <a:pPr lvl="0" defTabSz="914400">
              <a:lnSpc>
                <a:spcPct val="150000"/>
              </a:lnSpc>
            </a:pP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     “北方食饺、南方吃粑，冬至狗肉香天下”就是至今还在流传的冬至风俗。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" y="123319"/>
            <a:ext cx="12148528" cy="523220"/>
            <a:chOff x="9" y="123319"/>
            <a:chExt cx="12148528" cy="523220"/>
          </a:xfrm>
        </p:grpSpPr>
        <p:sp>
          <p:nvSpPr>
            <p:cNvPr id="10" name="矩形 9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309630" y="123319"/>
              <a:ext cx="282641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冬至的习俗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>
              <a:stCxn id="11" idx="1"/>
            </p:cNvCxnSpPr>
            <p:nvPr/>
          </p:nvCxnSpPr>
          <p:spPr>
            <a:xfrm flipH="1">
              <a:off x="9" y="384929"/>
              <a:ext cx="3309621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grpSp>
        <p:nvGrpSpPr>
          <p:cNvPr id="3" name="组合 2"/>
          <p:cNvGrpSpPr/>
          <p:nvPr/>
        </p:nvGrpSpPr>
        <p:grpSpPr>
          <a:xfrm>
            <a:off x="826780" y="1478929"/>
            <a:ext cx="2905760" cy="4442288"/>
            <a:chOff x="826780" y="1478929"/>
            <a:chExt cx="2905760" cy="4442288"/>
          </a:xfrm>
        </p:grpSpPr>
        <p:sp>
          <p:nvSpPr>
            <p:cNvPr id="22" name="TextBox 21"/>
            <p:cNvSpPr txBox="1"/>
            <p:nvPr/>
          </p:nvSpPr>
          <p:spPr>
            <a:xfrm>
              <a:off x="3317042" y="2640201"/>
              <a:ext cx="415498" cy="32810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一个寒冷的节气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26780" y="1478929"/>
              <a:ext cx="2301364" cy="38022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8582" y="927539"/>
            <a:ext cx="3922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spc="-300" dirty="0">
                <a:cs typeface="+mn-ea"/>
                <a:sym typeface="+mn-lt"/>
              </a:rPr>
              <a:t>苏州</a:t>
            </a:r>
            <a:r>
              <a:rPr lang="zh-CN" altLang="en-US" sz="2800" spc="-300" dirty="0">
                <a:cs typeface="+mn-ea"/>
                <a:sym typeface="+mn-lt"/>
              </a:rPr>
              <a:t>：</a:t>
            </a:r>
            <a:r>
              <a:rPr lang="zh-CN" altLang="en-US" sz="2800" dirty="0">
                <a:cs typeface="+mn-ea"/>
                <a:sym typeface="+mn-lt"/>
              </a:rPr>
              <a:t>吃馄饨忆西施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13222" y="4230969"/>
            <a:ext cx="618258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1800" kern="0" dirty="0">
                <a:solidFill>
                  <a:srgbClr val="212121"/>
                </a:solidFill>
                <a:cs typeface="+mn-ea"/>
                <a:sym typeface="+mn-lt"/>
              </a:rPr>
              <a:t>       由于苏州二千五百年前是吴国的都城，吴国始祖泰伯、仲雍是周太王后裔，曾承袭周代历法把冬至作为一年之初，所以至今古城苏州仍有“冬至大如年”的遗俗，而每年冬至夜的“菜单”更是考究，延续着渊远的吴地风情，形成了与其他城市不一样的独特意义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" y="123319"/>
            <a:ext cx="12148528" cy="523220"/>
            <a:chOff x="9" y="123319"/>
            <a:chExt cx="12148528" cy="523220"/>
          </a:xfrm>
        </p:grpSpPr>
        <p:sp>
          <p:nvSpPr>
            <p:cNvPr id="16" name="矩形 15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309630" y="123319"/>
              <a:ext cx="282641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冬至的习俗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>
              <a:stCxn id="17" idx="1"/>
            </p:cNvCxnSpPr>
            <p:nvPr/>
          </p:nvCxnSpPr>
          <p:spPr>
            <a:xfrm flipH="1">
              <a:off x="9" y="384929"/>
              <a:ext cx="3309621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68" y="1668122"/>
            <a:ext cx="2926641" cy="5191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1335" y="1480319"/>
            <a:ext cx="4332610" cy="274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1033" y="2644102"/>
            <a:ext cx="861774" cy="408381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400" spc="-300" dirty="0">
                <a:cs typeface="+mn-ea"/>
                <a:sym typeface="+mn-lt"/>
              </a:rPr>
              <a:t>宁夏</a:t>
            </a:r>
            <a:r>
              <a:rPr lang="zh-CN" altLang="en-US" sz="2800" spc="-300" dirty="0">
                <a:cs typeface="+mn-ea"/>
                <a:sym typeface="+mn-lt"/>
              </a:rPr>
              <a:t>：</a:t>
            </a:r>
            <a:r>
              <a:rPr lang="zh-CN" altLang="en-US" sz="2800" dirty="0">
                <a:cs typeface="+mn-ea"/>
                <a:sym typeface="+mn-lt"/>
              </a:rPr>
              <a:t>冬至吃“头脑”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81546" y="4483064"/>
            <a:ext cx="64087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400" kern="0" dirty="0">
                <a:solidFill>
                  <a:srgbClr val="212121"/>
                </a:solidFill>
                <a:cs typeface="+mn-ea"/>
                <a:sym typeface="+mn-lt"/>
              </a:rPr>
              <a:t>       银川有个习俗，冬至这一天喝粉汤、吃羊肉粉汤饺子。银川老百姓冬至这一天给羊肉粉汤叫了个古怪的名字</a:t>
            </a:r>
            <a:r>
              <a:rPr lang="en-US" altLang="zh-CN" sz="2400" kern="0" dirty="0">
                <a:solidFill>
                  <a:srgbClr val="212121"/>
                </a:solidFill>
                <a:cs typeface="+mn-ea"/>
                <a:sym typeface="+mn-lt"/>
              </a:rPr>
              <a:t>——“</a:t>
            </a:r>
            <a:r>
              <a:rPr lang="zh-CN" altLang="en-US" sz="2400" kern="0" dirty="0">
                <a:solidFill>
                  <a:srgbClr val="212121"/>
                </a:solidFill>
                <a:cs typeface="+mn-ea"/>
                <a:sym typeface="+mn-lt"/>
              </a:rPr>
              <a:t>头脑”。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" y="123319"/>
            <a:ext cx="12148528" cy="523220"/>
            <a:chOff x="9" y="123319"/>
            <a:chExt cx="12148528" cy="523220"/>
          </a:xfrm>
        </p:grpSpPr>
        <p:sp>
          <p:nvSpPr>
            <p:cNvPr id="15" name="矩形 14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309630" y="123319"/>
              <a:ext cx="282641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冬至的习俗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>
              <a:stCxn id="16" idx="1"/>
            </p:cNvCxnSpPr>
            <p:nvPr/>
          </p:nvCxnSpPr>
          <p:spPr>
            <a:xfrm flipH="1">
              <a:off x="9" y="384929"/>
              <a:ext cx="3309621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1233" y="990276"/>
            <a:ext cx="3748632" cy="3748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17008" y="2370623"/>
            <a:ext cx="861774" cy="377603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400" spc="-300" dirty="0">
                <a:cs typeface="+mn-ea"/>
                <a:sym typeface="+mn-lt"/>
              </a:rPr>
              <a:t>福建</a:t>
            </a:r>
            <a:r>
              <a:rPr lang="zh-CN" altLang="en-US" sz="2800" spc="-300" dirty="0">
                <a:cs typeface="+mn-ea"/>
                <a:sym typeface="+mn-lt"/>
              </a:rPr>
              <a:t>：“冬至暝”搓丸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39022" y="4459911"/>
            <a:ext cx="642001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000" kern="0" dirty="0">
                <a:solidFill>
                  <a:srgbClr val="212121"/>
                </a:solidFill>
                <a:cs typeface="+mn-ea"/>
                <a:sym typeface="+mn-lt"/>
              </a:rPr>
              <a:t>       “冬至霜，月娘光；柏叶红，丸子捧。”这是冬至一首儿歌。 </a:t>
            </a:r>
            <a:r>
              <a:rPr lang="en-US" altLang="zh-CN" sz="2000" kern="0" dirty="0">
                <a:solidFill>
                  <a:srgbClr val="212121"/>
                </a:solidFill>
                <a:cs typeface="+mn-ea"/>
                <a:sym typeface="+mn-lt"/>
              </a:rPr>
              <a:t>《</a:t>
            </a:r>
            <a:r>
              <a:rPr lang="zh-CN" altLang="en-US" sz="2000" kern="0" dirty="0">
                <a:solidFill>
                  <a:srgbClr val="212121"/>
                </a:solidFill>
                <a:cs typeface="+mn-ea"/>
                <a:sym typeface="+mn-lt"/>
              </a:rPr>
              <a:t>八闽通志</a:t>
            </a:r>
            <a:r>
              <a:rPr lang="en-US" altLang="zh-CN" sz="2000" kern="0" dirty="0">
                <a:solidFill>
                  <a:srgbClr val="212121"/>
                </a:solidFill>
                <a:cs typeface="+mn-ea"/>
                <a:sym typeface="+mn-lt"/>
              </a:rPr>
              <a:t>·</a:t>
            </a:r>
            <a:r>
              <a:rPr lang="zh-CN" altLang="en-US" sz="2000" kern="0" dirty="0">
                <a:solidFill>
                  <a:srgbClr val="212121"/>
                </a:solidFill>
                <a:cs typeface="+mn-ea"/>
                <a:sym typeface="+mn-lt"/>
              </a:rPr>
              <a:t>兴化府风俗</a:t>
            </a:r>
            <a:r>
              <a:rPr lang="en-US" altLang="zh-CN" sz="2000" kern="0" dirty="0">
                <a:solidFill>
                  <a:srgbClr val="212121"/>
                </a:solidFill>
                <a:cs typeface="+mn-ea"/>
                <a:sym typeface="+mn-lt"/>
              </a:rPr>
              <a:t>·</a:t>
            </a:r>
            <a:r>
              <a:rPr lang="zh-CN" altLang="en-US" sz="2000" kern="0" dirty="0">
                <a:solidFill>
                  <a:srgbClr val="212121"/>
                </a:solidFill>
                <a:cs typeface="+mn-ea"/>
                <a:sym typeface="+mn-lt"/>
              </a:rPr>
              <a:t>冬至</a:t>
            </a:r>
            <a:r>
              <a:rPr lang="en-US" altLang="zh-CN" sz="2000" kern="0" dirty="0">
                <a:solidFill>
                  <a:srgbClr val="212121"/>
                </a:solidFill>
                <a:cs typeface="+mn-ea"/>
                <a:sym typeface="+mn-lt"/>
              </a:rPr>
              <a:t>》</a:t>
            </a:r>
            <a:r>
              <a:rPr lang="zh-CN" altLang="en-US" sz="2000" kern="0" dirty="0">
                <a:solidFill>
                  <a:srgbClr val="212121"/>
                </a:solidFill>
                <a:cs typeface="+mn-ea"/>
                <a:sym typeface="+mn-lt"/>
              </a:rPr>
              <a:t>载：“前期糯米为丸，是日早熟，而荐之于祖考。”这就是“冬至暝”“搓丸子”和冬至的“甜丸子”祭祖的民俗。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" y="123319"/>
            <a:ext cx="12148528" cy="523220"/>
            <a:chOff x="9" y="123319"/>
            <a:chExt cx="12148528" cy="523220"/>
          </a:xfrm>
        </p:grpSpPr>
        <p:sp>
          <p:nvSpPr>
            <p:cNvPr id="13" name="矩形 12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309630" y="123319"/>
              <a:ext cx="282641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冬至的习俗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>
              <a:stCxn id="14" idx="1"/>
            </p:cNvCxnSpPr>
            <p:nvPr/>
          </p:nvCxnSpPr>
          <p:spPr>
            <a:xfrm flipH="1">
              <a:off x="9" y="384929"/>
              <a:ext cx="3309621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75126" y="337990"/>
            <a:ext cx="5064230" cy="5064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4646" y="2607650"/>
            <a:ext cx="861774" cy="337528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400" spc="-300" dirty="0">
                <a:cs typeface="+mn-ea"/>
                <a:sym typeface="+mn-lt"/>
              </a:rPr>
              <a:t>潮汕冬至习俗 </a:t>
            </a:r>
            <a:endParaRPr lang="zh-CN" altLang="en-US" sz="2800" spc="-300" dirty="0">
              <a:cs typeface="+mn-ea"/>
              <a:sym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90950" y="4098121"/>
            <a:ext cx="7627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         冬至，是二十四节气之一。据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《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》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载：“十一月十五日，终藏之气，至此而极也。”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《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通纬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·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孝经援神契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》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载：“大雪后十五日，斗指子，为冬至，十五日中。阴极而阳始至，日南至，渐长至也。”据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《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辞海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》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载：“天文学上规定冬至为北半球冬季开始。”冬至，不仅是二十四节气之一，同时也是潮汕地区民间一个大节日，有“小过年”之俗称。</a:t>
            </a:r>
          </a:p>
          <a:p>
            <a:pPr lvl="0" defTabSz="914400">
              <a:lnSpc>
                <a:spcPct val="150000"/>
              </a:lnSpc>
            </a:pP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       潮汕各市县冬至之习俗基本相同，都有祭祖先、吃甜丸、上坟扫墓等习俗。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" y="123319"/>
            <a:ext cx="12148528" cy="523220"/>
            <a:chOff x="9" y="123319"/>
            <a:chExt cx="12148528" cy="523220"/>
          </a:xfrm>
        </p:grpSpPr>
        <p:sp>
          <p:nvSpPr>
            <p:cNvPr id="13" name="矩形 12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309630" y="123319"/>
              <a:ext cx="282641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冬至的习俗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>
              <a:stCxn id="14" idx="1"/>
            </p:cNvCxnSpPr>
            <p:nvPr/>
          </p:nvCxnSpPr>
          <p:spPr>
            <a:xfrm flipH="1">
              <a:off x="9" y="384929"/>
              <a:ext cx="3309621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23863" y="374274"/>
            <a:ext cx="4557394" cy="4557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96106" y="2170959"/>
            <a:ext cx="1015663" cy="418319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5400" spc="-300" dirty="0">
                <a:cs typeface="+mn-ea"/>
                <a:sym typeface="+mn-lt"/>
              </a:rPr>
              <a:t>绍兴冬至习俗 </a:t>
            </a:r>
            <a:endParaRPr lang="zh-CN" altLang="en-US" sz="3600" spc="-300" dirty="0">
              <a:cs typeface="+mn-ea"/>
              <a:sym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46934" y="3818111"/>
            <a:ext cx="767938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       冬至是绍兴民间一年中的大节，谚称“冬至大如年”。在古代，人们一直是把它当作另一个新年来过的。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《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嘉泰会稽志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》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称其节“大略如正旦而差简”，且诸多事情皆以冬至为起点。农历推算清明，即以冬至后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106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天为准，谓“冬至百六是清明”。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《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九九歌</a:t>
            </a:r>
            <a:r>
              <a:rPr lang="en-US" altLang="zh-CN" sz="1600" kern="0" dirty="0">
                <a:solidFill>
                  <a:srgbClr val="212121"/>
                </a:solidFill>
                <a:cs typeface="+mn-ea"/>
                <a:sym typeface="+mn-lt"/>
              </a:rPr>
              <a:t>》</a:t>
            </a: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也以冬至起算为头九、二九直至九九，以记季节变化。民间更有“冬至月初，石板冰酥，冬至月中，赤裸过冬，冬至月底，卖牛买被”，“冬前不结冰，冬后冻煞人”及“晴冬至烂年边，雨冬至晴过年”之谚，以冬至迟早、晴雨占一冬寒暖与年边干湿。是日，民间必家家团聚宴饮，一如除夕吃年夜饭之俗。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46934" y="1111737"/>
            <a:ext cx="3240360" cy="27063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02560" y="1326091"/>
            <a:ext cx="3036888" cy="227766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" y="123319"/>
            <a:ext cx="12148528" cy="523220"/>
            <a:chOff x="9" y="123319"/>
            <a:chExt cx="12148528" cy="523220"/>
          </a:xfrm>
        </p:grpSpPr>
        <p:sp>
          <p:nvSpPr>
            <p:cNvPr id="13" name="矩形 12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309630" y="123319"/>
              <a:ext cx="282641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冬至的习俗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15" name="直接连接符 14"/>
            <p:cNvCxnSpPr>
              <a:stCxn id="14" idx="1"/>
            </p:cNvCxnSpPr>
            <p:nvPr/>
          </p:nvCxnSpPr>
          <p:spPr>
            <a:xfrm flipH="1">
              <a:off x="9" y="384929"/>
              <a:ext cx="3309621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65414" y="-2665413"/>
            <a:ext cx="6859587" cy="1219041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37110" y="1296622"/>
            <a:ext cx="1846659" cy="31517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zh-CN" altLang="en-US" sz="7200" b="1" dirty="0">
                <a:solidFill>
                  <a:srgbClr val="595959"/>
                </a:solidFill>
                <a:cs typeface="+mn-ea"/>
                <a:sym typeface="+mn-lt"/>
              </a:rPr>
              <a:t>目   录</a:t>
            </a:r>
            <a:endParaRPr lang="en-US" altLang="zh-CN" sz="72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17571" y="765498"/>
            <a:ext cx="317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 defTabSz="9144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01  </a:t>
            </a:r>
            <a:r>
              <a:rPr lang="zh-CN" altLang="en-US" sz="2000" b="1" spc="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冬至的歌曲</a:t>
            </a:r>
            <a:endParaRPr lang="en-US" altLang="zh-CN" sz="3200" b="1" spc="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17570" y="1845618"/>
            <a:ext cx="317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 defTabSz="9144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srgbClr val="D75E41"/>
                </a:solidFill>
                <a:cs typeface="+mn-ea"/>
                <a:sym typeface="+mn-lt"/>
              </a:rPr>
              <a:t>02  </a:t>
            </a:r>
            <a:r>
              <a:rPr lang="zh-CN" altLang="en-US" sz="2000" b="1" spc="600" dirty="0">
                <a:solidFill>
                  <a:srgbClr val="D75E41"/>
                </a:solidFill>
                <a:cs typeface="+mn-ea"/>
                <a:sym typeface="+mn-lt"/>
              </a:rPr>
              <a:t>冬至的来历</a:t>
            </a:r>
            <a:endParaRPr lang="en-US" altLang="zh-CN" sz="3200" b="1" dirty="0">
              <a:solidFill>
                <a:srgbClr val="D75E4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17571" y="2969290"/>
            <a:ext cx="317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 defTabSz="9144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03  </a:t>
            </a:r>
            <a:r>
              <a:rPr lang="zh-CN" altLang="en-US" sz="2000" b="1" spc="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冬至的传说</a:t>
            </a:r>
            <a:endParaRPr lang="en-US" altLang="zh-CN" sz="3200" b="1" spc="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17570" y="4222962"/>
            <a:ext cx="3179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 defTabSz="9144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srgbClr val="D75E41"/>
                </a:solidFill>
                <a:cs typeface="+mn-ea"/>
                <a:sym typeface="+mn-lt"/>
              </a:rPr>
              <a:t>04  </a:t>
            </a:r>
            <a:r>
              <a:rPr lang="zh-CN" altLang="en-US" sz="2000" b="1" spc="600" dirty="0">
                <a:solidFill>
                  <a:srgbClr val="D75E41"/>
                </a:solidFill>
                <a:cs typeface="+mn-ea"/>
                <a:sym typeface="+mn-lt"/>
              </a:rPr>
              <a:t>冬至的习俗</a:t>
            </a:r>
            <a:endParaRPr lang="en-US" altLang="zh-CN" sz="3200" b="1" spc="600" dirty="0">
              <a:solidFill>
                <a:srgbClr val="D75E41"/>
              </a:solidFill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856185" y="1413570"/>
            <a:ext cx="0" cy="4258263"/>
          </a:xfrm>
          <a:prstGeom prst="line">
            <a:avLst/>
          </a:prstGeom>
          <a:noFill/>
          <a:ln w="6350" cap="flat" cmpd="sng" algn="ctr">
            <a:solidFill>
              <a:srgbClr val="595959"/>
            </a:solidFill>
            <a:prstDash val="sysDot"/>
            <a:miter lim="800000"/>
          </a:ln>
          <a:effectLst/>
        </p:spPr>
      </p:cxnSp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2499209" y="2955114"/>
            <a:ext cx="307777" cy="31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"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defTabSz="866775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spc="6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THE CATALOG</a:t>
            </a:r>
            <a:endParaRPr lang="zh-CN" altLang="en-US" sz="2000" b="1" spc="6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 rot="16200000">
            <a:off x="717154" y="1075576"/>
            <a:ext cx="447556" cy="412174"/>
            <a:chOff x="3862181" y="1292801"/>
            <a:chExt cx="447556" cy="41217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3862181" y="1302326"/>
              <a:ext cx="447556" cy="0"/>
            </a:xfrm>
            <a:prstGeom prst="line">
              <a:avLst/>
            </a:prstGeom>
            <a:noFill/>
            <a:ln w="19050" cap="flat" cmpd="sng" algn="ctr">
              <a:solidFill>
                <a:srgbClr val="595959"/>
              </a:solidFill>
              <a:prstDash val="solid"/>
              <a:miter lim="800000"/>
            </a:ln>
            <a:effectLst/>
          </p:spPr>
        </p:cxnSp>
        <p:cxnSp>
          <p:nvCxnSpPr>
            <p:cNvPr id="33" name="直接连接符 32"/>
            <p:cNvCxnSpPr/>
            <p:nvPr/>
          </p:nvCxnSpPr>
          <p:spPr>
            <a:xfrm>
              <a:off x="4300212" y="1292801"/>
              <a:ext cx="0" cy="412174"/>
            </a:xfrm>
            <a:prstGeom prst="line">
              <a:avLst/>
            </a:prstGeom>
            <a:noFill/>
            <a:ln w="19050" cap="flat" cmpd="sng" algn="ctr">
              <a:solidFill>
                <a:srgbClr val="595959"/>
              </a:solidFill>
              <a:prstDash val="solid"/>
              <a:miter lim="800000"/>
            </a:ln>
            <a:effectLst/>
          </p:spPr>
        </p:cxnSp>
      </p:grpSp>
      <p:grpSp>
        <p:nvGrpSpPr>
          <p:cNvPr id="34" name="组合 33"/>
          <p:cNvGrpSpPr/>
          <p:nvPr/>
        </p:nvGrpSpPr>
        <p:grpSpPr>
          <a:xfrm rot="5400000">
            <a:off x="2635407" y="5241967"/>
            <a:ext cx="447556" cy="412174"/>
            <a:chOff x="3862181" y="1292801"/>
            <a:chExt cx="447556" cy="412174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862181" y="1302326"/>
              <a:ext cx="447556" cy="0"/>
            </a:xfrm>
            <a:prstGeom prst="line">
              <a:avLst/>
            </a:prstGeom>
            <a:noFill/>
            <a:ln w="19050" cap="flat" cmpd="sng" algn="ctr">
              <a:solidFill>
                <a:srgbClr val="595959"/>
              </a:solidFill>
              <a:prstDash val="solid"/>
              <a:miter lim="800000"/>
            </a:ln>
            <a:effectLst/>
          </p:spPr>
        </p:cxnSp>
        <p:cxnSp>
          <p:nvCxnSpPr>
            <p:cNvPr id="36" name="直接连接符 35"/>
            <p:cNvCxnSpPr/>
            <p:nvPr/>
          </p:nvCxnSpPr>
          <p:spPr>
            <a:xfrm>
              <a:off x="4300212" y="1292801"/>
              <a:ext cx="0" cy="412174"/>
            </a:xfrm>
            <a:prstGeom prst="line">
              <a:avLst/>
            </a:prstGeom>
            <a:noFill/>
            <a:ln w="19050" cap="flat" cmpd="sng" algn="ctr">
              <a:solidFill>
                <a:srgbClr val="595959"/>
              </a:solidFill>
              <a:prstDash val="solid"/>
              <a:miter lim="800000"/>
            </a:ln>
            <a:effectLst/>
          </p:spPr>
        </p:cxnSp>
      </p:grpSp>
      <p:sp>
        <p:nvSpPr>
          <p:cNvPr id="37" name="矩形 36"/>
          <p:cNvSpPr/>
          <p:nvPr/>
        </p:nvSpPr>
        <p:spPr>
          <a:xfrm>
            <a:off x="4607324" y="1259293"/>
            <a:ext cx="3117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 dirty="0">
                <a:solidFill>
                  <a:srgbClr val="595959"/>
                </a:solidFill>
                <a:cs typeface="+mn-ea"/>
                <a:sym typeface="+mn-lt"/>
              </a:rPr>
              <a:t>overview of winter solstice</a:t>
            </a:r>
          </a:p>
        </p:txBody>
      </p:sp>
      <p:sp>
        <p:nvSpPr>
          <p:cNvPr id="38" name="矩形 37"/>
          <p:cNvSpPr/>
          <p:nvPr/>
        </p:nvSpPr>
        <p:spPr>
          <a:xfrm>
            <a:off x="4544163" y="2334743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 dirty="0">
                <a:solidFill>
                  <a:srgbClr val="D75E41"/>
                </a:solidFill>
                <a:cs typeface="+mn-ea"/>
                <a:sym typeface="+mn-lt"/>
              </a:rPr>
              <a:t>the origin of winter solstice</a:t>
            </a:r>
          </a:p>
        </p:txBody>
      </p:sp>
      <p:sp>
        <p:nvSpPr>
          <p:cNvPr id="39" name="矩形 38"/>
          <p:cNvSpPr/>
          <p:nvPr/>
        </p:nvSpPr>
        <p:spPr>
          <a:xfrm>
            <a:off x="4508897" y="3492510"/>
            <a:ext cx="322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 dirty="0">
                <a:solidFill>
                  <a:srgbClr val="595959"/>
                </a:solidFill>
                <a:cs typeface="+mn-ea"/>
                <a:sym typeface="+mn-lt"/>
              </a:rPr>
              <a:t>habits of the winter solstice</a:t>
            </a:r>
          </a:p>
        </p:txBody>
      </p:sp>
      <p:sp>
        <p:nvSpPr>
          <p:cNvPr id="40" name="矩形 39"/>
          <p:cNvSpPr/>
          <p:nvPr/>
        </p:nvSpPr>
        <p:spPr>
          <a:xfrm>
            <a:off x="4584813" y="4716646"/>
            <a:ext cx="315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 dirty="0">
                <a:solidFill>
                  <a:srgbClr val="D75E41"/>
                </a:solidFill>
                <a:cs typeface="+mn-ea"/>
                <a:sym typeface="+mn-lt"/>
              </a:rPr>
              <a:t>through the winter solstice</a:t>
            </a:r>
          </a:p>
        </p:txBody>
      </p:sp>
      <p:sp>
        <p:nvSpPr>
          <p:cNvPr id="46" name="矩形 45"/>
          <p:cNvSpPr/>
          <p:nvPr/>
        </p:nvSpPr>
        <p:spPr>
          <a:xfrm>
            <a:off x="4078982" y="5379445"/>
            <a:ext cx="3512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 defTabSz="914400"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05  </a:t>
            </a:r>
            <a:r>
              <a:rPr lang="zh-CN" altLang="en-US" sz="2000" b="1" spc="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现代人过冬至</a:t>
            </a:r>
            <a:endParaRPr lang="en-US" altLang="zh-CN" sz="3200" b="1" spc="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508896" y="5902665"/>
            <a:ext cx="322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00" dirty="0">
                <a:solidFill>
                  <a:srgbClr val="595959"/>
                </a:solidFill>
                <a:cs typeface="+mn-ea"/>
                <a:sym typeface="+mn-lt"/>
              </a:rPr>
              <a:t>habits of the winter solstice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462614" y="-89326"/>
            <a:ext cx="4156367" cy="7430325"/>
            <a:chOff x="8462614" y="-89326"/>
            <a:chExt cx="4156367" cy="7430325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8907959" y="0"/>
              <a:ext cx="3282454" cy="6859589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462614" y="-89326"/>
              <a:ext cx="4156367" cy="4156367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907959" y="3672073"/>
              <a:ext cx="3668926" cy="366892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99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9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99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99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7" grpId="0"/>
      <p:bldP spid="38" grpId="0"/>
      <p:bldP spid="39" grpId="0"/>
      <p:bldP spid="40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39140" y="2490471"/>
            <a:ext cx="923330" cy="369909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800" spc="-300" dirty="0">
                <a:cs typeface="+mn-ea"/>
                <a:sym typeface="+mn-lt"/>
              </a:rPr>
              <a:t>台湾冬至习俗 </a:t>
            </a:r>
            <a:endParaRPr lang="zh-CN" altLang="en-US" sz="3200" spc="-300" dirty="0">
              <a:cs typeface="+mn-ea"/>
              <a:sym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34966" y="4045263"/>
            <a:ext cx="69847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1600" kern="0" dirty="0">
                <a:solidFill>
                  <a:srgbClr val="212121"/>
                </a:solidFill>
                <a:cs typeface="+mn-ea"/>
                <a:sym typeface="+mn-lt"/>
              </a:rPr>
              <a:t>       在我国台湾还保存着冬至用九层糕祭祖的传统，用糯米粉捏成鸡、鸭、龟、猪、牛、羊等象征吉祥中意福禄寿的动物，然后用蒸笼分层蒸成，用以祭祖，以示不忘老祖宗。同姓同宗者于冬至或前后约定之早日，集到祖祠中照长幼之序，一一祭拜祖先，俗称“祭祖”。祭典之后，还会大摆宴席，招待前来祭祖的宗亲们。大家开怀畅饮，相互联络久别生疏的感情，称之为“食祖。”冬至节　祖先，在台湾一直世代相传，以示不忘自己的“根”。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" y="123319"/>
            <a:ext cx="12148528" cy="523220"/>
            <a:chOff x="9" y="123319"/>
            <a:chExt cx="12148528" cy="523220"/>
          </a:xfrm>
        </p:grpSpPr>
        <p:sp>
          <p:nvSpPr>
            <p:cNvPr id="16" name="矩形 15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309630" y="123319"/>
              <a:ext cx="2826416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冬至的习俗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>
              <a:stCxn id="17" idx="1"/>
            </p:cNvCxnSpPr>
            <p:nvPr/>
          </p:nvCxnSpPr>
          <p:spPr>
            <a:xfrm flipH="1">
              <a:off x="9" y="384929"/>
              <a:ext cx="3309621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7354" y="694744"/>
            <a:ext cx="3843045" cy="3843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07503" y="1207371"/>
            <a:ext cx="2817793" cy="2817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63243" y="4286126"/>
            <a:ext cx="3599960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overview of winter solstice</a:t>
            </a:r>
          </a:p>
        </p:txBody>
      </p:sp>
      <p:sp>
        <p:nvSpPr>
          <p:cNvPr id="8" name="矩形 7"/>
          <p:cNvSpPr/>
          <p:nvPr/>
        </p:nvSpPr>
        <p:spPr>
          <a:xfrm>
            <a:off x="6933492" y="1044985"/>
            <a:ext cx="2880317" cy="290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en-US" altLang="zh-CN" sz="13800" b="1" dirty="0">
                <a:solidFill>
                  <a:srgbClr val="D75E41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9" name="矩形 8"/>
          <p:cNvSpPr/>
          <p:nvPr/>
        </p:nvSpPr>
        <p:spPr>
          <a:xfrm>
            <a:off x="7610407" y="3855209"/>
            <a:ext cx="28007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现代人过冬至</a:t>
            </a:r>
            <a:endParaRPr lang="en-US" altLang="zh-CN" sz="4000" b="1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925034" y="2077745"/>
            <a:ext cx="0" cy="3083511"/>
          </a:xfrm>
          <a:prstGeom prst="line">
            <a:avLst/>
          </a:prstGeom>
          <a:ln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4483" y="866061"/>
            <a:ext cx="6709816" cy="421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9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14686" y="2878447"/>
            <a:ext cx="861774" cy="32470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4400" spc="-300" dirty="0">
                <a:cs typeface="+mn-ea"/>
                <a:sym typeface="+mn-lt"/>
              </a:rPr>
              <a:t>现代人过冬至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02918" y="3839385"/>
            <a:ext cx="662473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1600" kern="0" dirty="0">
                <a:cs typeface="+mn-ea"/>
                <a:sym typeface="+mn-lt"/>
              </a:rPr>
              <a:t>       冬至对于现代人来说更多的是家人团聚的日子，是一个出去逛街的日子。</a:t>
            </a:r>
          </a:p>
          <a:p>
            <a:pPr lvl="0" defTabSz="914400">
              <a:lnSpc>
                <a:spcPct val="150000"/>
              </a:lnSpc>
            </a:pPr>
            <a:r>
              <a:rPr lang="zh-CN" altLang="en-US" sz="1600" kern="0" dirty="0">
                <a:cs typeface="+mn-ea"/>
                <a:sym typeface="+mn-lt"/>
              </a:rPr>
              <a:t>     在北方，冬至这天习惯吃饺子，据说是因纪念“医圣”张仲景留下的。</a:t>
            </a:r>
          </a:p>
          <a:p>
            <a:pPr lvl="0" defTabSz="914400">
              <a:lnSpc>
                <a:spcPct val="150000"/>
              </a:lnSpc>
            </a:pPr>
            <a:r>
              <a:rPr lang="zh-CN" altLang="en-US" sz="1600" kern="0" dirty="0">
                <a:cs typeface="+mn-ea"/>
                <a:sym typeface="+mn-lt"/>
              </a:rPr>
              <a:t>     而在南方则是煮汤圆、吃米团和长线面的习俗，一到冬至，那真是“家家捣米做汤圆，知是明朝冬至天”。只有一些地方如江浙闽南一带在冬至这天仍然保持着祭祖的习俗。在民间有“冬至大如年”之说，冬至可以说是仅次于过年的一个节日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1" y="123319"/>
            <a:ext cx="12148526" cy="523220"/>
            <a:chOff x="11" y="123319"/>
            <a:chExt cx="12148526" cy="523220"/>
          </a:xfrm>
        </p:grpSpPr>
        <p:sp>
          <p:nvSpPr>
            <p:cNvPr id="9" name="矩形 8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091622" y="123319"/>
              <a:ext cx="3262433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现代人过冬至</a:t>
              </a:r>
            </a:p>
          </p:txBody>
        </p:sp>
        <p:cxnSp>
          <p:nvCxnSpPr>
            <p:cNvPr id="11" name="直接连接符 10"/>
            <p:cNvCxnSpPr>
              <a:stCxn id="10" idx="1"/>
            </p:cNvCxnSpPr>
            <p:nvPr/>
          </p:nvCxnSpPr>
          <p:spPr>
            <a:xfrm flipH="1">
              <a:off x="11" y="384929"/>
              <a:ext cx="3091611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51957" y="698800"/>
            <a:ext cx="3141762" cy="31417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19342" y="822007"/>
            <a:ext cx="3141762" cy="314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4165950" y="-2608362"/>
            <a:ext cx="3858518" cy="121904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8542" y="568974"/>
            <a:ext cx="6096012" cy="609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959302" y="1590150"/>
            <a:ext cx="3960440" cy="3855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63243" y="4286126"/>
            <a:ext cx="3599960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overview of winter solstice</a:t>
            </a:r>
          </a:p>
        </p:txBody>
      </p:sp>
      <p:sp>
        <p:nvSpPr>
          <p:cNvPr id="8" name="矩形 7"/>
          <p:cNvSpPr/>
          <p:nvPr/>
        </p:nvSpPr>
        <p:spPr>
          <a:xfrm>
            <a:off x="6933492" y="1044985"/>
            <a:ext cx="2880317" cy="290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en-US" altLang="zh-CN" sz="13800" b="1" dirty="0">
                <a:solidFill>
                  <a:srgbClr val="D75E4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9" name="矩形 8"/>
          <p:cNvSpPr/>
          <p:nvPr/>
        </p:nvSpPr>
        <p:spPr>
          <a:xfrm>
            <a:off x="7663243" y="3846445"/>
            <a:ext cx="23647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冬至的歌曲</a:t>
            </a:r>
            <a:endParaRPr lang="en-US" altLang="zh-CN" sz="4000" b="1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925034" y="2077745"/>
            <a:ext cx="0" cy="3083511"/>
          </a:xfrm>
          <a:prstGeom prst="line">
            <a:avLst/>
          </a:prstGeom>
          <a:ln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4483" y="866061"/>
            <a:ext cx="6709816" cy="421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935541" y="3880434"/>
            <a:ext cx="1045493" cy="197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8591" tIns="49295" rIns="98591" bIns="4929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8615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55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至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175440" y="2440372"/>
            <a:ext cx="1676435" cy="170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8591" tIns="49295" rIns="98591" bIns="49295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8615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96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冬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5122" y="2268027"/>
            <a:ext cx="6129017" cy="5045417"/>
          </a:xfrm>
          <a:prstGeom prst="rect">
            <a:avLst/>
          </a:prstGeom>
          <a:noFill/>
        </p:spPr>
        <p:txBody>
          <a:bodyPr vert="eaVert" wrap="square" lIns="108791" tIns="54397" rIns="108791" bIns="54397" rtlCol="0">
            <a:spAutoFit/>
          </a:bodyPr>
          <a:lstStyle/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黄钟应律好风催，</a:t>
            </a:r>
            <a:endParaRPr lang="en-US" altLang="zh-CN" sz="32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阴伏阳升淑气回。</a:t>
            </a:r>
          </a:p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葵影便移长至日，</a:t>
            </a:r>
            <a:endParaRPr lang="en-US" altLang="zh-CN" sz="32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梅花先趁小寒开。</a:t>
            </a:r>
          </a:p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八神表日占和岁，</a:t>
            </a:r>
            <a:endParaRPr lang="en-US" altLang="zh-CN" sz="32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六管飞葭动细灰。</a:t>
            </a:r>
          </a:p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已有岸旁迎腊柳，</a:t>
            </a:r>
            <a:endParaRPr lang="en-US" altLang="zh-CN" sz="32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参差又欲领春来。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" y="123319"/>
            <a:ext cx="12148534" cy="523220"/>
            <a:chOff x="3" y="123319"/>
            <a:chExt cx="12148534" cy="523220"/>
          </a:xfrm>
        </p:grpSpPr>
        <p:sp>
          <p:nvSpPr>
            <p:cNvPr id="32" name="矩形 31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3309631" y="123319"/>
              <a:ext cx="2826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冬至的歌曲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39" name="直接连接符 38"/>
            <p:cNvCxnSpPr>
              <a:stCxn id="35" idx="1"/>
            </p:cNvCxnSpPr>
            <p:nvPr/>
          </p:nvCxnSpPr>
          <p:spPr>
            <a:xfrm flipH="1">
              <a:off x="3" y="384929"/>
              <a:ext cx="3309628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grpSp>
        <p:nvGrpSpPr>
          <p:cNvPr id="6" name="组合 5"/>
          <p:cNvGrpSpPr/>
          <p:nvPr/>
        </p:nvGrpSpPr>
        <p:grpSpPr>
          <a:xfrm>
            <a:off x="7861956" y="2093927"/>
            <a:ext cx="4234292" cy="4094695"/>
            <a:chOff x="7861956" y="2093927"/>
            <a:chExt cx="4234292" cy="409469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63202" y="2268027"/>
              <a:ext cx="4133046" cy="339635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61956" y="2093927"/>
              <a:ext cx="4227211" cy="40946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0293" y="1560666"/>
            <a:ext cx="5046089" cy="940853"/>
          </a:xfrm>
          <a:prstGeom prst="rect">
            <a:avLst/>
          </a:prstGeom>
          <a:noFill/>
        </p:spPr>
        <p:txBody>
          <a:bodyPr vert="horz" wrap="square" lIns="108791" tIns="54397" rIns="108791" bIns="54397" rtlCol="0">
            <a:spAutoFit/>
          </a:bodyPr>
          <a:lstStyle/>
          <a:p>
            <a:pPr defTabSz="1088390"/>
            <a:r>
              <a:rPr lang="zh-CN" altLang="en-US" sz="5400" b="1" dirty="0">
                <a:solidFill>
                  <a:srgbClr val="FF0000"/>
                </a:solidFill>
                <a:cs typeface="+mn-ea"/>
                <a:sym typeface="+mn-lt"/>
              </a:rPr>
              <a:t>二十四节气歌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4686" y="2792881"/>
            <a:ext cx="4159247" cy="3860860"/>
          </a:xfrm>
          <a:prstGeom prst="rect">
            <a:avLst/>
          </a:prstGeom>
          <a:noFill/>
        </p:spPr>
        <p:txBody>
          <a:bodyPr vert="eaVert" wrap="square" lIns="108791" tIns="54397" rIns="108791" bIns="54397" rtlCol="0">
            <a:spAutoFit/>
          </a:bodyPr>
          <a:lstStyle/>
          <a:p>
            <a:pPr defTabSz="108839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春雨惊春清谷天，</a:t>
            </a:r>
            <a:endParaRPr lang="en-US" altLang="zh-CN" sz="32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108839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夏满芒夏暑相连。</a:t>
            </a:r>
          </a:p>
          <a:p>
            <a:pPr defTabSz="108839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秋处露秋寒霜降，</a:t>
            </a:r>
            <a:endParaRPr lang="en-US" altLang="zh-CN" sz="32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108839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冬雪雪冬小大寒。</a:t>
            </a:r>
          </a:p>
          <a:p>
            <a:pPr defTabSz="108839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每月两节不变更，</a:t>
            </a:r>
            <a:endParaRPr lang="en-US" altLang="zh-CN" sz="32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108839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最多相差一两天。</a:t>
            </a:r>
          </a:p>
          <a:p>
            <a:pPr defTabSz="108839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上半年来六廿一，</a:t>
            </a:r>
            <a:endParaRPr lang="en-US" altLang="zh-CN" sz="3200" dirty="0">
              <a:solidFill>
                <a:prstClr val="black"/>
              </a:solidFill>
              <a:cs typeface="+mn-ea"/>
              <a:sym typeface="+mn-lt"/>
            </a:endParaRPr>
          </a:p>
          <a:p>
            <a:pPr defTabSz="108839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下半年是八廿三。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101529" y="2848708"/>
            <a:ext cx="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3" y="123319"/>
            <a:ext cx="12148534" cy="523220"/>
            <a:chOff x="3" y="123319"/>
            <a:chExt cx="12148534" cy="523220"/>
          </a:xfrm>
        </p:grpSpPr>
        <p:sp>
          <p:nvSpPr>
            <p:cNvPr id="14" name="矩形 13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309631" y="123319"/>
              <a:ext cx="2826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冬至的歌曲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>
              <a:stCxn id="15" idx="1"/>
            </p:cNvCxnSpPr>
            <p:nvPr/>
          </p:nvCxnSpPr>
          <p:spPr>
            <a:xfrm flipH="1">
              <a:off x="3" y="384929"/>
              <a:ext cx="3309628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17" y="1101495"/>
            <a:ext cx="5734050" cy="573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127654" y="1722041"/>
            <a:ext cx="1676496" cy="170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8621" tIns="49311" rIns="98621" bIns="49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8615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96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九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0903145" y="3162104"/>
            <a:ext cx="1030165" cy="197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8621" tIns="49311" rIns="98621" bIns="493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8615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5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九歌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31110" y="1759663"/>
            <a:ext cx="4651689" cy="3860860"/>
          </a:xfrm>
          <a:prstGeom prst="rect">
            <a:avLst/>
          </a:prstGeom>
          <a:noFill/>
        </p:spPr>
        <p:txBody>
          <a:bodyPr vert="eaVert" wrap="square" lIns="108791" tIns="54397" rIns="108791" bIns="54397" rtlCol="0">
            <a:spAutoFit/>
          </a:bodyPr>
          <a:lstStyle/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一九二九不出手；</a:t>
            </a:r>
          </a:p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三九四九冰上走；</a:t>
            </a:r>
            <a:b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</a:b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五九六九沿河看柳；</a:t>
            </a:r>
          </a:p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七九河开八九雁来；</a:t>
            </a:r>
            <a:b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</a:b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九九加一九，</a:t>
            </a:r>
          </a:p>
          <a:p>
            <a:pPr defTabSz="108839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耕牛遍地走。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85189" y="1743785"/>
            <a:ext cx="4234292" cy="4094695"/>
            <a:chOff x="7861956" y="2093927"/>
            <a:chExt cx="4234292" cy="409469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63202" y="2268027"/>
              <a:ext cx="4133046" cy="3396355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61956" y="2093927"/>
              <a:ext cx="4227211" cy="4094695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3" y="123319"/>
            <a:ext cx="12148534" cy="523220"/>
            <a:chOff x="3" y="123319"/>
            <a:chExt cx="12148534" cy="523220"/>
          </a:xfrm>
        </p:grpSpPr>
        <p:sp>
          <p:nvSpPr>
            <p:cNvPr id="30" name="矩形 29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3309631" y="123319"/>
              <a:ext cx="2826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冬至的歌曲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>
              <a:stCxn id="31" idx="1"/>
            </p:cNvCxnSpPr>
            <p:nvPr/>
          </p:nvCxnSpPr>
          <p:spPr>
            <a:xfrm flipH="1">
              <a:off x="3" y="384929"/>
              <a:ext cx="3309628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35" name="直接连接符 34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63243" y="4286126"/>
            <a:ext cx="3599960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overview of winter solstice</a:t>
            </a:r>
          </a:p>
        </p:txBody>
      </p:sp>
      <p:sp>
        <p:nvSpPr>
          <p:cNvPr id="8" name="矩形 7"/>
          <p:cNvSpPr/>
          <p:nvPr/>
        </p:nvSpPr>
        <p:spPr>
          <a:xfrm>
            <a:off x="6933492" y="1044985"/>
            <a:ext cx="2880317" cy="290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en-US" altLang="zh-CN" sz="13800" b="1" dirty="0">
                <a:solidFill>
                  <a:srgbClr val="D75E4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矩形 8"/>
          <p:cNvSpPr/>
          <p:nvPr/>
        </p:nvSpPr>
        <p:spPr>
          <a:xfrm>
            <a:off x="7663241" y="3846445"/>
            <a:ext cx="23647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冬至的来历</a:t>
            </a:r>
            <a:endParaRPr lang="en-US" altLang="zh-CN" sz="4000" b="1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925034" y="2077745"/>
            <a:ext cx="0" cy="3083511"/>
          </a:xfrm>
          <a:prstGeom prst="line">
            <a:avLst/>
          </a:prstGeom>
          <a:ln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4483" y="866061"/>
            <a:ext cx="6709816" cy="421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434901" y="4024899"/>
            <a:ext cx="75369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1400" kern="0" dirty="0">
                <a:solidFill>
                  <a:srgbClr val="212121"/>
                </a:solidFill>
                <a:cs typeface="+mn-ea"/>
                <a:sym typeface="+mn-lt"/>
              </a:rPr>
              <a:t>关于冬至的来历有很多种说法。不过据史书记载，冬至源于汉代，盛于唐宋。</a:t>
            </a:r>
            <a:r>
              <a:rPr lang="en-US" altLang="zh-CN" sz="1400" kern="0" dirty="0">
                <a:solidFill>
                  <a:srgbClr val="212121"/>
                </a:solidFill>
                <a:cs typeface="+mn-ea"/>
                <a:sym typeface="+mn-lt"/>
              </a:rPr>
              <a:t>《</a:t>
            </a:r>
            <a:r>
              <a:rPr lang="zh-CN" altLang="en-US" sz="1400" kern="0" dirty="0">
                <a:solidFill>
                  <a:srgbClr val="212121"/>
                </a:solidFill>
                <a:cs typeface="+mn-ea"/>
                <a:sym typeface="+mn-lt"/>
              </a:rPr>
              <a:t>清嘉录</a:t>
            </a:r>
            <a:r>
              <a:rPr lang="en-US" altLang="zh-CN" sz="1400" kern="0" dirty="0">
                <a:solidFill>
                  <a:srgbClr val="212121"/>
                </a:solidFill>
                <a:cs typeface="+mn-ea"/>
                <a:sym typeface="+mn-lt"/>
              </a:rPr>
              <a:t>》</a:t>
            </a:r>
            <a:r>
              <a:rPr lang="zh-CN" altLang="en-US" sz="1400" kern="0" dirty="0">
                <a:solidFill>
                  <a:srgbClr val="212121"/>
                </a:solidFill>
                <a:cs typeface="+mn-ea"/>
                <a:sym typeface="+mn-lt"/>
              </a:rPr>
              <a:t>有“冬至大如年”之说，这表明古人对冬至十分重视。人们认为冬至是阴阳二气的自然转化，是上天赐予的福气。  </a:t>
            </a:r>
          </a:p>
          <a:p>
            <a:pPr lvl="0" defTabSz="914400">
              <a:lnSpc>
                <a:spcPct val="150000"/>
              </a:lnSpc>
            </a:pPr>
            <a:r>
              <a:rPr lang="zh-CN" altLang="en-US" sz="1400" kern="0" dirty="0">
                <a:solidFill>
                  <a:srgbClr val="212121"/>
                </a:solidFill>
                <a:cs typeface="+mn-ea"/>
                <a:sym typeface="+mn-lt"/>
              </a:rPr>
              <a:t>       汉朝以冬至为“冬节”，官府要举行祝贺仪式称为“贺冬”，例行放假，朝庭上下要放假休息。</a:t>
            </a:r>
          </a:p>
          <a:p>
            <a:pPr lvl="0" defTabSz="914400">
              <a:lnSpc>
                <a:spcPct val="150000"/>
              </a:lnSpc>
            </a:pPr>
            <a:r>
              <a:rPr lang="zh-CN" altLang="en-US" sz="1400" kern="0" dirty="0">
                <a:solidFill>
                  <a:srgbClr val="212121"/>
                </a:solidFill>
                <a:cs typeface="+mn-ea"/>
                <a:sym typeface="+mn-lt"/>
              </a:rPr>
              <a:t>    唐、宋时期，冬至是皇帝祭天祭祖或到郊外举行祭天大典的日子，第二天就在殿里接受文武百官的朝贺，百姓在这一天要向父母尊长祭拜。现代冬至日一般都在公历的</a:t>
            </a:r>
            <a:r>
              <a:rPr lang="en-US" altLang="zh-CN" sz="1400" kern="0" dirty="0">
                <a:solidFill>
                  <a:srgbClr val="212121"/>
                </a:solidFill>
                <a:cs typeface="+mn-ea"/>
                <a:sym typeface="+mn-lt"/>
              </a:rPr>
              <a:t>12</a:t>
            </a:r>
            <a:r>
              <a:rPr lang="zh-CN" altLang="en-US" sz="1400" kern="0" dirty="0">
                <a:solidFill>
                  <a:srgbClr val="212121"/>
                </a:solidFill>
                <a:cs typeface="+mn-ea"/>
                <a:sym typeface="+mn-lt"/>
              </a:rPr>
              <a:t>月</a:t>
            </a:r>
            <a:r>
              <a:rPr lang="en-US" altLang="zh-CN" sz="1400" kern="0" dirty="0">
                <a:solidFill>
                  <a:srgbClr val="212121"/>
                </a:solidFill>
                <a:cs typeface="+mn-ea"/>
                <a:sym typeface="+mn-lt"/>
              </a:rPr>
              <a:t>22</a:t>
            </a:r>
            <a:r>
              <a:rPr lang="zh-CN" altLang="en-US" sz="1400" kern="0" dirty="0">
                <a:solidFill>
                  <a:srgbClr val="212121"/>
                </a:solidFill>
                <a:cs typeface="+mn-ea"/>
                <a:sym typeface="+mn-lt"/>
              </a:rPr>
              <a:t>日或</a:t>
            </a:r>
            <a:r>
              <a:rPr lang="en-US" altLang="zh-CN" sz="1400" kern="0" dirty="0">
                <a:solidFill>
                  <a:srgbClr val="212121"/>
                </a:solidFill>
                <a:cs typeface="+mn-ea"/>
                <a:sym typeface="+mn-lt"/>
              </a:rPr>
              <a:t>12</a:t>
            </a:r>
            <a:r>
              <a:rPr lang="zh-CN" altLang="en-US" sz="1400" kern="0" dirty="0">
                <a:solidFill>
                  <a:srgbClr val="212121"/>
                </a:solidFill>
                <a:cs typeface="+mn-ea"/>
                <a:sym typeface="+mn-lt"/>
              </a:rPr>
              <a:t>月</a:t>
            </a:r>
            <a:r>
              <a:rPr lang="en-US" altLang="zh-CN" sz="1400" kern="0" dirty="0">
                <a:solidFill>
                  <a:srgbClr val="212121"/>
                </a:solidFill>
                <a:cs typeface="+mn-ea"/>
                <a:sym typeface="+mn-lt"/>
              </a:rPr>
              <a:t>23</a:t>
            </a:r>
            <a:r>
              <a:rPr lang="zh-CN" altLang="en-US" sz="1400" kern="0" dirty="0">
                <a:solidFill>
                  <a:srgbClr val="212121"/>
                </a:solidFill>
                <a:cs typeface="+mn-ea"/>
                <a:sym typeface="+mn-lt"/>
              </a:rPr>
              <a:t>日这两日。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" y="123319"/>
            <a:ext cx="12148533" cy="523220"/>
            <a:chOff x="4" y="123319"/>
            <a:chExt cx="12148533" cy="523220"/>
          </a:xfrm>
        </p:grpSpPr>
        <p:sp>
          <p:nvSpPr>
            <p:cNvPr id="14" name="矩形 13"/>
            <p:cNvSpPr/>
            <p:nvPr/>
          </p:nvSpPr>
          <p:spPr>
            <a:xfrm>
              <a:off x="6270117" y="211205"/>
              <a:ext cx="311707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en-US" sz="1800" dirty="0">
                  <a:solidFill>
                    <a:srgbClr val="D75E41"/>
                  </a:solidFill>
                  <a:cs typeface="+mn-ea"/>
                  <a:sym typeface="+mn-lt"/>
                </a:rPr>
                <a:t>overview of winter solstice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309631" y="123319"/>
              <a:ext cx="2826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 algn="ctr" defTabSz="914400">
                <a:buFont typeface="Wingdings" panose="05000000000000000000" pitchFamily="2" charset="2"/>
                <a:buChar char="l"/>
              </a:pPr>
              <a:r>
                <a:rPr lang="zh-CN" altLang="en-US" sz="2800" b="1" spc="600" dirty="0">
                  <a:solidFill>
                    <a:srgbClr val="D75E41"/>
                  </a:solidFill>
                  <a:cs typeface="+mn-ea"/>
                  <a:sym typeface="+mn-lt"/>
                </a:rPr>
                <a:t>冬至的来历</a:t>
              </a:r>
              <a:endParaRPr lang="en-US" altLang="zh-CN" sz="4000" b="1" spc="600" dirty="0">
                <a:solidFill>
                  <a:srgbClr val="D75E41"/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连接符 15"/>
            <p:cNvCxnSpPr>
              <a:stCxn id="15" idx="1"/>
            </p:cNvCxnSpPr>
            <p:nvPr/>
          </p:nvCxnSpPr>
          <p:spPr>
            <a:xfrm flipH="1">
              <a:off x="4" y="384929"/>
              <a:ext cx="3309627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 flipH="1">
              <a:off x="9056915" y="391886"/>
              <a:ext cx="3091622" cy="6957"/>
            </a:xfrm>
            <a:prstGeom prst="line">
              <a:avLst/>
            </a:prstGeom>
            <a:noFill/>
            <a:ln w="57150" cap="flat" cmpd="sng" algn="ctr">
              <a:solidFill>
                <a:srgbClr val="D75E41"/>
              </a:solidFill>
              <a:prstDash val="sysDot"/>
              <a:miter lim="800000"/>
            </a:ln>
            <a:effectLst/>
          </p:spPr>
        </p:cxn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3360" y="3970973"/>
            <a:ext cx="1662913" cy="2747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590" y="909514"/>
            <a:ext cx="5029201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42314" y="909513"/>
            <a:ext cx="5029201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0487694" y="6410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663243" y="4286126"/>
            <a:ext cx="3599960" cy="4154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overview of winter solstice</a:t>
            </a:r>
          </a:p>
        </p:txBody>
      </p:sp>
      <p:sp>
        <p:nvSpPr>
          <p:cNvPr id="8" name="矩形 7"/>
          <p:cNvSpPr/>
          <p:nvPr/>
        </p:nvSpPr>
        <p:spPr>
          <a:xfrm>
            <a:off x="6933492" y="1044985"/>
            <a:ext cx="2880317" cy="290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en-US" altLang="zh-CN" sz="13800" b="1" dirty="0">
                <a:solidFill>
                  <a:srgbClr val="D75E4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9" name="矩形 8"/>
          <p:cNvSpPr/>
          <p:nvPr/>
        </p:nvSpPr>
        <p:spPr>
          <a:xfrm>
            <a:off x="7663241" y="3846445"/>
            <a:ext cx="23647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冬至的传说</a:t>
            </a:r>
            <a:endParaRPr lang="en-US" altLang="zh-CN" sz="4000" b="1" spc="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925034" y="2077745"/>
            <a:ext cx="0" cy="3083511"/>
          </a:xfrm>
          <a:prstGeom prst="line">
            <a:avLst/>
          </a:prstGeom>
          <a:ln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4483" y="866061"/>
            <a:ext cx="6709816" cy="421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12c4f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1640</Words>
  <Application>Microsoft Office PowerPoint</Application>
  <PresentationFormat>自定义</PresentationFormat>
  <Paragraphs>132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2022-03-11T03:10:02Z</dcterms:created>
  <dcterms:modified xsi:type="dcterms:W3CDTF">2023-01-11T02:22:20Z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B961EF569AA4450B85C04ADD1D9C6962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