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0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1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8" r:id="rId3"/>
    <p:sldId id="353" r:id="rId4"/>
    <p:sldId id="354" r:id="rId5"/>
    <p:sldId id="355" r:id="rId6"/>
    <p:sldId id="356" r:id="rId7"/>
    <p:sldId id="357" r:id="rId8"/>
    <p:sldId id="358" r:id="rId9"/>
    <p:sldId id="359" r:id="rId10"/>
    <p:sldId id="360" r:id="rId11"/>
    <p:sldId id="361" r:id="rId12"/>
    <p:sldId id="362" r:id="rId13"/>
    <p:sldId id="363" r:id="rId14"/>
    <p:sldId id="364" r:id="rId15"/>
    <p:sldId id="365" r:id="rId16"/>
    <p:sldId id="366" r:id="rId17"/>
    <p:sldId id="367" r:id="rId18"/>
    <p:sldId id="257" r:id="rId19"/>
  </p:sldIdLst>
  <p:sldSz cx="12192000" cy="6858000"/>
  <p:notesSz cx="6858000" cy="9144000"/>
  <p:embeddedFontLst>
    <p:embeddedFont>
      <p:font typeface="微软雅黑" panose="020B0503020204020204" pitchFamily="34" charset="-122"/>
      <p:regular r:id="rId22"/>
      <p:bold r:id="rId23"/>
    </p:embeddedFont>
    <p:embeddedFont>
      <p:font typeface="演示斜黑体" panose="02010600030101010101" charset="-122"/>
      <p:regular r:id="rId24"/>
    </p:embeddedFont>
    <p:embeddedFont>
      <p:font typeface="等线" panose="02010600030101010101" pitchFamily="2" charset="-122"/>
      <p:regular r:id="rId25"/>
      <p:bold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黑体" panose="02010609060101010101" pitchFamily="49" charset="-122"/>
      <p:regular r:id="rId3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12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D8982-F55D-4E59-9C61-77183AAF5E69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69C76A-3103-438F-8379-6A983FF8C2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9C76A-3103-438F-8379-6A983FF8C2A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9C76A-3103-438F-8379-6A983FF8C2A1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0503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bookmark_76382"/>
          <p:cNvSpPr>
            <a:spLocks noChangeAspect="1"/>
          </p:cNvSpPr>
          <p:nvPr/>
        </p:nvSpPr>
        <p:spPr bwMode="auto">
          <a:xfrm>
            <a:off x="305216" y="259882"/>
            <a:ext cx="258326" cy="681343"/>
          </a:xfrm>
          <a:custGeom>
            <a:avLst/>
            <a:gdLst>
              <a:gd name="T0" fmla="*/ 455839 w 606244"/>
              <a:gd name="T1" fmla="*/ 455839 w 606244"/>
              <a:gd name="T2" fmla="*/ 600116 w 606244"/>
              <a:gd name="T3" fmla="*/ 600116 w 606244"/>
              <a:gd name="T4" fmla="*/ 600116 w 606244"/>
              <a:gd name="T5" fmla="*/ 600116 w 606244"/>
              <a:gd name="T6" fmla="*/ 600116 w 606244"/>
              <a:gd name="T7" fmla="*/ 600116 w 606244"/>
              <a:gd name="T8" fmla="*/ 600116 w 606244"/>
              <a:gd name="T9" fmla="*/ 600116 w 606244"/>
              <a:gd name="T10" fmla="*/ 600116 w 606244"/>
              <a:gd name="T11" fmla="*/ 600116 w 606244"/>
              <a:gd name="T12" fmla="*/ 600116 w 606244"/>
              <a:gd name="T13" fmla="*/ 600116 w 606244"/>
              <a:gd name="T14" fmla="*/ 600116 w 606244"/>
              <a:gd name="T15" fmla="*/ 600116 w 606244"/>
              <a:gd name="T16" fmla="*/ 600116 w 606244"/>
              <a:gd name="T17" fmla="*/ 600116 w 606244"/>
              <a:gd name="T18" fmla="*/ 600116 w 606244"/>
              <a:gd name="T19" fmla="*/ 600116 w 606244"/>
              <a:gd name="T20" fmla="*/ 600116 w 606244"/>
              <a:gd name="T21" fmla="*/ 600116 w 606244"/>
              <a:gd name="T22" fmla="*/ 600116 w 606244"/>
              <a:gd name="T23" fmla="*/ 600116 w 606244"/>
              <a:gd name="T24" fmla="*/ 455839 w 606244"/>
              <a:gd name="T25" fmla="*/ 455839 w 606244"/>
              <a:gd name="T26" fmla="*/ 600116 w 606244"/>
              <a:gd name="T27" fmla="*/ 600116 w 606244"/>
              <a:gd name="T28" fmla="*/ 600116 w 606244"/>
              <a:gd name="T29" fmla="*/ 600116 w 606244"/>
              <a:gd name="T30" fmla="*/ 600116 w 606244"/>
              <a:gd name="T31" fmla="*/ 600116 w 606244"/>
              <a:gd name="T32" fmla="*/ 600116 w 606244"/>
              <a:gd name="T33" fmla="*/ 600116 w 606244"/>
              <a:gd name="T34" fmla="*/ 600116 w 606244"/>
              <a:gd name="T35" fmla="*/ 600116 w 606244"/>
              <a:gd name="T36" fmla="*/ 600116 w 606244"/>
              <a:gd name="T37" fmla="*/ 600116 w 606244"/>
              <a:gd name="T38" fmla="*/ 600116 w 606244"/>
              <a:gd name="T39" fmla="*/ 600116 w 606244"/>
              <a:gd name="T40" fmla="*/ 455839 w 606244"/>
              <a:gd name="T41" fmla="*/ 455839 w 606244"/>
              <a:gd name="T42" fmla="*/ 600116 w 606244"/>
              <a:gd name="T43" fmla="*/ 600116 w 606244"/>
              <a:gd name="T44" fmla="*/ 600116 w 606244"/>
              <a:gd name="T45" fmla="*/ 600116 w 606244"/>
              <a:gd name="T46" fmla="*/ 600116 w 606244"/>
              <a:gd name="T47" fmla="*/ 600116 w 606244"/>
              <a:gd name="T48" fmla="*/ 600116 w 606244"/>
              <a:gd name="T49" fmla="*/ 600116 w 606244"/>
              <a:gd name="T50" fmla="*/ 600116 w 606244"/>
              <a:gd name="T51" fmla="*/ 600116 w 606244"/>
              <a:gd name="T52" fmla="*/ 600116 w 606244"/>
              <a:gd name="T53" fmla="*/ 600116 w 606244"/>
              <a:gd name="T54" fmla="*/ 600116 w 606244"/>
              <a:gd name="T55" fmla="*/ 600116 w 606244"/>
              <a:gd name="T56" fmla="*/ 600116 w 606244"/>
              <a:gd name="T57" fmla="*/ 600116 w 606244"/>
              <a:gd name="T58" fmla="*/ 600116 w 606244"/>
              <a:gd name="T59" fmla="*/ 600116 w 606244"/>
              <a:gd name="T60" fmla="*/ 600116 w 606244"/>
              <a:gd name="T61" fmla="*/ 600116 w 606244"/>
              <a:gd name="T62" fmla="*/ 600116 w 606244"/>
              <a:gd name="T63" fmla="*/ 600116 w 606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67" h="3875">
                <a:moveTo>
                  <a:pt x="67" y="0"/>
                </a:moveTo>
                <a:cubicBezTo>
                  <a:pt x="30" y="0"/>
                  <a:pt x="0" y="30"/>
                  <a:pt x="0" y="67"/>
                </a:cubicBezTo>
                <a:lnTo>
                  <a:pt x="0" y="3800"/>
                </a:lnTo>
                <a:cubicBezTo>
                  <a:pt x="0" y="3837"/>
                  <a:pt x="30" y="3867"/>
                  <a:pt x="67" y="3867"/>
                </a:cubicBezTo>
                <a:cubicBezTo>
                  <a:pt x="86" y="3867"/>
                  <a:pt x="105" y="3858"/>
                  <a:pt x="118" y="3843"/>
                </a:cubicBezTo>
                <a:lnTo>
                  <a:pt x="733" y="3104"/>
                </a:lnTo>
                <a:lnTo>
                  <a:pt x="1349" y="3843"/>
                </a:lnTo>
                <a:cubicBezTo>
                  <a:pt x="1372" y="3871"/>
                  <a:pt x="1414" y="3875"/>
                  <a:pt x="1443" y="3851"/>
                </a:cubicBezTo>
                <a:cubicBezTo>
                  <a:pt x="1458" y="3839"/>
                  <a:pt x="1467" y="3820"/>
                  <a:pt x="1467" y="3800"/>
                </a:cubicBezTo>
                <a:lnTo>
                  <a:pt x="1467" y="67"/>
                </a:lnTo>
                <a:cubicBezTo>
                  <a:pt x="1467" y="30"/>
                  <a:pt x="1437" y="0"/>
                  <a:pt x="1400" y="0"/>
                </a:cubicBezTo>
                <a:lnTo>
                  <a:pt x="67" y="0"/>
                </a:lnTo>
                <a:close/>
                <a:moveTo>
                  <a:pt x="133" y="133"/>
                </a:moveTo>
                <a:lnTo>
                  <a:pt x="1333" y="133"/>
                </a:lnTo>
                <a:lnTo>
                  <a:pt x="1333" y="3616"/>
                </a:lnTo>
                <a:lnTo>
                  <a:pt x="785" y="2957"/>
                </a:lnTo>
                <a:cubicBezTo>
                  <a:pt x="761" y="2929"/>
                  <a:pt x="719" y="2925"/>
                  <a:pt x="691" y="2949"/>
                </a:cubicBezTo>
                <a:cubicBezTo>
                  <a:pt x="688" y="2951"/>
                  <a:pt x="685" y="2954"/>
                  <a:pt x="682" y="2957"/>
                </a:cubicBezTo>
                <a:lnTo>
                  <a:pt x="133" y="3616"/>
                </a:lnTo>
                <a:lnTo>
                  <a:pt x="133" y="133"/>
                </a:lnTo>
                <a:close/>
                <a:moveTo>
                  <a:pt x="267" y="233"/>
                </a:moveTo>
                <a:cubicBezTo>
                  <a:pt x="248" y="233"/>
                  <a:pt x="233" y="248"/>
                  <a:pt x="233" y="267"/>
                </a:cubicBezTo>
                <a:lnTo>
                  <a:pt x="233" y="1133"/>
                </a:lnTo>
                <a:cubicBezTo>
                  <a:pt x="233" y="1152"/>
                  <a:pt x="248" y="1167"/>
                  <a:pt x="266" y="1167"/>
                </a:cubicBezTo>
                <a:cubicBezTo>
                  <a:pt x="285" y="1167"/>
                  <a:pt x="300" y="1153"/>
                  <a:pt x="300" y="1134"/>
                </a:cubicBezTo>
                <a:lnTo>
                  <a:pt x="300" y="1133"/>
                </a:lnTo>
                <a:lnTo>
                  <a:pt x="300" y="300"/>
                </a:lnTo>
                <a:lnTo>
                  <a:pt x="733" y="300"/>
                </a:lnTo>
                <a:cubicBezTo>
                  <a:pt x="752" y="300"/>
                  <a:pt x="767" y="286"/>
                  <a:pt x="767" y="267"/>
                </a:cubicBezTo>
                <a:cubicBezTo>
                  <a:pt x="767" y="249"/>
                  <a:pt x="753" y="234"/>
                  <a:pt x="734" y="233"/>
                </a:cubicBezTo>
                <a:lnTo>
                  <a:pt x="733" y="233"/>
                </a:lnTo>
                <a:lnTo>
                  <a:pt x="267" y="233"/>
                </a:lnTo>
                <a:close/>
              </a:path>
            </a:pathLst>
          </a:custGeom>
          <a:solidFill>
            <a:srgbClr val="050305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3.xml"/><Relationship Id="rId7" Type="http://schemas.openxmlformats.org/officeDocument/2006/relationships/notesSlide" Target="../notesSlides/notesSlide8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image" Target="../media/image3.png"/><Relationship Id="rId5" Type="http://schemas.openxmlformats.org/officeDocument/2006/relationships/tags" Target="../tags/tag10.xml"/><Relationship Id="rId10" Type="http://schemas.openxmlformats.org/officeDocument/2006/relationships/notesSlide" Target="../notesSlides/notesSlide9.xml"/><Relationship Id="rId4" Type="http://schemas.openxmlformats.org/officeDocument/2006/relationships/tags" Target="../tags/tag9.xml"/><Relationship Id="rId9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>
          <a:xfrm>
            <a:off x="-2" y="-1"/>
            <a:ext cx="12192002" cy="6858001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 rot="10800000">
            <a:off x="0" y="0"/>
            <a:ext cx="7804974" cy="685800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71000">
                <a:schemeClr val="tx1">
                  <a:alpha val="76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908981" y="4238429"/>
            <a:ext cx="3924905" cy="318924"/>
            <a:chOff x="445479" y="4315402"/>
            <a:chExt cx="4198082" cy="468734"/>
          </a:xfrm>
        </p:grpSpPr>
        <p:sp>
          <p:nvSpPr>
            <p:cNvPr id="7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570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 smtClea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 smtClea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PPT818</a:t>
              </a:r>
              <a:endParaRPr lang="en-US" altLang="zh-CN" sz="1600" kern="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53663" y="1136214"/>
            <a:ext cx="5628988" cy="2292786"/>
            <a:chOff x="4429633" y="2106980"/>
            <a:chExt cx="5628988" cy="2292786"/>
          </a:xfrm>
        </p:grpSpPr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4584951" y="2106980"/>
              <a:ext cx="4634569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dist" defTabSz="457200">
                <a:buFont typeface="Arial" panose="020B0604020202020204" pitchFamily="34" charset="0"/>
                <a:buNone/>
              </a:pPr>
              <a:r>
                <a:rPr lang="zh-CN" altLang="en-US" sz="9600" spc="600" dirty="0">
                  <a:solidFill>
                    <a:schemeClr val="bg1"/>
                  </a:solidFill>
                  <a:latin typeface="演示斜黑体" panose="02010600030101010101" pitchFamily="50" charset="-122"/>
                  <a:ea typeface="演示斜黑体" panose="02010600030101010101" pitchFamily="50" charset="-122"/>
                  <a:cs typeface="Arial" panose="020B0604020202020204" pitchFamily="34" charset="0"/>
                  <a:sym typeface="Arial" panose="020B0604020202020204" pitchFamily="34" charset="0"/>
                </a:rPr>
                <a:t>忆读书</a:t>
              </a:r>
              <a:endParaRPr lang="en-US" altLang="zh-CN" sz="9600" spc="600" dirty="0">
                <a:solidFill>
                  <a:schemeClr val="bg1"/>
                </a:solidFill>
                <a:latin typeface="演示斜黑体" panose="02010600030101010101" pitchFamily="50" charset="-122"/>
                <a:ea typeface="演示斜黑体" panose="02010600030101010101" pitchFamily="50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429633" y="3938101"/>
              <a:ext cx="3825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 defTabSz="457200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五年级 上册 配人教版</a:t>
              </a:r>
            </a:p>
          </p:txBody>
        </p:sp>
        <p:cxnSp>
          <p:nvCxnSpPr>
            <p:cNvPr id="12" name="直接连接符 11"/>
            <p:cNvCxnSpPr/>
            <p:nvPr/>
          </p:nvCxnSpPr>
          <p:spPr>
            <a:xfrm rot="10800000">
              <a:off x="4584951" y="3815288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399" y="3108296"/>
            <a:ext cx="2667000" cy="3581400"/>
          </a:xfrm>
          <a:prstGeom prst="rect">
            <a:avLst/>
          </a:prstGeom>
        </p:spPr>
      </p:pic>
      <p:sp>
        <p:nvSpPr>
          <p:cNvPr id="12" name="文本框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89290" y="1302620"/>
            <a:ext cx="2360023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读书经历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Freeform 48"/>
          <p:cNvSpPr/>
          <p:nvPr>
            <p:custDataLst>
              <p:tags r:id="rId2"/>
            </p:custDataLst>
          </p:nvPr>
        </p:nvSpPr>
        <p:spPr bwMode="auto">
          <a:xfrm>
            <a:off x="862822" y="1347017"/>
            <a:ext cx="547687" cy="596900"/>
          </a:xfrm>
          <a:custGeom>
            <a:avLst/>
            <a:gdLst>
              <a:gd name="T0" fmla="*/ 2147483646 w 187"/>
              <a:gd name="T1" fmla="*/ 2147483646 h 203"/>
              <a:gd name="T2" fmla="*/ 2147483646 w 187"/>
              <a:gd name="T3" fmla="*/ 2147483646 h 203"/>
              <a:gd name="T4" fmla="*/ 2147483646 w 187"/>
              <a:gd name="T5" fmla="*/ 2147483646 h 203"/>
              <a:gd name="T6" fmla="*/ 2147483646 w 187"/>
              <a:gd name="T7" fmla="*/ 2147483646 h 203"/>
              <a:gd name="T8" fmla="*/ 2147483646 w 187"/>
              <a:gd name="T9" fmla="*/ 2147483646 h 203"/>
              <a:gd name="T10" fmla="*/ 2147483646 w 187"/>
              <a:gd name="T11" fmla="*/ 2147483646 h 203"/>
              <a:gd name="T12" fmla="*/ 2147483646 w 187"/>
              <a:gd name="T13" fmla="*/ 2147483646 h 203"/>
              <a:gd name="T14" fmla="*/ 2147483646 w 187"/>
              <a:gd name="T15" fmla="*/ 2147483646 h 203"/>
              <a:gd name="T16" fmla="*/ 2147483646 w 187"/>
              <a:gd name="T17" fmla="*/ 2147483646 h 203"/>
              <a:gd name="T18" fmla="*/ 2147483646 w 187"/>
              <a:gd name="T19" fmla="*/ 2147483646 h 203"/>
              <a:gd name="T20" fmla="*/ 2147483646 w 187"/>
              <a:gd name="T21" fmla="*/ 2147483646 h 203"/>
              <a:gd name="T22" fmla="*/ 2147483646 w 187"/>
              <a:gd name="T23" fmla="*/ 2147483646 h 203"/>
              <a:gd name="T24" fmla="*/ 2147483646 w 187"/>
              <a:gd name="T25" fmla="*/ 2147483646 h 203"/>
              <a:gd name="T26" fmla="*/ 2147483646 w 187"/>
              <a:gd name="T27" fmla="*/ 2147483646 h 203"/>
              <a:gd name="T28" fmla="*/ 2147483646 w 187"/>
              <a:gd name="T29" fmla="*/ 2147483646 h 203"/>
              <a:gd name="T30" fmla="*/ 2147483646 w 187"/>
              <a:gd name="T31" fmla="*/ 2147483646 h 203"/>
              <a:gd name="T32" fmla="*/ 2147483646 w 187"/>
              <a:gd name="T33" fmla="*/ 2147483646 h 203"/>
              <a:gd name="T34" fmla="*/ 2147483646 w 187"/>
              <a:gd name="T35" fmla="*/ 2147483646 h 203"/>
              <a:gd name="T36" fmla="*/ 2147483646 w 187"/>
              <a:gd name="T37" fmla="*/ 2147483646 h 203"/>
              <a:gd name="T38" fmla="*/ 2147483646 w 187"/>
              <a:gd name="T39" fmla="*/ 2147483646 h 20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87" h="203">
                <a:moveTo>
                  <a:pt x="74" y="97"/>
                </a:moveTo>
                <a:cubicBezTo>
                  <a:pt x="60" y="105"/>
                  <a:pt x="62" y="122"/>
                  <a:pt x="72" y="128"/>
                </a:cubicBezTo>
                <a:cubicBezTo>
                  <a:pt x="83" y="136"/>
                  <a:pt x="106" y="137"/>
                  <a:pt x="113" y="115"/>
                </a:cubicBezTo>
                <a:cubicBezTo>
                  <a:pt x="128" y="73"/>
                  <a:pt x="81" y="52"/>
                  <a:pt x="48" y="64"/>
                </a:cubicBezTo>
                <a:cubicBezTo>
                  <a:pt x="30" y="71"/>
                  <a:pt x="6" y="105"/>
                  <a:pt x="27" y="145"/>
                </a:cubicBezTo>
                <a:cubicBezTo>
                  <a:pt x="36" y="162"/>
                  <a:pt x="57" y="178"/>
                  <a:pt x="85" y="179"/>
                </a:cubicBezTo>
                <a:cubicBezTo>
                  <a:pt x="144" y="181"/>
                  <a:pt x="183" y="110"/>
                  <a:pt x="153" y="59"/>
                </a:cubicBezTo>
                <a:cubicBezTo>
                  <a:pt x="132" y="23"/>
                  <a:pt x="89" y="18"/>
                  <a:pt x="66" y="20"/>
                </a:cubicBezTo>
                <a:cubicBezTo>
                  <a:pt x="50" y="20"/>
                  <a:pt x="28" y="29"/>
                  <a:pt x="11" y="39"/>
                </a:cubicBezTo>
                <a:cubicBezTo>
                  <a:pt x="33" y="12"/>
                  <a:pt x="65" y="0"/>
                  <a:pt x="103" y="10"/>
                </a:cubicBezTo>
                <a:cubicBezTo>
                  <a:pt x="120" y="14"/>
                  <a:pt x="136" y="22"/>
                  <a:pt x="151" y="33"/>
                </a:cubicBezTo>
                <a:cubicBezTo>
                  <a:pt x="168" y="47"/>
                  <a:pt x="187" y="78"/>
                  <a:pt x="177" y="123"/>
                </a:cubicBezTo>
                <a:cubicBezTo>
                  <a:pt x="171" y="151"/>
                  <a:pt x="154" y="176"/>
                  <a:pt x="127" y="186"/>
                </a:cubicBezTo>
                <a:cubicBezTo>
                  <a:pt x="83" y="203"/>
                  <a:pt x="17" y="186"/>
                  <a:pt x="7" y="135"/>
                </a:cubicBezTo>
                <a:cubicBezTo>
                  <a:pt x="0" y="103"/>
                  <a:pt x="19" y="62"/>
                  <a:pt x="54" y="51"/>
                </a:cubicBezTo>
                <a:cubicBezTo>
                  <a:pt x="83" y="43"/>
                  <a:pt x="118" y="54"/>
                  <a:pt x="127" y="83"/>
                </a:cubicBezTo>
                <a:cubicBezTo>
                  <a:pt x="133" y="103"/>
                  <a:pt x="126" y="127"/>
                  <a:pt x="105" y="140"/>
                </a:cubicBezTo>
                <a:cubicBezTo>
                  <a:pt x="98" y="144"/>
                  <a:pt x="83" y="148"/>
                  <a:pt x="68" y="142"/>
                </a:cubicBezTo>
                <a:cubicBezTo>
                  <a:pt x="40" y="130"/>
                  <a:pt x="44" y="109"/>
                  <a:pt x="53" y="100"/>
                </a:cubicBezTo>
                <a:cubicBezTo>
                  <a:pt x="60" y="93"/>
                  <a:pt x="69" y="95"/>
                  <a:pt x="74" y="97"/>
                </a:cubicBezTo>
                <a:close/>
              </a:path>
            </a:pathLst>
          </a:custGeom>
          <a:solidFill>
            <a:srgbClr val="F32D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"/>
          <p:cNvSpPr txBox="1"/>
          <p:nvPr/>
        </p:nvSpPr>
        <p:spPr>
          <a:xfrm>
            <a:off x="674489" y="2373550"/>
            <a:ext cx="9162602" cy="3323987"/>
          </a:xfrm>
          <a:prstGeom prst="rect">
            <a:avLst/>
          </a:prstGeom>
          <a:noFill/>
          <a:ln>
            <a:noFill/>
            <a:prstDash val="lg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七岁时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三国演义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引起对章回小说的喜爱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幼时读   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水浒传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与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荡寇志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作比较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十二三岁 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红楼梦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与中年后看此书不同的感受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回忆晚年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从古典文学、现代文艺作品两个方面说明如  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何挑选好书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399" y="3108296"/>
            <a:ext cx="2667000" cy="3581400"/>
          </a:xfrm>
          <a:prstGeom prst="rect">
            <a:avLst/>
          </a:prstGeom>
        </p:spPr>
      </p:pic>
      <p:sp>
        <p:nvSpPr>
          <p:cNvPr id="4" name="文本框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65359" y="1529473"/>
            <a:ext cx="2360023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读书的好处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Freeform 48"/>
          <p:cNvSpPr/>
          <p:nvPr>
            <p:custDataLst>
              <p:tags r:id="rId2"/>
            </p:custDataLst>
          </p:nvPr>
        </p:nvSpPr>
        <p:spPr bwMode="auto">
          <a:xfrm>
            <a:off x="976131" y="1634407"/>
            <a:ext cx="547687" cy="596900"/>
          </a:xfrm>
          <a:custGeom>
            <a:avLst/>
            <a:gdLst>
              <a:gd name="T0" fmla="*/ 2147483646 w 187"/>
              <a:gd name="T1" fmla="*/ 2147483646 h 203"/>
              <a:gd name="T2" fmla="*/ 2147483646 w 187"/>
              <a:gd name="T3" fmla="*/ 2147483646 h 203"/>
              <a:gd name="T4" fmla="*/ 2147483646 w 187"/>
              <a:gd name="T5" fmla="*/ 2147483646 h 203"/>
              <a:gd name="T6" fmla="*/ 2147483646 w 187"/>
              <a:gd name="T7" fmla="*/ 2147483646 h 203"/>
              <a:gd name="T8" fmla="*/ 2147483646 w 187"/>
              <a:gd name="T9" fmla="*/ 2147483646 h 203"/>
              <a:gd name="T10" fmla="*/ 2147483646 w 187"/>
              <a:gd name="T11" fmla="*/ 2147483646 h 203"/>
              <a:gd name="T12" fmla="*/ 2147483646 w 187"/>
              <a:gd name="T13" fmla="*/ 2147483646 h 203"/>
              <a:gd name="T14" fmla="*/ 2147483646 w 187"/>
              <a:gd name="T15" fmla="*/ 2147483646 h 203"/>
              <a:gd name="T16" fmla="*/ 2147483646 w 187"/>
              <a:gd name="T17" fmla="*/ 2147483646 h 203"/>
              <a:gd name="T18" fmla="*/ 2147483646 w 187"/>
              <a:gd name="T19" fmla="*/ 2147483646 h 203"/>
              <a:gd name="T20" fmla="*/ 2147483646 w 187"/>
              <a:gd name="T21" fmla="*/ 2147483646 h 203"/>
              <a:gd name="T22" fmla="*/ 2147483646 w 187"/>
              <a:gd name="T23" fmla="*/ 2147483646 h 203"/>
              <a:gd name="T24" fmla="*/ 2147483646 w 187"/>
              <a:gd name="T25" fmla="*/ 2147483646 h 203"/>
              <a:gd name="T26" fmla="*/ 2147483646 w 187"/>
              <a:gd name="T27" fmla="*/ 2147483646 h 203"/>
              <a:gd name="T28" fmla="*/ 2147483646 w 187"/>
              <a:gd name="T29" fmla="*/ 2147483646 h 203"/>
              <a:gd name="T30" fmla="*/ 2147483646 w 187"/>
              <a:gd name="T31" fmla="*/ 2147483646 h 203"/>
              <a:gd name="T32" fmla="*/ 2147483646 w 187"/>
              <a:gd name="T33" fmla="*/ 2147483646 h 203"/>
              <a:gd name="T34" fmla="*/ 2147483646 w 187"/>
              <a:gd name="T35" fmla="*/ 2147483646 h 203"/>
              <a:gd name="T36" fmla="*/ 2147483646 w 187"/>
              <a:gd name="T37" fmla="*/ 2147483646 h 203"/>
              <a:gd name="T38" fmla="*/ 2147483646 w 187"/>
              <a:gd name="T39" fmla="*/ 2147483646 h 20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87" h="203">
                <a:moveTo>
                  <a:pt x="74" y="97"/>
                </a:moveTo>
                <a:cubicBezTo>
                  <a:pt x="60" y="105"/>
                  <a:pt x="62" y="122"/>
                  <a:pt x="72" y="128"/>
                </a:cubicBezTo>
                <a:cubicBezTo>
                  <a:pt x="83" y="136"/>
                  <a:pt x="106" y="137"/>
                  <a:pt x="113" y="115"/>
                </a:cubicBezTo>
                <a:cubicBezTo>
                  <a:pt x="128" y="73"/>
                  <a:pt x="81" y="52"/>
                  <a:pt x="48" y="64"/>
                </a:cubicBezTo>
                <a:cubicBezTo>
                  <a:pt x="30" y="71"/>
                  <a:pt x="6" y="105"/>
                  <a:pt x="27" y="145"/>
                </a:cubicBezTo>
                <a:cubicBezTo>
                  <a:pt x="36" y="162"/>
                  <a:pt x="57" y="178"/>
                  <a:pt x="85" y="179"/>
                </a:cubicBezTo>
                <a:cubicBezTo>
                  <a:pt x="144" y="181"/>
                  <a:pt x="183" y="110"/>
                  <a:pt x="153" y="59"/>
                </a:cubicBezTo>
                <a:cubicBezTo>
                  <a:pt x="132" y="23"/>
                  <a:pt x="89" y="18"/>
                  <a:pt x="66" y="20"/>
                </a:cubicBezTo>
                <a:cubicBezTo>
                  <a:pt x="50" y="20"/>
                  <a:pt x="28" y="29"/>
                  <a:pt x="11" y="39"/>
                </a:cubicBezTo>
                <a:cubicBezTo>
                  <a:pt x="33" y="12"/>
                  <a:pt x="65" y="0"/>
                  <a:pt x="103" y="10"/>
                </a:cubicBezTo>
                <a:cubicBezTo>
                  <a:pt x="120" y="14"/>
                  <a:pt x="136" y="22"/>
                  <a:pt x="151" y="33"/>
                </a:cubicBezTo>
                <a:cubicBezTo>
                  <a:pt x="168" y="47"/>
                  <a:pt x="187" y="78"/>
                  <a:pt x="177" y="123"/>
                </a:cubicBezTo>
                <a:cubicBezTo>
                  <a:pt x="171" y="151"/>
                  <a:pt x="154" y="176"/>
                  <a:pt x="127" y="186"/>
                </a:cubicBezTo>
                <a:cubicBezTo>
                  <a:pt x="83" y="203"/>
                  <a:pt x="17" y="186"/>
                  <a:pt x="7" y="135"/>
                </a:cubicBezTo>
                <a:cubicBezTo>
                  <a:pt x="0" y="103"/>
                  <a:pt x="19" y="62"/>
                  <a:pt x="54" y="51"/>
                </a:cubicBezTo>
                <a:cubicBezTo>
                  <a:pt x="83" y="43"/>
                  <a:pt x="118" y="54"/>
                  <a:pt x="127" y="83"/>
                </a:cubicBezTo>
                <a:cubicBezTo>
                  <a:pt x="133" y="103"/>
                  <a:pt x="126" y="127"/>
                  <a:pt x="105" y="140"/>
                </a:cubicBezTo>
                <a:cubicBezTo>
                  <a:pt x="98" y="144"/>
                  <a:pt x="83" y="148"/>
                  <a:pt x="68" y="142"/>
                </a:cubicBezTo>
                <a:cubicBezTo>
                  <a:pt x="40" y="130"/>
                  <a:pt x="44" y="109"/>
                  <a:pt x="53" y="100"/>
                </a:cubicBezTo>
                <a:cubicBezTo>
                  <a:pt x="60" y="93"/>
                  <a:pt x="69" y="95"/>
                  <a:pt x="74" y="97"/>
                </a:cubicBezTo>
                <a:close/>
              </a:path>
            </a:pathLst>
          </a:custGeom>
          <a:solidFill>
            <a:srgbClr val="F32D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814611" y="2655544"/>
            <a:ext cx="9162602" cy="2677656"/>
          </a:xfrm>
          <a:prstGeom prst="rect">
            <a:avLst/>
          </a:prstGeom>
          <a:noFill/>
          <a:ln>
            <a:noFill/>
            <a:prstDash val="lg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①读书可以获得美的享受。 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②读书可以扩大知识面。 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③从读书中得到做人处世要独立思考的大道理。 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④读书有助于提高人的品德。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399" y="3108296"/>
            <a:ext cx="2667000" cy="3581400"/>
          </a:xfrm>
          <a:prstGeom prst="rect">
            <a:avLst/>
          </a:prstGeom>
        </p:spPr>
      </p:pic>
      <p:sp>
        <p:nvSpPr>
          <p:cNvPr id="4" name="文本框 8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861630" y="1479875"/>
            <a:ext cx="3921464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怎样的书才算是好书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?</a:t>
            </a:r>
          </a:p>
        </p:txBody>
      </p:sp>
      <p:sp>
        <p:nvSpPr>
          <p:cNvPr id="6" name="Freeform 52"/>
          <p:cNvSpPr/>
          <p:nvPr>
            <p:custDataLst>
              <p:tags r:id="rId2"/>
            </p:custDataLst>
          </p:nvPr>
        </p:nvSpPr>
        <p:spPr bwMode="auto">
          <a:xfrm>
            <a:off x="1153322" y="1552445"/>
            <a:ext cx="549275" cy="595312"/>
          </a:xfrm>
          <a:custGeom>
            <a:avLst/>
            <a:gdLst>
              <a:gd name="T0" fmla="*/ 2147483646 w 187"/>
              <a:gd name="T1" fmla="*/ 2147483646 h 203"/>
              <a:gd name="T2" fmla="*/ 2147483646 w 187"/>
              <a:gd name="T3" fmla="*/ 2147483646 h 203"/>
              <a:gd name="T4" fmla="*/ 2147483646 w 187"/>
              <a:gd name="T5" fmla="*/ 2147483646 h 203"/>
              <a:gd name="T6" fmla="*/ 2147483646 w 187"/>
              <a:gd name="T7" fmla="*/ 2147483646 h 203"/>
              <a:gd name="T8" fmla="*/ 2147483646 w 187"/>
              <a:gd name="T9" fmla="*/ 2147483646 h 203"/>
              <a:gd name="T10" fmla="*/ 2147483646 w 187"/>
              <a:gd name="T11" fmla="*/ 2147483646 h 203"/>
              <a:gd name="T12" fmla="*/ 2147483646 w 187"/>
              <a:gd name="T13" fmla="*/ 2147483646 h 203"/>
              <a:gd name="T14" fmla="*/ 2147483646 w 187"/>
              <a:gd name="T15" fmla="*/ 2147483646 h 203"/>
              <a:gd name="T16" fmla="*/ 2147483646 w 187"/>
              <a:gd name="T17" fmla="*/ 2147483646 h 203"/>
              <a:gd name="T18" fmla="*/ 2147483646 w 187"/>
              <a:gd name="T19" fmla="*/ 2147483646 h 203"/>
              <a:gd name="T20" fmla="*/ 2147483646 w 187"/>
              <a:gd name="T21" fmla="*/ 2147483646 h 203"/>
              <a:gd name="T22" fmla="*/ 2147483646 w 187"/>
              <a:gd name="T23" fmla="*/ 2147483646 h 203"/>
              <a:gd name="T24" fmla="*/ 2147483646 w 187"/>
              <a:gd name="T25" fmla="*/ 2147483646 h 203"/>
              <a:gd name="T26" fmla="*/ 2147483646 w 187"/>
              <a:gd name="T27" fmla="*/ 2147483646 h 203"/>
              <a:gd name="T28" fmla="*/ 2147483646 w 187"/>
              <a:gd name="T29" fmla="*/ 2147483646 h 203"/>
              <a:gd name="T30" fmla="*/ 2147483646 w 187"/>
              <a:gd name="T31" fmla="*/ 2147483646 h 203"/>
              <a:gd name="T32" fmla="*/ 2147483646 w 187"/>
              <a:gd name="T33" fmla="*/ 2147483646 h 203"/>
              <a:gd name="T34" fmla="*/ 2147483646 w 187"/>
              <a:gd name="T35" fmla="*/ 2147483646 h 203"/>
              <a:gd name="T36" fmla="*/ 2147483646 w 187"/>
              <a:gd name="T37" fmla="*/ 2147483646 h 203"/>
              <a:gd name="T38" fmla="*/ 2147483646 w 187"/>
              <a:gd name="T39" fmla="*/ 2147483646 h 20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87" h="203">
                <a:moveTo>
                  <a:pt x="74" y="97"/>
                </a:moveTo>
                <a:cubicBezTo>
                  <a:pt x="60" y="105"/>
                  <a:pt x="62" y="122"/>
                  <a:pt x="72" y="128"/>
                </a:cubicBezTo>
                <a:cubicBezTo>
                  <a:pt x="83" y="136"/>
                  <a:pt x="106" y="137"/>
                  <a:pt x="113" y="115"/>
                </a:cubicBezTo>
                <a:cubicBezTo>
                  <a:pt x="128" y="73"/>
                  <a:pt x="81" y="52"/>
                  <a:pt x="48" y="64"/>
                </a:cubicBezTo>
                <a:cubicBezTo>
                  <a:pt x="30" y="71"/>
                  <a:pt x="6" y="105"/>
                  <a:pt x="27" y="145"/>
                </a:cubicBezTo>
                <a:cubicBezTo>
                  <a:pt x="36" y="162"/>
                  <a:pt x="57" y="178"/>
                  <a:pt x="85" y="179"/>
                </a:cubicBezTo>
                <a:cubicBezTo>
                  <a:pt x="144" y="181"/>
                  <a:pt x="183" y="110"/>
                  <a:pt x="153" y="59"/>
                </a:cubicBezTo>
                <a:cubicBezTo>
                  <a:pt x="132" y="23"/>
                  <a:pt x="89" y="18"/>
                  <a:pt x="66" y="20"/>
                </a:cubicBezTo>
                <a:cubicBezTo>
                  <a:pt x="50" y="20"/>
                  <a:pt x="28" y="29"/>
                  <a:pt x="11" y="39"/>
                </a:cubicBezTo>
                <a:cubicBezTo>
                  <a:pt x="33" y="12"/>
                  <a:pt x="65" y="0"/>
                  <a:pt x="103" y="10"/>
                </a:cubicBezTo>
                <a:cubicBezTo>
                  <a:pt x="120" y="14"/>
                  <a:pt x="136" y="22"/>
                  <a:pt x="151" y="33"/>
                </a:cubicBezTo>
                <a:cubicBezTo>
                  <a:pt x="168" y="47"/>
                  <a:pt x="187" y="78"/>
                  <a:pt x="177" y="123"/>
                </a:cubicBezTo>
                <a:cubicBezTo>
                  <a:pt x="171" y="151"/>
                  <a:pt x="154" y="176"/>
                  <a:pt x="127" y="186"/>
                </a:cubicBezTo>
                <a:cubicBezTo>
                  <a:pt x="83" y="203"/>
                  <a:pt x="17" y="186"/>
                  <a:pt x="7" y="135"/>
                </a:cubicBezTo>
                <a:cubicBezTo>
                  <a:pt x="0" y="103"/>
                  <a:pt x="19" y="62"/>
                  <a:pt x="54" y="51"/>
                </a:cubicBezTo>
                <a:cubicBezTo>
                  <a:pt x="83" y="43"/>
                  <a:pt x="118" y="54"/>
                  <a:pt x="127" y="83"/>
                </a:cubicBezTo>
                <a:cubicBezTo>
                  <a:pt x="133" y="103"/>
                  <a:pt x="126" y="127"/>
                  <a:pt x="105" y="140"/>
                </a:cubicBezTo>
                <a:cubicBezTo>
                  <a:pt x="98" y="144"/>
                  <a:pt x="83" y="148"/>
                  <a:pt x="68" y="142"/>
                </a:cubicBezTo>
                <a:cubicBezTo>
                  <a:pt x="40" y="130"/>
                  <a:pt x="44" y="109"/>
                  <a:pt x="53" y="100"/>
                </a:cubicBezTo>
                <a:cubicBezTo>
                  <a:pt x="60" y="93"/>
                  <a:pt x="69" y="95"/>
                  <a:pt x="74" y="97"/>
                </a:cubicBezTo>
                <a:close/>
              </a:path>
            </a:pathLst>
          </a:custGeom>
          <a:solidFill>
            <a:srgbClr val="B3D7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Box 22"/>
          <p:cNvSpPr txBox="1"/>
          <p:nvPr/>
        </p:nvSpPr>
        <p:spPr>
          <a:xfrm>
            <a:off x="1153322" y="2424919"/>
            <a:ext cx="9162602" cy="2712474"/>
          </a:xfrm>
          <a:prstGeom prst="rect">
            <a:avLst/>
          </a:prstGeom>
          <a:noFill/>
          <a:ln>
            <a:noFill/>
            <a:prstDash val="lg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有助于扩大知识面；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具有真情实感、质朴浅显的； 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能感染人、陶冶人，有助于提高人的品德修养的。 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399" y="3108296"/>
            <a:ext cx="2667000" cy="35814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97065" y="1460198"/>
            <a:ext cx="10597869" cy="5888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作者说：“读书是我生命中最大的快乐！”文中哪些地方能表现出来？</a:t>
            </a:r>
          </a:p>
        </p:txBody>
      </p:sp>
      <p:sp>
        <p:nvSpPr>
          <p:cNvPr id="9" name="矩形 8"/>
          <p:cNvSpPr/>
          <p:nvPr/>
        </p:nvSpPr>
        <p:spPr>
          <a:xfrm>
            <a:off x="674489" y="2319157"/>
            <a:ext cx="935359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三国演义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让作者感到“津津有味”，“好听极了”，带着期待“含泪上床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，“一知半解地读”；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水浒传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让作者大加欣赏；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红楼梦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让作者尝到“‘满纸荒唐言，一把辛酸泪’所包含的一个家庭兴亡盛衰的滋味”；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现代优秀作品让作者“心动神移，不能自已”。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399" y="3108296"/>
            <a:ext cx="2667000" cy="35814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86246" y="1536398"/>
            <a:ext cx="10079149" cy="5888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“读书好，多读书，读好书”这三个分句各自强调的重点是什么？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92647" y="2626923"/>
            <a:ext cx="8437053" cy="2958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读书好：开卷有益，读书是最大的快乐，并且能让自己从书中懂得做人处世的道理。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多读书：博览群书，数量要多、品种要多。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读好书：择善而读，要学会选择，只有好书才能让自己心动神移。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399" y="3108296"/>
            <a:ext cx="2667000" cy="3581400"/>
          </a:xfrm>
          <a:prstGeom prst="rect">
            <a:avLst/>
          </a:prstGeom>
        </p:spPr>
      </p:pic>
      <p:sp>
        <p:nvSpPr>
          <p:cNvPr id="4" name="圆角矩形 37"/>
          <p:cNvSpPr/>
          <p:nvPr/>
        </p:nvSpPr>
        <p:spPr>
          <a:xfrm>
            <a:off x="948399" y="2942866"/>
            <a:ext cx="7395499" cy="2846154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26243" y="3235270"/>
            <a:ext cx="64443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       本文作者回忆了自己的读书经历，表达了热爱读书、以读书为乐的情感以及对读书的认识，告诉青少年“读书好”，勉励青少年“多读书，读好书”。</a:t>
            </a:r>
          </a:p>
        </p:txBody>
      </p:sp>
      <p:pic>
        <p:nvPicPr>
          <p:cNvPr id="7" name="Picture 2" descr="http://www.juimg.com/tuku/yulantu/140111/328662-14011111040283-lp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9" t="13362" b="15866"/>
          <a:stretch>
            <a:fillRect/>
          </a:stretch>
        </p:blipFill>
        <p:spPr bwMode="auto">
          <a:xfrm>
            <a:off x="2717801" y="1068980"/>
            <a:ext cx="3439885" cy="1522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12"/>
          <p:cNvSpPr txBox="1"/>
          <p:nvPr/>
        </p:nvSpPr>
        <p:spPr>
          <a:xfrm>
            <a:off x="3312887" y="1508158"/>
            <a:ext cx="233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课文主旨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当堂测评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399" y="3108296"/>
            <a:ext cx="2667000" cy="3581400"/>
          </a:xfrm>
          <a:prstGeom prst="rect">
            <a:avLst/>
          </a:prstGeom>
        </p:spPr>
      </p:pic>
      <p:sp>
        <p:nvSpPr>
          <p:cNvPr id="4" name="矩形 19"/>
          <p:cNvSpPr/>
          <p:nvPr/>
        </p:nvSpPr>
        <p:spPr>
          <a:xfrm>
            <a:off x="1043701" y="1807953"/>
            <a:ext cx="3877985" cy="588816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一、把下列词语补充完整。</a:t>
            </a:r>
          </a:p>
        </p:txBody>
      </p:sp>
      <p:sp>
        <p:nvSpPr>
          <p:cNvPr id="6" name="Rectangle 2"/>
          <p:cNvSpPr/>
          <p:nvPr/>
        </p:nvSpPr>
        <p:spPr>
          <a:xfrm>
            <a:off x="1230558" y="2745328"/>
            <a:ext cx="9048044" cy="1696811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（　       ）有味          一知（       　）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（　      ） 无味          兴亡（       　）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风花（         ）         （          ）如生</a:t>
            </a:r>
          </a:p>
        </p:txBody>
      </p:sp>
      <p:sp>
        <p:nvSpPr>
          <p:cNvPr id="7" name="TextBox 23"/>
          <p:cNvSpPr txBox="1"/>
          <p:nvPr/>
        </p:nvSpPr>
        <p:spPr>
          <a:xfrm>
            <a:off x="1651069" y="2845467"/>
            <a:ext cx="1161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津津</a:t>
            </a:r>
          </a:p>
        </p:txBody>
      </p:sp>
      <p:sp>
        <p:nvSpPr>
          <p:cNvPr id="8" name="TextBox 41"/>
          <p:cNvSpPr txBox="1"/>
          <p:nvPr/>
        </p:nvSpPr>
        <p:spPr>
          <a:xfrm>
            <a:off x="5238503" y="2816439"/>
            <a:ext cx="1161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半解</a:t>
            </a:r>
          </a:p>
        </p:txBody>
      </p:sp>
      <p:sp>
        <p:nvSpPr>
          <p:cNvPr id="9" name="TextBox 33"/>
          <p:cNvSpPr txBox="1"/>
          <p:nvPr/>
        </p:nvSpPr>
        <p:spPr>
          <a:xfrm>
            <a:off x="1617992" y="3351180"/>
            <a:ext cx="1161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索然</a:t>
            </a:r>
          </a:p>
        </p:txBody>
      </p:sp>
      <p:sp>
        <p:nvSpPr>
          <p:cNvPr id="10" name="TextBox 34"/>
          <p:cNvSpPr txBox="1"/>
          <p:nvPr/>
        </p:nvSpPr>
        <p:spPr>
          <a:xfrm>
            <a:off x="5176842" y="3362900"/>
            <a:ext cx="1546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盛衰</a:t>
            </a:r>
          </a:p>
        </p:txBody>
      </p:sp>
      <p:sp>
        <p:nvSpPr>
          <p:cNvPr id="11" name="圆角矩形 38"/>
          <p:cNvSpPr/>
          <p:nvPr/>
        </p:nvSpPr>
        <p:spPr>
          <a:xfrm>
            <a:off x="674489" y="1460501"/>
            <a:ext cx="8198485" cy="3010396"/>
          </a:xfrm>
          <a:prstGeom prst="roundRect">
            <a:avLst/>
          </a:prstGeom>
          <a:noFill/>
          <a:ln>
            <a:solidFill>
              <a:srgbClr val="E58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31"/>
          <p:cNvSpPr txBox="1"/>
          <p:nvPr/>
        </p:nvSpPr>
        <p:spPr>
          <a:xfrm>
            <a:off x="2295445" y="3969245"/>
            <a:ext cx="1546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雪月</a:t>
            </a:r>
          </a:p>
        </p:txBody>
      </p:sp>
      <p:sp>
        <p:nvSpPr>
          <p:cNvPr id="13" name="TextBox 32"/>
          <p:cNvSpPr txBox="1"/>
          <p:nvPr/>
        </p:nvSpPr>
        <p:spPr>
          <a:xfrm>
            <a:off x="4465257" y="3951059"/>
            <a:ext cx="1546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栩栩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当堂测评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399" y="3108296"/>
            <a:ext cx="2667000" cy="3581400"/>
          </a:xfrm>
          <a:prstGeom prst="rect">
            <a:avLst/>
          </a:prstGeom>
        </p:spPr>
      </p:pic>
      <p:sp>
        <p:nvSpPr>
          <p:cNvPr id="14" name="矩形 19"/>
          <p:cNvSpPr/>
          <p:nvPr/>
        </p:nvSpPr>
        <p:spPr>
          <a:xfrm>
            <a:off x="1055962" y="1678182"/>
            <a:ext cx="3262432" cy="588816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二、根据意思写词语。</a:t>
            </a:r>
          </a:p>
        </p:txBody>
      </p:sp>
      <p:sp>
        <p:nvSpPr>
          <p:cNvPr id="15" name="Rectangle 2"/>
          <p:cNvSpPr/>
          <p:nvPr/>
        </p:nvSpPr>
        <p:spPr>
          <a:xfrm>
            <a:off x="1230558" y="2272208"/>
            <a:ext cx="9048044" cy="2308324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）形容非常有滋味，有趣味。           （　             ）      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2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）知道得不全面，理解得不透彻。       （                  　）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3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）没有一点趣味。                     （　                 ）       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4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）形容艺术形象非常生动，像活的一样。 （                 　）</a:t>
            </a:r>
          </a:p>
        </p:txBody>
      </p:sp>
      <p:sp>
        <p:nvSpPr>
          <p:cNvPr id="16" name="TextBox 23"/>
          <p:cNvSpPr txBox="1"/>
          <p:nvPr/>
        </p:nvSpPr>
        <p:spPr>
          <a:xfrm>
            <a:off x="6421356" y="3474751"/>
            <a:ext cx="140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索然无味</a:t>
            </a:r>
          </a:p>
        </p:txBody>
      </p:sp>
      <p:sp>
        <p:nvSpPr>
          <p:cNvPr id="17" name="TextBox 41"/>
          <p:cNvSpPr txBox="1"/>
          <p:nvPr/>
        </p:nvSpPr>
        <p:spPr>
          <a:xfrm>
            <a:off x="7032095" y="2382569"/>
            <a:ext cx="1674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津津有味</a:t>
            </a:r>
          </a:p>
        </p:txBody>
      </p:sp>
      <p:sp>
        <p:nvSpPr>
          <p:cNvPr id="18" name="TextBox 33"/>
          <p:cNvSpPr txBox="1"/>
          <p:nvPr/>
        </p:nvSpPr>
        <p:spPr>
          <a:xfrm>
            <a:off x="7823564" y="4056887"/>
            <a:ext cx="1419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栩栩如生</a:t>
            </a:r>
          </a:p>
        </p:txBody>
      </p:sp>
      <p:sp>
        <p:nvSpPr>
          <p:cNvPr id="19" name="TextBox 34"/>
          <p:cNvSpPr txBox="1"/>
          <p:nvPr/>
        </p:nvSpPr>
        <p:spPr>
          <a:xfrm>
            <a:off x="7356766" y="2964705"/>
            <a:ext cx="1546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一知半解</a:t>
            </a:r>
          </a:p>
        </p:txBody>
      </p:sp>
      <p:sp>
        <p:nvSpPr>
          <p:cNvPr id="20" name="圆角矩形 38"/>
          <p:cNvSpPr/>
          <p:nvPr/>
        </p:nvSpPr>
        <p:spPr>
          <a:xfrm>
            <a:off x="674489" y="1603098"/>
            <a:ext cx="9114971" cy="3010396"/>
          </a:xfrm>
          <a:prstGeom prst="roundRect">
            <a:avLst/>
          </a:prstGeom>
          <a:noFill/>
          <a:ln>
            <a:solidFill>
              <a:srgbClr val="E58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>
          <a:xfrm>
            <a:off x="-2" y="-1"/>
            <a:ext cx="12192002" cy="6858001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 rot="10800000">
            <a:off x="0" y="0"/>
            <a:ext cx="7804974" cy="685800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71000">
                <a:schemeClr val="tx1">
                  <a:alpha val="76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908981" y="4238429"/>
            <a:ext cx="3924905" cy="318924"/>
            <a:chOff x="445479" y="4315402"/>
            <a:chExt cx="4198082" cy="468734"/>
          </a:xfrm>
        </p:grpSpPr>
        <p:sp>
          <p:nvSpPr>
            <p:cNvPr id="7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570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 smtClea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 smtClea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PPT818</a:t>
              </a:r>
              <a:endParaRPr lang="en-US" altLang="zh-CN" sz="1600" kern="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53663" y="1260673"/>
            <a:ext cx="5628988" cy="2168327"/>
            <a:chOff x="4429633" y="2231439"/>
            <a:chExt cx="5628988" cy="2168327"/>
          </a:xfrm>
        </p:grpSpPr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4584951" y="2231439"/>
              <a:ext cx="5473670" cy="1354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dist" defTabSz="457200">
                <a:buFont typeface="Arial" panose="020B0604020202020204" pitchFamily="34" charset="0"/>
                <a:buNone/>
              </a:pPr>
              <a:r>
                <a:rPr lang="zh-CN" altLang="en-US" sz="8800" spc="600" dirty="0">
                  <a:solidFill>
                    <a:schemeClr val="bg1"/>
                  </a:solidFill>
                  <a:latin typeface="演示斜黑体" panose="02010600030101010101" pitchFamily="50" charset="-122"/>
                  <a:ea typeface="演示斜黑体" panose="02010600030101010101" pitchFamily="50" charset="-122"/>
                  <a:cs typeface="Arial" panose="020B0604020202020204" pitchFamily="34" charset="0"/>
                  <a:sym typeface="Arial" panose="020B0604020202020204" pitchFamily="34" charset="0"/>
                </a:rPr>
                <a:t>感谢聆听</a:t>
              </a:r>
              <a:endParaRPr lang="en-US" altLang="zh-CN" sz="8800" spc="600" dirty="0">
                <a:solidFill>
                  <a:schemeClr val="bg1"/>
                </a:solidFill>
                <a:latin typeface="演示斜黑体" panose="02010600030101010101" pitchFamily="50" charset="-122"/>
                <a:ea typeface="演示斜黑体" panose="02010600030101010101" pitchFamily="50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429633" y="3938101"/>
              <a:ext cx="3825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 defTabSz="457200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五年级 上册 配人教版</a:t>
              </a:r>
            </a:p>
          </p:txBody>
        </p:sp>
        <p:cxnSp>
          <p:nvCxnSpPr>
            <p:cNvPr id="12" name="直接连接符 11"/>
            <p:cNvCxnSpPr/>
            <p:nvPr/>
          </p:nvCxnSpPr>
          <p:spPr>
            <a:xfrm rot="10800000">
              <a:off x="4584951" y="3815288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趣味导入</a:t>
            </a:r>
          </a:p>
        </p:txBody>
      </p:sp>
      <p:sp>
        <p:nvSpPr>
          <p:cNvPr id="3" name="矩形 2"/>
          <p:cNvSpPr/>
          <p:nvPr/>
        </p:nvSpPr>
        <p:spPr>
          <a:xfrm>
            <a:off x="8399992" y="3429000"/>
            <a:ext cx="23198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all" spc="0" normalizeH="0" baseline="0" noProof="0" dirty="0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忆读书</a:t>
            </a:r>
          </a:p>
        </p:txBody>
      </p:sp>
      <p:sp>
        <p:nvSpPr>
          <p:cNvPr id="4" name="矩形 3"/>
          <p:cNvSpPr/>
          <p:nvPr/>
        </p:nvSpPr>
        <p:spPr>
          <a:xfrm>
            <a:off x="1337500" y="2418001"/>
            <a:ext cx="6500996" cy="30777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书是人类进步的阶梯。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           ——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高尔基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书籍是全人类的营养品。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           ——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莎士比亚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读一本好书，就像和许许多多高尚的人谈话。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           ——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歌德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趣味导入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892504" y="1516078"/>
            <a:ext cx="6451461" cy="3970318"/>
          </a:xfrm>
          <a:prstGeom prst="rect">
            <a:avLst/>
          </a:prstGeom>
          <a:noFill/>
          <a:ln w="9525">
            <a:solidFill>
              <a:srgbClr val="00B0F0"/>
            </a:solidFill>
            <a:prstDash val="lgDash"/>
            <a:miter lim="800000"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冰心：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1900-1990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）原名谢婉莹，笔名冰心女士，男士等。原籍福建长乐，生于福州。现代著名诗人、作家、翻译家、儿童文学作家。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 著有小说集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超人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，诗集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春水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、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繁星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，散文集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寄小读者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、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再寄小读者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、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三寄小读者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、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小桔灯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等，主张爱的哲学。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41" y="1940305"/>
            <a:ext cx="4088948" cy="29773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字词认读</a:t>
            </a:r>
          </a:p>
        </p:txBody>
      </p:sp>
      <p:sp>
        <p:nvSpPr>
          <p:cNvPr id="3" name="文本框 3"/>
          <p:cNvSpPr txBox="1"/>
          <p:nvPr/>
        </p:nvSpPr>
        <p:spPr>
          <a:xfrm>
            <a:off x="703423" y="1917481"/>
            <a:ext cx="899795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宴会    催促    凯旋   水浒   气愤   地煞</a:t>
            </a:r>
          </a:p>
        </p:txBody>
      </p:sp>
      <p:sp>
        <p:nvSpPr>
          <p:cNvPr id="4" name="文本框 7"/>
          <p:cNvSpPr txBox="1"/>
          <p:nvPr/>
        </p:nvSpPr>
        <p:spPr>
          <a:xfrm>
            <a:off x="713141" y="3035807"/>
            <a:ext cx="9373941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崇拜    贾宝玉    啼哭   盛衰   消遣   烦琐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962609" y="1446972"/>
            <a:ext cx="10795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cuī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836808" y="1452868"/>
            <a:ext cx="5277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hǔ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674489" y="1484652"/>
            <a:ext cx="6988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yàn</a:t>
            </a: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3221868" y="1452841"/>
            <a:ext cx="5790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kǎi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5896508" y="1455816"/>
            <a:ext cx="6126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fèn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041167" y="1452869"/>
            <a:ext cx="6896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shà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7510470" y="2685585"/>
            <a:ext cx="7024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suǒ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6273008" y="2620724"/>
            <a:ext cx="7681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qiǎn</a:t>
            </a: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3753956" y="2690254"/>
            <a:ext cx="5032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tí</a:t>
            </a: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5100662" y="2685585"/>
            <a:ext cx="9220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shuāi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713141" y="2671527"/>
            <a:ext cx="10246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chóng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2043720" y="2620724"/>
            <a:ext cx="4940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j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i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ǎ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399" y="3108296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bldLvl="0" autoUpdateAnimBg="0"/>
      <p:bldP spid="7" grpId="0" bldLvl="0" autoUpdateAnimBg="0"/>
      <p:bldP spid="8" grpId="0" bldLvl="0" autoUpdateAnimBg="0"/>
      <p:bldP spid="9" grpId="0" bldLvl="0" autoUpdateAnimBg="0"/>
      <p:bldP spid="10" grpId="0" bldLvl="0" autoUpdateAnimBg="0"/>
      <p:bldP spid="11" grpId="0" bldLvl="0" autoUpdateAnimBg="0"/>
      <p:bldP spid="12" grpId="0" bldLvl="0" autoUpdateAnimBg="0"/>
      <p:bldP spid="13" grpId="0" bldLvl="0" autoUpdateAnimBg="0"/>
      <p:bldP spid="14" grpId="0" bldLvl="0" autoUpdateAnimBg="0"/>
      <p:bldP spid="15" grpId="0" bldLvl="0" autoUpdateAnimBg="0"/>
      <p:bldP spid="16" grpId="0" bldLvl="0" autoUpdateAnimBg="0"/>
      <p:bldP spid="17" grpId="0" bldLvl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字词认读</a:t>
            </a:r>
          </a:p>
        </p:txBody>
      </p:sp>
      <p:sp>
        <p:nvSpPr>
          <p:cNvPr id="3" name="矩形 2"/>
          <p:cNvSpPr/>
          <p:nvPr/>
        </p:nvSpPr>
        <p:spPr>
          <a:xfrm>
            <a:off x="858033" y="1257579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豪杰：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津津有味：　　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华丽：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烦琐：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无病而呻：</a:t>
            </a:r>
          </a:p>
        </p:txBody>
      </p:sp>
      <p:sp>
        <p:nvSpPr>
          <p:cNvPr id="4" name="矩形 3"/>
          <p:cNvSpPr/>
          <p:nvPr/>
        </p:nvSpPr>
        <p:spPr>
          <a:xfrm>
            <a:off x="1962722" y="1257196"/>
            <a:ext cx="773436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才能出众的人。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津津：兴趣浓厚的样子。指吃得很有味道或谈得很  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有兴趣。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美丽而有光彩。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繁杂琐碎。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没有病而发出痛苦的声音。比喻艺术作品没有真情实感而矫揉造作。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399" y="3108296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字词认读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399" y="3108296"/>
            <a:ext cx="2667000" cy="35814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74489" y="884545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风花雪月：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栩栩如生：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索然无味：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消遣：</a:t>
            </a:r>
          </a:p>
        </p:txBody>
      </p:sp>
      <p:sp>
        <p:nvSpPr>
          <p:cNvPr id="7" name="矩形 6"/>
          <p:cNvSpPr/>
          <p:nvPr/>
        </p:nvSpPr>
        <p:spPr>
          <a:xfrm>
            <a:off x="2244825" y="1461115"/>
            <a:ext cx="98145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原指文学中描写的四种自然景物，后比喻堆砌辞藻、内容空泛的诗文。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形容艺术形象非常生动逼真。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没有一点趣味。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做自己感觉愉快的事来度过空闲时间；消闲解闷儿。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399" y="3108296"/>
            <a:ext cx="2667000" cy="35814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857122" y="1875980"/>
            <a:ext cx="8341034" cy="7273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在这篇文章里冰心想告诉我们什么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?(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能否找出书中的原句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</a:p>
        </p:txBody>
      </p:sp>
      <p:sp>
        <p:nvSpPr>
          <p:cNvPr id="9" name="矩形 8"/>
          <p:cNvSpPr/>
          <p:nvPr/>
        </p:nvSpPr>
        <p:spPr>
          <a:xfrm>
            <a:off x="846146" y="3150453"/>
            <a:ext cx="8341034" cy="1964256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  <a:prstDash val="lgDash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 此文冰心想告诉我们的是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: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通过回忆作者幼时、少时读书的经历及多年来读书的经验，勉励青少年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“读书好，多读书，读好书”。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399" y="3108296"/>
            <a:ext cx="2667000" cy="3581400"/>
          </a:xfrm>
          <a:prstGeom prst="rect">
            <a:avLst/>
          </a:prstGeom>
        </p:spPr>
      </p:pic>
      <p:sp>
        <p:nvSpPr>
          <p:cNvPr id="6" name="文本框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341767" y="2844102"/>
            <a:ext cx="7260556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“忆”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是行文的线索</a:t>
            </a:r>
          </a:p>
        </p:txBody>
      </p:sp>
      <p:sp>
        <p:nvSpPr>
          <p:cNvPr id="7" name="文本框 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637122" y="3688867"/>
            <a:ext cx="9396434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本文以时间为顺序。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2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76988" y="4480574"/>
            <a:ext cx="898919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表时间的词语：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“七岁时”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;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“同时”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;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“到我十一岁时”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“在我十二三岁时”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;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到了中年以后；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1986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年；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1989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年。</a:t>
            </a:r>
          </a:p>
        </p:txBody>
      </p:sp>
      <p:sp>
        <p:nvSpPr>
          <p:cNvPr id="11" name="Freeform 48"/>
          <p:cNvSpPr/>
          <p:nvPr>
            <p:custDataLst>
              <p:tags r:id="rId4"/>
            </p:custDataLst>
          </p:nvPr>
        </p:nvSpPr>
        <p:spPr bwMode="auto">
          <a:xfrm>
            <a:off x="1674050" y="2844102"/>
            <a:ext cx="547687" cy="596900"/>
          </a:xfrm>
          <a:custGeom>
            <a:avLst/>
            <a:gdLst>
              <a:gd name="T0" fmla="*/ 2147483646 w 187"/>
              <a:gd name="T1" fmla="*/ 2147483646 h 203"/>
              <a:gd name="T2" fmla="*/ 2147483646 w 187"/>
              <a:gd name="T3" fmla="*/ 2147483646 h 203"/>
              <a:gd name="T4" fmla="*/ 2147483646 w 187"/>
              <a:gd name="T5" fmla="*/ 2147483646 h 203"/>
              <a:gd name="T6" fmla="*/ 2147483646 w 187"/>
              <a:gd name="T7" fmla="*/ 2147483646 h 203"/>
              <a:gd name="T8" fmla="*/ 2147483646 w 187"/>
              <a:gd name="T9" fmla="*/ 2147483646 h 203"/>
              <a:gd name="T10" fmla="*/ 2147483646 w 187"/>
              <a:gd name="T11" fmla="*/ 2147483646 h 203"/>
              <a:gd name="T12" fmla="*/ 2147483646 w 187"/>
              <a:gd name="T13" fmla="*/ 2147483646 h 203"/>
              <a:gd name="T14" fmla="*/ 2147483646 w 187"/>
              <a:gd name="T15" fmla="*/ 2147483646 h 203"/>
              <a:gd name="T16" fmla="*/ 2147483646 w 187"/>
              <a:gd name="T17" fmla="*/ 2147483646 h 203"/>
              <a:gd name="T18" fmla="*/ 2147483646 w 187"/>
              <a:gd name="T19" fmla="*/ 2147483646 h 203"/>
              <a:gd name="T20" fmla="*/ 2147483646 w 187"/>
              <a:gd name="T21" fmla="*/ 2147483646 h 203"/>
              <a:gd name="T22" fmla="*/ 2147483646 w 187"/>
              <a:gd name="T23" fmla="*/ 2147483646 h 203"/>
              <a:gd name="T24" fmla="*/ 2147483646 w 187"/>
              <a:gd name="T25" fmla="*/ 2147483646 h 203"/>
              <a:gd name="T26" fmla="*/ 2147483646 w 187"/>
              <a:gd name="T27" fmla="*/ 2147483646 h 203"/>
              <a:gd name="T28" fmla="*/ 2147483646 w 187"/>
              <a:gd name="T29" fmla="*/ 2147483646 h 203"/>
              <a:gd name="T30" fmla="*/ 2147483646 w 187"/>
              <a:gd name="T31" fmla="*/ 2147483646 h 203"/>
              <a:gd name="T32" fmla="*/ 2147483646 w 187"/>
              <a:gd name="T33" fmla="*/ 2147483646 h 203"/>
              <a:gd name="T34" fmla="*/ 2147483646 w 187"/>
              <a:gd name="T35" fmla="*/ 2147483646 h 203"/>
              <a:gd name="T36" fmla="*/ 2147483646 w 187"/>
              <a:gd name="T37" fmla="*/ 2147483646 h 203"/>
              <a:gd name="T38" fmla="*/ 2147483646 w 187"/>
              <a:gd name="T39" fmla="*/ 2147483646 h 20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87" h="203">
                <a:moveTo>
                  <a:pt x="74" y="97"/>
                </a:moveTo>
                <a:cubicBezTo>
                  <a:pt x="60" y="105"/>
                  <a:pt x="62" y="122"/>
                  <a:pt x="72" y="128"/>
                </a:cubicBezTo>
                <a:cubicBezTo>
                  <a:pt x="83" y="136"/>
                  <a:pt x="106" y="137"/>
                  <a:pt x="113" y="115"/>
                </a:cubicBezTo>
                <a:cubicBezTo>
                  <a:pt x="128" y="73"/>
                  <a:pt x="81" y="52"/>
                  <a:pt x="48" y="64"/>
                </a:cubicBezTo>
                <a:cubicBezTo>
                  <a:pt x="30" y="71"/>
                  <a:pt x="6" y="105"/>
                  <a:pt x="27" y="145"/>
                </a:cubicBezTo>
                <a:cubicBezTo>
                  <a:pt x="36" y="162"/>
                  <a:pt x="57" y="178"/>
                  <a:pt x="85" y="179"/>
                </a:cubicBezTo>
                <a:cubicBezTo>
                  <a:pt x="144" y="181"/>
                  <a:pt x="183" y="110"/>
                  <a:pt x="153" y="59"/>
                </a:cubicBezTo>
                <a:cubicBezTo>
                  <a:pt x="132" y="23"/>
                  <a:pt x="89" y="18"/>
                  <a:pt x="66" y="20"/>
                </a:cubicBezTo>
                <a:cubicBezTo>
                  <a:pt x="50" y="20"/>
                  <a:pt x="28" y="29"/>
                  <a:pt x="11" y="39"/>
                </a:cubicBezTo>
                <a:cubicBezTo>
                  <a:pt x="33" y="12"/>
                  <a:pt x="65" y="0"/>
                  <a:pt x="103" y="10"/>
                </a:cubicBezTo>
                <a:cubicBezTo>
                  <a:pt x="120" y="14"/>
                  <a:pt x="136" y="22"/>
                  <a:pt x="151" y="33"/>
                </a:cubicBezTo>
                <a:cubicBezTo>
                  <a:pt x="168" y="47"/>
                  <a:pt x="187" y="78"/>
                  <a:pt x="177" y="123"/>
                </a:cubicBezTo>
                <a:cubicBezTo>
                  <a:pt x="171" y="151"/>
                  <a:pt x="154" y="176"/>
                  <a:pt x="127" y="186"/>
                </a:cubicBezTo>
                <a:cubicBezTo>
                  <a:pt x="83" y="203"/>
                  <a:pt x="17" y="186"/>
                  <a:pt x="7" y="135"/>
                </a:cubicBezTo>
                <a:cubicBezTo>
                  <a:pt x="0" y="103"/>
                  <a:pt x="19" y="62"/>
                  <a:pt x="54" y="51"/>
                </a:cubicBezTo>
                <a:cubicBezTo>
                  <a:pt x="83" y="43"/>
                  <a:pt x="118" y="54"/>
                  <a:pt x="127" y="83"/>
                </a:cubicBezTo>
                <a:cubicBezTo>
                  <a:pt x="133" y="103"/>
                  <a:pt x="126" y="127"/>
                  <a:pt x="105" y="140"/>
                </a:cubicBezTo>
                <a:cubicBezTo>
                  <a:pt x="98" y="144"/>
                  <a:pt x="83" y="148"/>
                  <a:pt x="68" y="142"/>
                </a:cubicBezTo>
                <a:cubicBezTo>
                  <a:pt x="40" y="130"/>
                  <a:pt x="44" y="109"/>
                  <a:pt x="53" y="100"/>
                </a:cubicBezTo>
                <a:cubicBezTo>
                  <a:pt x="60" y="93"/>
                  <a:pt x="69" y="95"/>
                  <a:pt x="74" y="97"/>
                </a:cubicBezTo>
                <a:close/>
              </a:path>
            </a:pathLst>
          </a:custGeom>
          <a:solidFill>
            <a:srgbClr val="F32D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Freeform 52"/>
          <p:cNvSpPr/>
          <p:nvPr>
            <p:custDataLst>
              <p:tags r:id="rId5"/>
            </p:custDataLst>
          </p:nvPr>
        </p:nvSpPr>
        <p:spPr bwMode="auto">
          <a:xfrm>
            <a:off x="1044305" y="3703165"/>
            <a:ext cx="549275" cy="595312"/>
          </a:xfrm>
          <a:custGeom>
            <a:avLst/>
            <a:gdLst>
              <a:gd name="T0" fmla="*/ 2147483646 w 187"/>
              <a:gd name="T1" fmla="*/ 2147483646 h 203"/>
              <a:gd name="T2" fmla="*/ 2147483646 w 187"/>
              <a:gd name="T3" fmla="*/ 2147483646 h 203"/>
              <a:gd name="T4" fmla="*/ 2147483646 w 187"/>
              <a:gd name="T5" fmla="*/ 2147483646 h 203"/>
              <a:gd name="T6" fmla="*/ 2147483646 w 187"/>
              <a:gd name="T7" fmla="*/ 2147483646 h 203"/>
              <a:gd name="T8" fmla="*/ 2147483646 w 187"/>
              <a:gd name="T9" fmla="*/ 2147483646 h 203"/>
              <a:gd name="T10" fmla="*/ 2147483646 w 187"/>
              <a:gd name="T11" fmla="*/ 2147483646 h 203"/>
              <a:gd name="T12" fmla="*/ 2147483646 w 187"/>
              <a:gd name="T13" fmla="*/ 2147483646 h 203"/>
              <a:gd name="T14" fmla="*/ 2147483646 w 187"/>
              <a:gd name="T15" fmla="*/ 2147483646 h 203"/>
              <a:gd name="T16" fmla="*/ 2147483646 w 187"/>
              <a:gd name="T17" fmla="*/ 2147483646 h 203"/>
              <a:gd name="T18" fmla="*/ 2147483646 w 187"/>
              <a:gd name="T19" fmla="*/ 2147483646 h 203"/>
              <a:gd name="T20" fmla="*/ 2147483646 w 187"/>
              <a:gd name="T21" fmla="*/ 2147483646 h 203"/>
              <a:gd name="T22" fmla="*/ 2147483646 w 187"/>
              <a:gd name="T23" fmla="*/ 2147483646 h 203"/>
              <a:gd name="T24" fmla="*/ 2147483646 w 187"/>
              <a:gd name="T25" fmla="*/ 2147483646 h 203"/>
              <a:gd name="T26" fmla="*/ 2147483646 w 187"/>
              <a:gd name="T27" fmla="*/ 2147483646 h 203"/>
              <a:gd name="T28" fmla="*/ 2147483646 w 187"/>
              <a:gd name="T29" fmla="*/ 2147483646 h 203"/>
              <a:gd name="T30" fmla="*/ 2147483646 w 187"/>
              <a:gd name="T31" fmla="*/ 2147483646 h 203"/>
              <a:gd name="T32" fmla="*/ 2147483646 w 187"/>
              <a:gd name="T33" fmla="*/ 2147483646 h 203"/>
              <a:gd name="T34" fmla="*/ 2147483646 w 187"/>
              <a:gd name="T35" fmla="*/ 2147483646 h 203"/>
              <a:gd name="T36" fmla="*/ 2147483646 w 187"/>
              <a:gd name="T37" fmla="*/ 2147483646 h 203"/>
              <a:gd name="T38" fmla="*/ 2147483646 w 187"/>
              <a:gd name="T39" fmla="*/ 2147483646 h 20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87" h="203">
                <a:moveTo>
                  <a:pt x="74" y="97"/>
                </a:moveTo>
                <a:cubicBezTo>
                  <a:pt x="60" y="105"/>
                  <a:pt x="62" y="122"/>
                  <a:pt x="72" y="128"/>
                </a:cubicBezTo>
                <a:cubicBezTo>
                  <a:pt x="83" y="136"/>
                  <a:pt x="106" y="137"/>
                  <a:pt x="113" y="115"/>
                </a:cubicBezTo>
                <a:cubicBezTo>
                  <a:pt x="128" y="73"/>
                  <a:pt x="81" y="52"/>
                  <a:pt x="48" y="64"/>
                </a:cubicBezTo>
                <a:cubicBezTo>
                  <a:pt x="30" y="71"/>
                  <a:pt x="6" y="105"/>
                  <a:pt x="27" y="145"/>
                </a:cubicBezTo>
                <a:cubicBezTo>
                  <a:pt x="36" y="162"/>
                  <a:pt x="57" y="178"/>
                  <a:pt x="85" y="179"/>
                </a:cubicBezTo>
                <a:cubicBezTo>
                  <a:pt x="144" y="181"/>
                  <a:pt x="183" y="110"/>
                  <a:pt x="153" y="59"/>
                </a:cubicBezTo>
                <a:cubicBezTo>
                  <a:pt x="132" y="23"/>
                  <a:pt x="89" y="18"/>
                  <a:pt x="66" y="20"/>
                </a:cubicBezTo>
                <a:cubicBezTo>
                  <a:pt x="50" y="20"/>
                  <a:pt x="28" y="29"/>
                  <a:pt x="11" y="39"/>
                </a:cubicBezTo>
                <a:cubicBezTo>
                  <a:pt x="33" y="12"/>
                  <a:pt x="65" y="0"/>
                  <a:pt x="103" y="10"/>
                </a:cubicBezTo>
                <a:cubicBezTo>
                  <a:pt x="120" y="14"/>
                  <a:pt x="136" y="22"/>
                  <a:pt x="151" y="33"/>
                </a:cubicBezTo>
                <a:cubicBezTo>
                  <a:pt x="168" y="47"/>
                  <a:pt x="187" y="78"/>
                  <a:pt x="177" y="123"/>
                </a:cubicBezTo>
                <a:cubicBezTo>
                  <a:pt x="171" y="151"/>
                  <a:pt x="154" y="176"/>
                  <a:pt x="127" y="186"/>
                </a:cubicBezTo>
                <a:cubicBezTo>
                  <a:pt x="83" y="203"/>
                  <a:pt x="17" y="186"/>
                  <a:pt x="7" y="135"/>
                </a:cubicBezTo>
                <a:cubicBezTo>
                  <a:pt x="0" y="103"/>
                  <a:pt x="19" y="62"/>
                  <a:pt x="54" y="51"/>
                </a:cubicBezTo>
                <a:cubicBezTo>
                  <a:pt x="83" y="43"/>
                  <a:pt x="118" y="54"/>
                  <a:pt x="127" y="83"/>
                </a:cubicBezTo>
                <a:cubicBezTo>
                  <a:pt x="133" y="103"/>
                  <a:pt x="126" y="127"/>
                  <a:pt x="105" y="140"/>
                </a:cubicBezTo>
                <a:cubicBezTo>
                  <a:pt x="98" y="144"/>
                  <a:pt x="83" y="148"/>
                  <a:pt x="68" y="142"/>
                </a:cubicBezTo>
                <a:cubicBezTo>
                  <a:pt x="40" y="130"/>
                  <a:pt x="44" y="109"/>
                  <a:pt x="53" y="100"/>
                </a:cubicBezTo>
                <a:cubicBezTo>
                  <a:pt x="60" y="93"/>
                  <a:pt x="69" y="95"/>
                  <a:pt x="74" y="97"/>
                </a:cubicBezTo>
                <a:close/>
              </a:path>
            </a:pathLst>
          </a:custGeom>
          <a:solidFill>
            <a:srgbClr val="B3D7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52446" y="1425479"/>
            <a:ext cx="8341034" cy="11350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冰心在文章当中回忆了八十多年的读书生活，文章按什么顺序来展开的？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399" y="3108296"/>
            <a:ext cx="2667000" cy="3581400"/>
          </a:xfrm>
          <a:prstGeom prst="rect">
            <a:avLst/>
          </a:prstGeom>
        </p:spPr>
      </p:pic>
      <p:sp>
        <p:nvSpPr>
          <p:cNvPr id="14" name="文本框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138078" y="1503359"/>
            <a:ext cx="7915844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第一部分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）开篇点题，引出读书的话题。 </a:t>
            </a:r>
          </a:p>
        </p:txBody>
      </p:sp>
      <p:sp>
        <p:nvSpPr>
          <p:cNvPr id="15" name="文本框 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89890" y="2353575"/>
            <a:ext cx="976993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第二部分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2-8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）回忆读书的经历，点出读书是人生最大的快乐。</a:t>
            </a:r>
          </a:p>
        </p:txBody>
      </p:sp>
      <p:sp>
        <p:nvSpPr>
          <p:cNvPr id="16" name="文本框 2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138076" y="3287943"/>
            <a:ext cx="850303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第三部分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9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10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）以丰富的阅读经验说明如何挑选好书。</a:t>
            </a:r>
          </a:p>
        </p:txBody>
      </p:sp>
      <p:sp>
        <p:nvSpPr>
          <p:cNvPr id="17" name="Freeform 48"/>
          <p:cNvSpPr/>
          <p:nvPr>
            <p:custDataLst>
              <p:tags r:id="rId4"/>
            </p:custDataLst>
          </p:nvPr>
        </p:nvSpPr>
        <p:spPr bwMode="auto">
          <a:xfrm>
            <a:off x="1501491" y="1573208"/>
            <a:ext cx="547687" cy="596900"/>
          </a:xfrm>
          <a:custGeom>
            <a:avLst/>
            <a:gdLst>
              <a:gd name="T0" fmla="*/ 2147483646 w 187"/>
              <a:gd name="T1" fmla="*/ 2147483646 h 203"/>
              <a:gd name="T2" fmla="*/ 2147483646 w 187"/>
              <a:gd name="T3" fmla="*/ 2147483646 h 203"/>
              <a:gd name="T4" fmla="*/ 2147483646 w 187"/>
              <a:gd name="T5" fmla="*/ 2147483646 h 203"/>
              <a:gd name="T6" fmla="*/ 2147483646 w 187"/>
              <a:gd name="T7" fmla="*/ 2147483646 h 203"/>
              <a:gd name="T8" fmla="*/ 2147483646 w 187"/>
              <a:gd name="T9" fmla="*/ 2147483646 h 203"/>
              <a:gd name="T10" fmla="*/ 2147483646 w 187"/>
              <a:gd name="T11" fmla="*/ 2147483646 h 203"/>
              <a:gd name="T12" fmla="*/ 2147483646 w 187"/>
              <a:gd name="T13" fmla="*/ 2147483646 h 203"/>
              <a:gd name="T14" fmla="*/ 2147483646 w 187"/>
              <a:gd name="T15" fmla="*/ 2147483646 h 203"/>
              <a:gd name="T16" fmla="*/ 2147483646 w 187"/>
              <a:gd name="T17" fmla="*/ 2147483646 h 203"/>
              <a:gd name="T18" fmla="*/ 2147483646 w 187"/>
              <a:gd name="T19" fmla="*/ 2147483646 h 203"/>
              <a:gd name="T20" fmla="*/ 2147483646 w 187"/>
              <a:gd name="T21" fmla="*/ 2147483646 h 203"/>
              <a:gd name="T22" fmla="*/ 2147483646 w 187"/>
              <a:gd name="T23" fmla="*/ 2147483646 h 203"/>
              <a:gd name="T24" fmla="*/ 2147483646 w 187"/>
              <a:gd name="T25" fmla="*/ 2147483646 h 203"/>
              <a:gd name="T26" fmla="*/ 2147483646 w 187"/>
              <a:gd name="T27" fmla="*/ 2147483646 h 203"/>
              <a:gd name="T28" fmla="*/ 2147483646 w 187"/>
              <a:gd name="T29" fmla="*/ 2147483646 h 203"/>
              <a:gd name="T30" fmla="*/ 2147483646 w 187"/>
              <a:gd name="T31" fmla="*/ 2147483646 h 203"/>
              <a:gd name="T32" fmla="*/ 2147483646 w 187"/>
              <a:gd name="T33" fmla="*/ 2147483646 h 203"/>
              <a:gd name="T34" fmla="*/ 2147483646 w 187"/>
              <a:gd name="T35" fmla="*/ 2147483646 h 203"/>
              <a:gd name="T36" fmla="*/ 2147483646 w 187"/>
              <a:gd name="T37" fmla="*/ 2147483646 h 203"/>
              <a:gd name="T38" fmla="*/ 2147483646 w 187"/>
              <a:gd name="T39" fmla="*/ 2147483646 h 20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87" h="203">
                <a:moveTo>
                  <a:pt x="74" y="97"/>
                </a:moveTo>
                <a:cubicBezTo>
                  <a:pt x="60" y="105"/>
                  <a:pt x="62" y="122"/>
                  <a:pt x="72" y="128"/>
                </a:cubicBezTo>
                <a:cubicBezTo>
                  <a:pt x="83" y="136"/>
                  <a:pt x="106" y="137"/>
                  <a:pt x="113" y="115"/>
                </a:cubicBezTo>
                <a:cubicBezTo>
                  <a:pt x="128" y="73"/>
                  <a:pt x="81" y="52"/>
                  <a:pt x="48" y="64"/>
                </a:cubicBezTo>
                <a:cubicBezTo>
                  <a:pt x="30" y="71"/>
                  <a:pt x="6" y="105"/>
                  <a:pt x="27" y="145"/>
                </a:cubicBezTo>
                <a:cubicBezTo>
                  <a:pt x="36" y="162"/>
                  <a:pt x="57" y="178"/>
                  <a:pt x="85" y="179"/>
                </a:cubicBezTo>
                <a:cubicBezTo>
                  <a:pt x="144" y="181"/>
                  <a:pt x="183" y="110"/>
                  <a:pt x="153" y="59"/>
                </a:cubicBezTo>
                <a:cubicBezTo>
                  <a:pt x="132" y="23"/>
                  <a:pt x="89" y="18"/>
                  <a:pt x="66" y="20"/>
                </a:cubicBezTo>
                <a:cubicBezTo>
                  <a:pt x="50" y="20"/>
                  <a:pt x="28" y="29"/>
                  <a:pt x="11" y="39"/>
                </a:cubicBezTo>
                <a:cubicBezTo>
                  <a:pt x="33" y="12"/>
                  <a:pt x="65" y="0"/>
                  <a:pt x="103" y="10"/>
                </a:cubicBezTo>
                <a:cubicBezTo>
                  <a:pt x="120" y="14"/>
                  <a:pt x="136" y="22"/>
                  <a:pt x="151" y="33"/>
                </a:cubicBezTo>
                <a:cubicBezTo>
                  <a:pt x="168" y="47"/>
                  <a:pt x="187" y="78"/>
                  <a:pt x="177" y="123"/>
                </a:cubicBezTo>
                <a:cubicBezTo>
                  <a:pt x="171" y="151"/>
                  <a:pt x="154" y="176"/>
                  <a:pt x="127" y="186"/>
                </a:cubicBezTo>
                <a:cubicBezTo>
                  <a:pt x="83" y="203"/>
                  <a:pt x="17" y="186"/>
                  <a:pt x="7" y="135"/>
                </a:cubicBezTo>
                <a:cubicBezTo>
                  <a:pt x="0" y="103"/>
                  <a:pt x="19" y="62"/>
                  <a:pt x="54" y="51"/>
                </a:cubicBezTo>
                <a:cubicBezTo>
                  <a:pt x="83" y="43"/>
                  <a:pt x="118" y="54"/>
                  <a:pt x="127" y="83"/>
                </a:cubicBezTo>
                <a:cubicBezTo>
                  <a:pt x="133" y="103"/>
                  <a:pt x="126" y="127"/>
                  <a:pt x="105" y="140"/>
                </a:cubicBezTo>
                <a:cubicBezTo>
                  <a:pt x="98" y="144"/>
                  <a:pt x="83" y="148"/>
                  <a:pt x="68" y="142"/>
                </a:cubicBezTo>
                <a:cubicBezTo>
                  <a:pt x="40" y="130"/>
                  <a:pt x="44" y="109"/>
                  <a:pt x="53" y="100"/>
                </a:cubicBezTo>
                <a:cubicBezTo>
                  <a:pt x="60" y="93"/>
                  <a:pt x="69" y="95"/>
                  <a:pt x="74" y="97"/>
                </a:cubicBezTo>
                <a:close/>
              </a:path>
            </a:pathLst>
          </a:custGeom>
          <a:solidFill>
            <a:srgbClr val="F32D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Freeform 52"/>
          <p:cNvSpPr/>
          <p:nvPr>
            <p:custDataLst>
              <p:tags r:id="rId5"/>
            </p:custDataLst>
          </p:nvPr>
        </p:nvSpPr>
        <p:spPr bwMode="auto">
          <a:xfrm>
            <a:off x="840616" y="2382387"/>
            <a:ext cx="549275" cy="595312"/>
          </a:xfrm>
          <a:custGeom>
            <a:avLst/>
            <a:gdLst>
              <a:gd name="T0" fmla="*/ 2147483646 w 187"/>
              <a:gd name="T1" fmla="*/ 2147483646 h 203"/>
              <a:gd name="T2" fmla="*/ 2147483646 w 187"/>
              <a:gd name="T3" fmla="*/ 2147483646 h 203"/>
              <a:gd name="T4" fmla="*/ 2147483646 w 187"/>
              <a:gd name="T5" fmla="*/ 2147483646 h 203"/>
              <a:gd name="T6" fmla="*/ 2147483646 w 187"/>
              <a:gd name="T7" fmla="*/ 2147483646 h 203"/>
              <a:gd name="T8" fmla="*/ 2147483646 w 187"/>
              <a:gd name="T9" fmla="*/ 2147483646 h 203"/>
              <a:gd name="T10" fmla="*/ 2147483646 w 187"/>
              <a:gd name="T11" fmla="*/ 2147483646 h 203"/>
              <a:gd name="T12" fmla="*/ 2147483646 w 187"/>
              <a:gd name="T13" fmla="*/ 2147483646 h 203"/>
              <a:gd name="T14" fmla="*/ 2147483646 w 187"/>
              <a:gd name="T15" fmla="*/ 2147483646 h 203"/>
              <a:gd name="T16" fmla="*/ 2147483646 w 187"/>
              <a:gd name="T17" fmla="*/ 2147483646 h 203"/>
              <a:gd name="T18" fmla="*/ 2147483646 w 187"/>
              <a:gd name="T19" fmla="*/ 2147483646 h 203"/>
              <a:gd name="T20" fmla="*/ 2147483646 w 187"/>
              <a:gd name="T21" fmla="*/ 2147483646 h 203"/>
              <a:gd name="T22" fmla="*/ 2147483646 w 187"/>
              <a:gd name="T23" fmla="*/ 2147483646 h 203"/>
              <a:gd name="T24" fmla="*/ 2147483646 w 187"/>
              <a:gd name="T25" fmla="*/ 2147483646 h 203"/>
              <a:gd name="T26" fmla="*/ 2147483646 w 187"/>
              <a:gd name="T27" fmla="*/ 2147483646 h 203"/>
              <a:gd name="T28" fmla="*/ 2147483646 w 187"/>
              <a:gd name="T29" fmla="*/ 2147483646 h 203"/>
              <a:gd name="T30" fmla="*/ 2147483646 w 187"/>
              <a:gd name="T31" fmla="*/ 2147483646 h 203"/>
              <a:gd name="T32" fmla="*/ 2147483646 w 187"/>
              <a:gd name="T33" fmla="*/ 2147483646 h 203"/>
              <a:gd name="T34" fmla="*/ 2147483646 w 187"/>
              <a:gd name="T35" fmla="*/ 2147483646 h 203"/>
              <a:gd name="T36" fmla="*/ 2147483646 w 187"/>
              <a:gd name="T37" fmla="*/ 2147483646 h 203"/>
              <a:gd name="T38" fmla="*/ 2147483646 w 187"/>
              <a:gd name="T39" fmla="*/ 2147483646 h 20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87" h="203">
                <a:moveTo>
                  <a:pt x="74" y="97"/>
                </a:moveTo>
                <a:cubicBezTo>
                  <a:pt x="60" y="105"/>
                  <a:pt x="62" y="122"/>
                  <a:pt x="72" y="128"/>
                </a:cubicBezTo>
                <a:cubicBezTo>
                  <a:pt x="83" y="136"/>
                  <a:pt x="106" y="137"/>
                  <a:pt x="113" y="115"/>
                </a:cubicBezTo>
                <a:cubicBezTo>
                  <a:pt x="128" y="73"/>
                  <a:pt x="81" y="52"/>
                  <a:pt x="48" y="64"/>
                </a:cubicBezTo>
                <a:cubicBezTo>
                  <a:pt x="30" y="71"/>
                  <a:pt x="6" y="105"/>
                  <a:pt x="27" y="145"/>
                </a:cubicBezTo>
                <a:cubicBezTo>
                  <a:pt x="36" y="162"/>
                  <a:pt x="57" y="178"/>
                  <a:pt x="85" y="179"/>
                </a:cubicBezTo>
                <a:cubicBezTo>
                  <a:pt x="144" y="181"/>
                  <a:pt x="183" y="110"/>
                  <a:pt x="153" y="59"/>
                </a:cubicBezTo>
                <a:cubicBezTo>
                  <a:pt x="132" y="23"/>
                  <a:pt x="89" y="18"/>
                  <a:pt x="66" y="20"/>
                </a:cubicBezTo>
                <a:cubicBezTo>
                  <a:pt x="50" y="20"/>
                  <a:pt x="28" y="29"/>
                  <a:pt x="11" y="39"/>
                </a:cubicBezTo>
                <a:cubicBezTo>
                  <a:pt x="33" y="12"/>
                  <a:pt x="65" y="0"/>
                  <a:pt x="103" y="10"/>
                </a:cubicBezTo>
                <a:cubicBezTo>
                  <a:pt x="120" y="14"/>
                  <a:pt x="136" y="22"/>
                  <a:pt x="151" y="33"/>
                </a:cubicBezTo>
                <a:cubicBezTo>
                  <a:pt x="168" y="47"/>
                  <a:pt x="187" y="78"/>
                  <a:pt x="177" y="123"/>
                </a:cubicBezTo>
                <a:cubicBezTo>
                  <a:pt x="171" y="151"/>
                  <a:pt x="154" y="176"/>
                  <a:pt x="127" y="186"/>
                </a:cubicBezTo>
                <a:cubicBezTo>
                  <a:pt x="83" y="203"/>
                  <a:pt x="17" y="186"/>
                  <a:pt x="7" y="135"/>
                </a:cubicBezTo>
                <a:cubicBezTo>
                  <a:pt x="0" y="103"/>
                  <a:pt x="19" y="62"/>
                  <a:pt x="54" y="51"/>
                </a:cubicBezTo>
                <a:cubicBezTo>
                  <a:pt x="83" y="43"/>
                  <a:pt x="118" y="54"/>
                  <a:pt x="127" y="83"/>
                </a:cubicBezTo>
                <a:cubicBezTo>
                  <a:pt x="133" y="103"/>
                  <a:pt x="126" y="127"/>
                  <a:pt x="105" y="140"/>
                </a:cubicBezTo>
                <a:cubicBezTo>
                  <a:pt x="98" y="144"/>
                  <a:pt x="83" y="148"/>
                  <a:pt x="68" y="142"/>
                </a:cubicBezTo>
                <a:cubicBezTo>
                  <a:pt x="40" y="130"/>
                  <a:pt x="44" y="109"/>
                  <a:pt x="53" y="100"/>
                </a:cubicBezTo>
                <a:cubicBezTo>
                  <a:pt x="60" y="93"/>
                  <a:pt x="69" y="95"/>
                  <a:pt x="74" y="97"/>
                </a:cubicBezTo>
                <a:close/>
              </a:path>
            </a:pathLst>
          </a:custGeom>
          <a:solidFill>
            <a:srgbClr val="B3D7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Freeform 56"/>
          <p:cNvSpPr/>
          <p:nvPr>
            <p:custDataLst>
              <p:tags r:id="rId6"/>
            </p:custDataLst>
          </p:nvPr>
        </p:nvSpPr>
        <p:spPr bwMode="auto">
          <a:xfrm>
            <a:off x="1501491" y="3301324"/>
            <a:ext cx="547687" cy="595312"/>
          </a:xfrm>
          <a:custGeom>
            <a:avLst/>
            <a:gdLst>
              <a:gd name="T0" fmla="*/ 2147483646 w 187"/>
              <a:gd name="T1" fmla="*/ 2147483646 h 203"/>
              <a:gd name="T2" fmla="*/ 2147483646 w 187"/>
              <a:gd name="T3" fmla="*/ 2147483646 h 203"/>
              <a:gd name="T4" fmla="*/ 2147483646 w 187"/>
              <a:gd name="T5" fmla="*/ 2147483646 h 203"/>
              <a:gd name="T6" fmla="*/ 2147483646 w 187"/>
              <a:gd name="T7" fmla="*/ 2147483646 h 203"/>
              <a:gd name="T8" fmla="*/ 2147483646 w 187"/>
              <a:gd name="T9" fmla="*/ 2147483646 h 203"/>
              <a:gd name="T10" fmla="*/ 2147483646 w 187"/>
              <a:gd name="T11" fmla="*/ 2147483646 h 203"/>
              <a:gd name="T12" fmla="*/ 2147483646 w 187"/>
              <a:gd name="T13" fmla="*/ 2147483646 h 203"/>
              <a:gd name="T14" fmla="*/ 2147483646 w 187"/>
              <a:gd name="T15" fmla="*/ 2147483646 h 203"/>
              <a:gd name="T16" fmla="*/ 2147483646 w 187"/>
              <a:gd name="T17" fmla="*/ 2147483646 h 203"/>
              <a:gd name="T18" fmla="*/ 2147483646 w 187"/>
              <a:gd name="T19" fmla="*/ 2147483646 h 203"/>
              <a:gd name="T20" fmla="*/ 2147483646 w 187"/>
              <a:gd name="T21" fmla="*/ 2147483646 h 203"/>
              <a:gd name="T22" fmla="*/ 2147483646 w 187"/>
              <a:gd name="T23" fmla="*/ 2147483646 h 203"/>
              <a:gd name="T24" fmla="*/ 2147483646 w 187"/>
              <a:gd name="T25" fmla="*/ 2147483646 h 203"/>
              <a:gd name="T26" fmla="*/ 2147483646 w 187"/>
              <a:gd name="T27" fmla="*/ 2147483646 h 203"/>
              <a:gd name="T28" fmla="*/ 2147483646 w 187"/>
              <a:gd name="T29" fmla="*/ 2147483646 h 203"/>
              <a:gd name="T30" fmla="*/ 2147483646 w 187"/>
              <a:gd name="T31" fmla="*/ 2147483646 h 203"/>
              <a:gd name="T32" fmla="*/ 2147483646 w 187"/>
              <a:gd name="T33" fmla="*/ 2147483646 h 203"/>
              <a:gd name="T34" fmla="*/ 2147483646 w 187"/>
              <a:gd name="T35" fmla="*/ 2147483646 h 203"/>
              <a:gd name="T36" fmla="*/ 2147483646 w 187"/>
              <a:gd name="T37" fmla="*/ 2147483646 h 203"/>
              <a:gd name="T38" fmla="*/ 2147483646 w 187"/>
              <a:gd name="T39" fmla="*/ 2147483646 h 20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87" h="203">
                <a:moveTo>
                  <a:pt x="74" y="97"/>
                </a:moveTo>
                <a:cubicBezTo>
                  <a:pt x="60" y="105"/>
                  <a:pt x="62" y="122"/>
                  <a:pt x="72" y="128"/>
                </a:cubicBezTo>
                <a:cubicBezTo>
                  <a:pt x="83" y="136"/>
                  <a:pt x="106" y="137"/>
                  <a:pt x="113" y="115"/>
                </a:cubicBezTo>
                <a:cubicBezTo>
                  <a:pt x="128" y="73"/>
                  <a:pt x="81" y="52"/>
                  <a:pt x="48" y="64"/>
                </a:cubicBezTo>
                <a:cubicBezTo>
                  <a:pt x="30" y="71"/>
                  <a:pt x="6" y="105"/>
                  <a:pt x="27" y="145"/>
                </a:cubicBezTo>
                <a:cubicBezTo>
                  <a:pt x="36" y="162"/>
                  <a:pt x="57" y="178"/>
                  <a:pt x="85" y="179"/>
                </a:cubicBezTo>
                <a:cubicBezTo>
                  <a:pt x="144" y="181"/>
                  <a:pt x="183" y="110"/>
                  <a:pt x="153" y="59"/>
                </a:cubicBezTo>
                <a:cubicBezTo>
                  <a:pt x="132" y="23"/>
                  <a:pt x="89" y="18"/>
                  <a:pt x="66" y="20"/>
                </a:cubicBezTo>
                <a:cubicBezTo>
                  <a:pt x="50" y="20"/>
                  <a:pt x="28" y="29"/>
                  <a:pt x="11" y="39"/>
                </a:cubicBezTo>
                <a:cubicBezTo>
                  <a:pt x="33" y="12"/>
                  <a:pt x="65" y="0"/>
                  <a:pt x="103" y="10"/>
                </a:cubicBezTo>
                <a:cubicBezTo>
                  <a:pt x="120" y="14"/>
                  <a:pt x="136" y="22"/>
                  <a:pt x="151" y="33"/>
                </a:cubicBezTo>
                <a:cubicBezTo>
                  <a:pt x="168" y="47"/>
                  <a:pt x="187" y="78"/>
                  <a:pt x="177" y="123"/>
                </a:cubicBezTo>
                <a:cubicBezTo>
                  <a:pt x="171" y="151"/>
                  <a:pt x="154" y="176"/>
                  <a:pt x="127" y="186"/>
                </a:cubicBezTo>
                <a:cubicBezTo>
                  <a:pt x="83" y="203"/>
                  <a:pt x="17" y="186"/>
                  <a:pt x="7" y="135"/>
                </a:cubicBezTo>
                <a:cubicBezTo>
                  <a:pt x="0" y="103"/>
                  <a:pt x="19" y="62"/>
                  <a:pt x="54" y="51"/>
                </a:cubicBezTo>
                <a:cubicBezTo>
                  <a:pt x="83" y="43"/>
                  <a:pt x="118" y="54"/>
                  <a:pt x="127" y="83"/>
                </a:cubicBezTo>
                <a:cubicBezTo>
                  <a:pt x="133" y="103"/>
                  <a:pt x="126" y="127"/>
                  <a:pt x="105" y="140"/>
                </a:cubicBezTo>
                <a:cubicBezTo>
                  <a:pt x="98" y="144"/>
                  <a:pt x="83" y="148"/>
                  <a:pt x="68" y="142"/>
                </a:cubicBezTo>
                <a:cubicBezTo>
                  <a:pt x="40" y="130"/>
                  <a:pt x="44" y="109"/>
                  <a:pt x="53" y="100"/>
                </a:cubicBezTo>
                <a:cubicBezTo>
                  <a:pt x="60" y="93"/>
                  <a:pt x="69" y="95"/>
                  <a:pt x="74" y="97"/>
                </a:cubicBezTo>
                <a:close/>
              </a:path>
            </a:pathLst>
          </a:custGeom>
          <a:solidFill>
            <a:srgbClr val="F5AB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文本框 2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405122" y="4311183"/>
            <a:ext cx="850303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第四部分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11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12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）总结全文，告诉我们“读书好”要“多读书，读好书”</a:t>
            </a:r>
          </a:p>
        </p:txBody>
      </p:sp>
      <p:sp>
        <p:nvSpPr>
          <p:cNvPr id="21" name="Freeform 56"/>
          <p:cNvSpPr/>
          <p:nvPr>
            <p:custDataLst>
              <p:tags r:id="rId8"/>
            </p:custDataLst>
          </p:nvPr>
        </p:nvSpPr>
        <p:spPr bwMode="auto">
          <a:xfrm>
            <a:off x="768537" y="4092340"/>
            <a:ext cx="547687" cy="595312"/>
          </a:xfrm>
          <a:custGeom>
            <a:avLst/>
            <a:gdLst>
              <a:gd name="T0" fmla="*/ 2147483646 w 187"/>
              <a:gd name="T1" fmla="*/ 2147483646 h 203"/>
              <a:gd name="T2" fmla="*/ 2147483646 w 187"/>
              <a:gd name="T3" fmla="*/ 2147483646 h 203"/>
              <a:gd name="T4" fmla="*/ 2147483646 w 187"/>
              <a:gd name="T5" fmla="*/ 2147483646 h 203"/>
              <a:gd name="T6" fmla="*/ 2147483646 w 187"/>
              <a:gd name="T7" fmla="*/ 2147483646 h 203"/>
              <a:gd name="T8" fmla="*/ 2147483646 w 187"/>
              <a:gd name="T9" fmla="*/ 2147483646 h 203"/>
              <a:gd name="T10" fmla="*/ 2147483646 w 187"/>
              <a:gd name="T11" fmla="*/ 2147483646 h 203"/>
              <a:gd name="T12" fmla="*/ 2147483646 w 187"/>
              <a:gd name="T13" fmla="*/ 2147483646 h 203"/>
              <a:gd name="T14" fmla="*/ 2147483646 w 187"/>
              <a:gd name="T15" fmla="*/ 2147483646 h 203"/>
              <a:gd name="T16" fmla="*/ 2147483646 w 187"/>
              <a:gd name="T17" fmla="*/ 2147483646 h 203"/>
              <a:gd name="T18" fmla="*/ 2147483646 w 187"/>
              <a:gd name="T19" fmla="*/ 2147483646 h 203"/>
              <a:gd name="T20" fmla="*/ 2147483646 w 187"/>
              <a:gd name="T21" fmla="*/ 2147483646 h 203"/>
              <a:gd name="T22" fmla="*/ 2147483646 w 187"/>
              <a:gd name="T23" fmla="*/ 2147483646 h 203"/>
              <a:gd name="T24" fmla="*/ 2147483646 w 187"/>
              <a:gd name="T25" fmla="*/ 2147483646 h 203"/>
              <a:gd name="T26" fmla="*/ 2147483646 w 187"/>
              <a:gd name="T27" fmla="*/ 2147483646 h 203"/>
              <a:gd name="T28" fmla="*/ 2147483646 w 187"/>
              <a:gd name="T29" fmla="*/ 2147483646 h 203"/>
              <a:gd name="T30" fmla="*/ 2147483646 w 187"/>
              <a:gd name="T31" fmla="*/ 2147483646 h 203"/>
              <a:gd name="T32" fmla="*/ 2147483646 w 187"/>
              <a:gd name="T33" fmla="*/ 2147483646 h 203"/>
              <a:gd name="T34" fmla="*/ 2147483646 w 187"/>
              <a:gd name="T35" fmla="*/ 2147483646 h 203"/>
              <a:gd name="T36" fmla="*/ 2147483646 w 187"/>
              <a:gd name="T37" fmla="*/ 2147483646 h 203"/>
              <a:gd name="T38" fmla="*/ 2147483646 w 187"/>
              <a:gd name="T39" fmla="*/ 2147483646 h 20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87" h="203">
                <a:moveTo>
                  <a:pt x="74" y="97"/>
                </a:moveTo>
                <a:cubicBezTo>
                  <a:pt x="60" y="105"/>
                  <a:pt x="62" y="122"/>
                  <a:pt x="72" y="128"/>
                </a:cubicBezTo>
                <a:cubicBezTo>
                  <a:pt x="83" y="136"/>
                  <a:pt x="106" y="137"/>
                  <a:pt x="113" y="115"/>
                </a:cubicBezTo>
                <a:cubicBezTo>
                  <a:pt x="128" y="73"/>
                  <a:pt x="81" y="52"/>
                  <a:pt x="48" y="64"/>
                </a:cubicBezTo>
                <a:cubicBezTo>
                  <a:pt x="30" y="71"/>
                  <a:pt x="6" y="105"/>
                  <a:pt x="27" y="145"/>
                </a:cubicBezTo>
                <a:cubicBezTo>
                  <a:pt x="36" y="162"/>
                  <a:pt x="57" y="178"/>
                  <a:pt x="85" y="179"/>
                </a:cubicBezTo>
                <a:cubicBezTo>
                  <a:pt x="144" y="181"/>
                  <a:pt x="183" y="110"/>
                  <a:pt x="153" y="59"/>
                </a:cubicBezTo>
                <a:cubicBezTo>
                  <a:pt x="132" y="23"/>
                  <a:pt x="89" y="18"/>
                  <a:pt x="66" y="20"/>
                </a:cubicBezTo>
                <a:cubicBezTo>
                  <a:pt x="50" y="20"/>
                  <a:pt x="28" y="29"/>
                  <a:pt x="11" y="39"/>
                </a:cubicBezTo>
                <a:cubicBezTo>
                  <a:pt x="33" y="12"/>
                  <a:pt x="65" y="0"/>
                  <a:pt x="103" y="10"/>
                </a:cubicBezTo>
                <a:cubicBezTo>
                  <a:pt x="120" y="14"/>
                  <a:pt x="136" y="22"/>
                  <a:pt x="151" y="33"/>
                </a:cubicBezTo>
                <a:cubicBezTo>
                  <a:pt x="168" y="47"/>
                  <a:pt x="187" y="78"/>
                  <a:pt x="177" y="123"/>
                </a:cubicBezTo>
                <a:cubicBezTo>
                  <a:pt x="171" y="151"/>
                  <a:pt x="154" y="176"/>
                  <a:pt x="127" y="186"/>
                </a:cubicBezTo>
                <a:cubicBezTo>
                  <a:pt x="83" y="203"/>
                  <a:pt x="17" y="186"/>
                  <a:pt x="7" y="135"/>
                </a:cubicBezTo>
                <a:cubicBezTo>
                  <a:pt x="0" y="103"/>
                  <a:pt x="19" y="62"/>
                  <a:pt x="54" y="51"/>
                </a:cubicBezTo>
                <a:cubicBezTo>
                  <a:pt x="83" y="43"/>
                  <a:pt x="118" y="54"/>
                  <a:pt x="127" y="83"/>
                </a:cubicBezTo>
                <a:cubicBezTo>
                  <a:pt x="133" y="103"/>
                  <a:pt x="126" y="127"/>
                  <a:pt x="105" y="140"/>
                </a:cubicBezTo>
                <a:cubicBezTo>
                  <a:pt x="98" y="144"/>
                  <a:pt x="83" y="148"/>
                  <a:pt x="68" y="142"/>
                </a:cubicBezTo>
                <a:cubicBezTo>
                  <a:pt x="40" y="130"/>
                  <a:pt x="44" y="109"/>
                  <a:pt x="53" y="100"/>
                </a:cubicBezTo>
                <a:cubicBezTo>
                  <a:pt x="60" y="93"/>
                  <a:pt x="69" y="95"/>
                  <a:pt x="74" y="97"/>
                </a:cubicBezTo>
                <a:close/>
              </a:path>
            </a:pathLst>
          </a:custGeom>
          <a:solidFill>
            <a:srgbClr val="F5AB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 animBg="1"/>
      <p:bldP spid="18" grpId="0" animBg="1"/>
      <p:bldP spid="19" grpId="0" animBg="1"/>
      <p:bldP spid="20" grpId="0"/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441"/>
  <p:tag name="MH_LIBRARY" val="GRAPHIC"/>
  <p:tag name="MH_ORDER" val="文本框 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441"/>
  <p:tag name="MH_LIBRARY" val="GRAPHIC"/>
  <p:tag name="MH_ORDER" val="Freeform 5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441"/>
  <p:tag name="MH_LIBRARY" val="GRAPHIC"/>
  <p:tag name="MH_ORDER" val="Freeform 5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441"/>
  <p:tag name="MH_LIBRARY" val="GRAPHIC"/>
  <p:tag name="MH_ORDER" val="文本框 2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441"/>
  <p:tag name="MH_LIBRARY" val="GRAPHIC"/>
  <p:tag name="MH_ORDER" val="Freeform 5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441"/>
  <p:tag name="MH_LIBRARY" val="GRAPHIC"/>
  <p:tag name="MH_ORDER" val="文本框 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441"/>
  <p:tag name="MH_LIBRARY" val="GRAPHIC"/>
  <p:tag name="MH_ORDER" val="Freeform 4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441"/>
  <p:tag name="MH_LIBRARY" val="GRAPHIC"/>
  <p:tag name="MH_ORDER" val="文本框 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441"/>
  <p:tag name="MH_LIBRARY" val="GRAPHIC"/>
  <p:tag name="MH_ORDER" val="Freeform 4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441"/>
  <p:tag name="MH_LIBRARY" val="GRAPHIC"/>
  <p:tag name="MH_ORDER" val="文本框 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441"/>
  <p:tag name="MH_LIBRARY" val="GRAPHIC"/>
  <p:tag name="MH_ORDER" val="Freeform 5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441"/>
  <p:tag name="MH_LIBRARY" val="GRAPHIC"/>
  <p:tag name="MH_ORDER" val="文本框 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441"/>
  <p:tag name="MH_LIBRARY" val="GRAPHIC"/>
  <p:tag name="MH_ORDER" val="文本框 2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441"/>
  <p:tag name="MH_LIBRARY" val="GRAPHIC"/>
  <p:tag name="MH_ORDER" val="Freeform 4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441"/>
  <p:tag name="MH_LIBRARY" val="GRAPHIC"/>
  <p:tag name="MH_ORDER" val="Freeform 5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441"/>
  <p:tag name="MH_LIBRARY" val="GRAPHIC"/>
  <p:tag name="MH_ORDER" val="文本框 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441"/>
  <p:tag name="MH_LIBRARY" val="GRAPHIC"/>
  <p:tag name="MH_ORDER" val="文本框 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441"/>
  <p:tag name="MH_LIBRARY" val="GRAPHIC"/>
  <p:tag name="MH_ORDER" val="文本框 2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441"/>
  <p:tag name="MH_LIBRARY" val="GRAPHIC"/>
  <p:tag name="MH_ORDER" val="Freeform 48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908</Words>
  <Application>Microsoft Office PowerPoint</Application>
  <PresentationFormat>宽屏</PresentationFormat>
  <Paragraphs>143</Paragraphs>
  <Slides>18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8" baseType="lpstr">
      <vt:lpstr>Arial</vt:lpstr>
      <vt:lpstr>宋体</vt:lpstr>
      <vt:lpstr>微软雅黑</vt:lpstr>
      <vt:lpstr>阿里巴巴普惠体 M</vt:lpstr>
      <vt:lpstr>演示斜黑体</vt:lpstr>
      <vt:lpstr>等线</vt:lpstr>
      <vt:lpstr>思源黑体 CN Regular</vt:lpstr>
      <vt:lpstr>Calibri</vt:lpstr>
      <vt:lpstr>黑体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2020-10-09T06:10:00Z</dcterms:created>
  <dcterms:modified xsi:type="dcterms:W3CDTF">2023-01-11T02:22:26Z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21618CBAAEAA423CADB84FBDD0ED7E4C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