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handoutMasterIdLst>
    <p:handoutMasterId r:id="rId27"/>
  </p:handoutMasterIdLst>
  <p:sldIdLst>
    <p:sldId id="256" r:id="rId2"/>
    <p:sldId id="257" r:id="rId3"/>
    <p:sldId id="260" r:id="rId4"/>
    <p:sldId id="261" r:id="rId5"/>
    <p:sldId id="259" r:id="rId6"/>
    <p:sldId id="262" r:id="rId7"/>
    <p:sldId id="263" r:id="rId8"/>
    <p:sldId id="268" r:id="rId9"/>
    <p:sldId id="269" r:id="rId10"/>
    <p:sldId id="270" r:id="rId11"/>
    <p:sldId id="258" r:id="rId12"/>
    <p:sldId id="264" r:id="rId13"/>
    <p:sldId id="265" r:id="rId14"/>
    <p:sldId id="271" r:id="rId15"/>
    <p:sldId id="272" r:id="rId16"/>
    <p:sldId id="273" r:id="rId17"/>
    <p:sldId id="274" r:id="rId18"/>
    <p:sldId id="275" r:id="rId19"/>
    <p:sldId id="276" r:id="rId20"/>
    <p:sldId id="277" r:id="rId21"/>
    <p:sldId id="278" r:id="rId22"/>
    <p:sldId id="279" r:id="rId23"/>
    <p:sldId id="280" r:id="rId24"/>
    <p:sldId id="281" r:id="rId2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autoAdjust="0"/>
  </p:normalViewPr>
  <p:slideViewPr>
    <p:cSldViewPr snapToGrid="0">
      <p:cViewPr>
        <p:scale>
          <a:sx n="100" d="100"/>
          <a:sy n="100" d="100"/>
        </p:scale>
        <p:origin x="-282" y="-264"/>
      </p:cViewPr>
      <p:guideLst>
        <p:guide orient="horz" pos="2160"/>
        <p:guide pos="2880"/>
      </p:guideLst>
    </p:cSldViewPr>
  </p:slideViewPr>
  <p:notesTextViewPr>
    <p:cViewPr>
      <p:scale>
        <a:sx n="1" d="1"/>
        <a:sy n="1" d="1"/>
      </p:scale>
      <p:origin x="0" y="0"/>
    </p:cViewPr>
  </p:notesTextViewPr>
  <p:sorterViewPr>
    <p:cViewPr>
      <p:scale>
        <a:sx n="97" d="100"/>
        <a:sy n="97" d="100"/>
      </p:scale>
      <p:origin x="0" y="0"/>
    </p:cViewPr>
  </p:sorterViewPr>
  <p:gridSpacing cx="72006" cy="72006"/>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2FEB52-0D9F-4B18-97EB-DA6C2EEC4D10}"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7F8DEA-1F85-40EE-91A5-D8AD81E86ED4}"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smtClean="0"/>
              <a:t>单击此处编辑母版副标题样式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56497DB7-8C3A-4539-9C9E-B88FDFAF7C79}"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CA6FDE0-D28E-432E-8DC0-3DFDB0883797}"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28650" y="365125"/>
            <a:ext cx="7886700" cy="58118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EEE139EF-17DE-4699-AE07-DAFEDC13532C}" type="datetimeFigureOut">
              <a:rPr lang="zh-CN" altLang="en-US"/>
              <a:t>2023-01-17</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F5629CE3-1E5D-4319-9430-9FD56D0257F5}"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08AD5E9F-312D-4407-B04C-4E7F07EBE504}"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F053FD5-519F-43AD-9775-4DB946B14AC6}"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pPr>
              <a:defRPr/>
            </a:pPr>
            <a:fld id="{831901F0-9D90-45C3-9C3D-957DBFA407DA}"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455B9FF1-249F-4F51-912B-3A41F55B0001}"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6286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291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350D5B96-17B7-4BF2-B62C-60765AC9D4F5}"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66C032BE-F08E-4066-A6A9-D2B246745404}"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970222"/>
          </a:xfrm>
        </p:spPr>
        <p:txBody>
          <a:bodyPr/>
          <a:lstStyle>
            <a:lvl1pPr algn="ct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944793" y="1567346"/>
            <a:ext cx="3526380" cy="710095"/>
          </a:xfrm>
        </p:spPr>
        <p:txBody>
          <a:bodyPr anchor="ctr">
            <a:norm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944793" y="2338388"/>
            <a:ext cx="3526380" cy="3785964"/>
          </a:xfrm>
        </p:spPr>
        <p:txBody>
          <a:bodyPr>
            <a:normAutofit/>
          </a:bodyPr>
          <a:lstStyle>
            <a:lvl1pPr>
              <a:defRPr sz="2400"/>
            </a:lvl1pPr>
            <a:lvl2pPr>
              <a:defRPr sz="2000"/>
            </a:lvl2pPr>
            <a:lvl3pPr>
              <a:defRPr sz="1800"/>
            </a:lvl3pPr>
            <a:lvl4pPr>
              <a:defRPr sz="1600"/>
            </a:lvl4pPr>
            <a:lvl5pPr>
              <a:defRPr sz="1600"/>
            </a:lvl5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717212" y="1567346"/>
            <a:ext cx="3526381" cy="710095"/>
          </a:xfrm>
        </p:spPr>
        <p:txBody>
          <a:bodyPr rtlCol="0" anchor="ctr">
            <a:normAutofit/>
          </a:bodyPr>
          <a:lstStyle>
            <a:lvl1pPr marL="228600" indent="-228600">
              <a:buNone/>
              <a:defRPr lang="zh-CN" altLang="en-US" b="0" smtClean="0"/>
            </a:lvl1pPr>
          </a:lstStyle>
          <a:p>
            <a:pPr lvl="0"/>
            <a:r>
              <a:rPr lang="zh-CN" altLang="en-US" noProof="1" smtClean="0"/>
              <a:t>单击此处编辑母版文本样式</a:t>
            </a:r>
          </a:p>
        </p:txBody>
      </p:sp>
      <p:sp>
        <p:nvSpPr>
          <p:cNvPr id="6" name="内容占位符 5"/>
          <p:cNvSpPr>
            <a:spLocks noGrp="1"/>
          </p:cNvSpPr>
          <p:nvPr>
            <p:ph sz="quarter" idx="4"/>
          </p:nvPr>
        </p:nvSpPr>
        <p:spPr>
          <a:xfrm>
            <a:off x="4717212" y="2357460"/>
            <a:ext cx="3526381" cy="3766892"/>
          </a:xfrm>
        </p:spPr>
        <p:txBody>
          <a:bodyPr>
            <a:normAutofit/>
          </a:bodyPr>
          <a:lstStyle>
            <a:lvl1pPr>
              <a:defRPr sz="2400"/>
            </a:lvl1pPr>
            <a:lvl2pPr>
              <a:defRPr sz="2000"/>
            </a:lvl2pPr>
            <a:lvl3pPr>
              <a:defRPr sz="1800"/>
            </a:lvl3pPr>
            <a:lvl4pPr>
              <a:defRPr sz="1600"/>
            </a:lvl4pPr>
            <a:lvl5pPr>
              <a:defRPr sz="1600"/>
            </a:lvl5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3"/>
          <p:cNvSpPr>
            <a:spLocks noGrp="1"/>
          </p:cNvSpPr>
          <p:nvPr>
            <p:ph type="dt" sz="half" idx="10"/>
          </p:nvPr>
        </p:nvSpPr>
        <p:spPr/>
        <p:txBody>
          <a:bodyPr/>
          <a:lstStyle>
            <a:lvl1pPr>
              <a:defRPr/>
            </a:lvl1pPr>
          </a:lstStyle>
          <a:p>
            <a:pPr>
              <a:defRPr/>
            </a:pPr>
            <a:fld id="{F96245BC-2044-4B77-993F-F82EF2F3DECD}" type="datetimeFigureOut">
              <a:rPr lang="zh-CN" altLang="en-US"/>
              <a:t>2023-01-17</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10153329-6D75-42D4-AE01-DFD26B6DBBD6}"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96F5F00F-C14A-4639-B9E1-FEF60BE037B8}" type="datetimeFigureOut">
              <a:rPr lang="zh-CN" altLang="en-US"/>
              <a:t>2023-01-17</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9E60820C-8901-4316-8948-F288A6DA9E05}"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C421CDBE-4F93-4B5E-B939-80B989EF84DE}"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78D9BE1A-BEFA-408C-B6D0-AD01695BC3B6}"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95638" cy="1600200"/>
          </a:xfrm>
        </p:spPr>
        <p:txBody>
          <a:bodyPr anchor="t">
            <a:normAutofit/>
          </a:bodyPr>
          <a:lstStyle>
            <a:lvl1pPr>
              <a:defRPr sz="40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4038600" y="457201"/>
            <a:ext cx="4477941"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1"/>
          </a:p>
        </p:txBody>
      </p:sp>
      <p:sp>
        <p:nvSpPr>
          <p:cNvPr id="4" name="文本占位符 3"/>
          <p:cNvSpPr>
            <a:spLocks noGrp="1"/>
          </p:cNvSpPr>
          <p:nvPr>
            <p:ph type="body" sz="half" idx="2"/>
          </p:nvPr>
        </p:nvSpPr>
        <p:spPr>
          <a:xfrm>
            <a:off x="629841" y="2057400"/>
            <a:ext cx="3195638"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DF0F4351-2A59-416F-ACF2-80B4CF3F9FDE}"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F16EB9A4-5E9E-4F1E-99BE-BE00CBEF10B1}"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C7127A08-7AE6-4F96-A332-0A87EFE2610A}"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00119A6-A2ED-4D6D-A80A-6B4715EB5377}"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2">
            <a:lum/>
          </a:blip>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文本占位符 2"/>
          <p:cNvSpPr>
            <a:spLocks noGrp="1" noChangeArrowheads="1"/>
          </p:cNvSpPr>
          <p:nvPr>
            <p:ph type="body" idx="9"/>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defRPr sz="1200" noProof="1" smtClean="0">
                <a:solidFill>
                  <a:schemeClr val="tx1">
                    <a:tint val="75000"/>
                  </a:schemeClr>
                </a:solidFill>
                <a:latin typeface="+mn-lt"/>
                <a:ea typeface="+mn-ea"/>
              </a:defRPr>
            </a:lvl1pPr>
          </a:lstStyle>
          <a:p>
            <a:pPr>
              <a:defRPr/>
            </a:pPr>
            <a:fld id="{5E2EC752-8888-4CFB-B471-21815378B41F}" type="datetimeFigureOut">
              <a:rPr lang="zh-CN" altLang="en-US"/>
              <a:t>2023-01-17</a:t>
            </a:fld>
            <a:endParaRPr lang="zh-CN" altLang="en-US"/>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defRPr sz="1200" noProof="1">
                <a:solidFill>
                  <a:schemeClr val="tx1">
                    <a:tint val="75000"/>
                  </a:schemeClr>
                </a:solidFill>
                <a:ea typeface="宋体" panose="02010600030101010101" pitchFamily="2" charset="-122"/>
              </a:defRPr>
            </a:lvl1pPr>
          </a:lstStyle>
          <a:p>
            <a:pPr>
              <a:defRPr/>
            </a:pPr>
            <a:endParaRPr lang="zh-CN" altLang="en-US"/>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lvl1pPr algn="r">
              <a:defRPr sz="1200" smtClean="0">
                <a:solidFill>
                  <a:srgbClr val="898989"/>
                </a:solidFill>
                <a:ea typeface="宋体" panose="02010600030101010101" pitchFamily="2" charset="-122"/>
              </a:defRPr>
            </a:lvl1pPr>
          </a:lstStyle>
          <a:p>
            <a:pPr>
              <a:defRPr/>
            </a:pPr>
            <a:fld id="{32B423BD-5DC2-4C6E-BD9B-04A8F479ABDF}"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矩形 8"/>
          <p:cNvSpPr>
            <a:spLocks noChangeArrowheads="1"/>
          </p:cNvSpPr>
          <p:nvPr/>
        </p:nvSpPr>
        <p:spPr bwMode="auto">
          <a:xfrm>
            <a:off x="-15876" y="900113"/>
            <a:ext cx="9159876"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zh-CN" sz="6600" b="1" dirty="0">
                <a:solidFill>
                  <a:srgbClr val="C00000"/>
                </a:solidFill>
              </a:rPr>
              <a:t>Unit 2 </a:t>
            </a:r>
            <a:endParaRPr lang="en-US" altLang="zh-CN" sz="6600" b="1" dirty="0" smtClean="0">
              <a:solidFill>
                <a:srgbClr val="C00000"/>
              </a:solidFill>
            </a:endParaRPr>
          </a:p>
          <a:p>
            <a:pPr algn="ctr"/>
            <a:r>
              <a:rPr lang="en-US" altLang="zh-CN" sz="4400" b="1" spc="-150" dirty="0" smtClean="0">
                <a:latin typeface="Arial" panose="020B0604020202020204" pitchFamily="34" charset="0"/>
              </a:rPr>
              <a:t>I’ll </a:t>
            </a:r>
            <a:r>
              <a:rPr lang="en-US" altLang="zh-CN" sz="4400" b="1" spc="-150" dirty="0">
                <a:latin typeface="Arial" panose="020B0604020202020204" pitchFamily="34" charset="0"/>
              </a:rPr>
              <a:t>help to clean up the city park.</a:t>
            </a:r>
          </a:p>
        </p:txBody>
      </p:sp>
      <p:sp>
        <p:nvSpPr>
          <p:cNvPr id="2051" name="Rectangle 1"/>
          <p:cNvSpPr>
            <a:spLocks noChangeArrowheads="1"/>
          </p:cNvSpPr>
          <p:nvPr/>
        </p:nvSpPr>
        <p:spPr bwMode="auto">
          <a:xfrm>
            <a:off x="686593" y="3370420"/>
            <a:ext cx="77549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zh-CN" altLang="en-US" sz="2400" b="1" dirty="0" smtClean="0">
                <a:latin typeface="Arial" panose="020B0604020202020204" pitchFamily="34" charset="0"/>
              </a:rPr>
              <a:t>第</a:t>
            </a:r>
            <a:r>
              <a:rPr lang="zh-CN" altLang="en-US" sz="2400" b="1" dirty="0">
                <a:latin typeface="Arial" panose="020B0604020202020204" pitchFamily="34" charset="0"/>
              </a:rPr>
              <a:t>一课时  </a:t>
            </a:r>
            <a:r>
              <a:rPr lang="zh-CN" altLang="zh-CN" sz="2400" b="1" dirty="0">
                <a:latin typeface="Arial" panose="020B0604020202020204" pitchFamily="34" charset="0"/>
              </a:rPr>
              <a:t>Section A 1a-2d (P9-10)</a:t>
            </a:r>
          </a:p>
        </p:txBody>
      </p:sp>
      <p:sp>
        <p:nvSpPr>
          <p:cNvPr id="7" name="矩形 6"/>
          <p:cNvSpPr/>
          <p:nvPr/>
        </p:nvSpPr>
        <p:spPr>
          <a:xfrm>
            <a:off x="2657932" y="5338622"/>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11267" name="文本框 1"/>
          <p:cNvSpPr txBox="1">
            <a:spLocks noChangeArrowheads="1"/>
          </p:cNvSpPr>
          <p:nvPr/>
        </p:nvSpPr>
        <p:spPr bwMode="auto">
          <a:xfrm>
            <a:off x="-9525" y="1519238"/>
            <a:ext cx="9148763"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sym typeface="宋体" panose="02010600030101010101" pitchFamily="2" charset="-122"/>
              </a:rPr>
              <a:t>(    )15</a:t>
            </a:r>
            <a:r>
              <a:rPr lang="en-US" altLang="zh-CN" sz="3200" dirty="0" smtClean="0">
                <a:latin typeface="宋体" panose="02010600030101010101" pitchFamily="2" charset="-122"/>
                <a:sym typeface="宋体" panose="02010600030101010101" pitchFamily="2" charset="-122"/>
              </a:rPr>
              <a:t>.–</a:t>
            </a:r>
            <a:r>
              <a:rPr lang="en-US" altLang="zh-CN" sz="3200" dirty="0">
                <a:latin typeface="宋体" panose="02010600030101010101" pitchFamily="2" charset="-122"/>
                <a:sym typeface="宋体" panose="02010600030101010101" pitchFamily="2" charset="-122"/>
              </a:rPr>
              <a:t>How can we let more people know </a:t>
            </a:r>
          </a:p>
          <a:p>
            <a:pPr eaLnBrk="1" hangingPunct="1"/>
            <a:r>
              <a:rPr lang="en-US" altLang="zh-CN" sz="3200" dirty="0" smtClean="0">
                <a:latin typeface="宋体" panose="02010600030101010101" pitchFamily="2" charset="-122"/>
                <a:sym typeface="宋体" panose="02010600030101010101" pitchFamily="2" charset="-122"/>
              </a:rPr>
              <a:t>Clean-Up </a:t>
            </a:r>
            <a:r>
              <a:rPr lang="en-US" altLang="zh-CN" sz="3200" dirty="0">
                <a:latin typeface="宋体" panose="02010600030101010101" pitchFamily="2" charset="-122"/>
                <a:sym typeface="宋体" panose="02010600030101010101" pitchFamily="2" charset="-122"/>
              </a:rPr>
              <a:t>Day? </a:t>
            </a:r>
          </a:p>
          <a:p>
            <a:pPr eaLnBrk="1" hangingPunct="1"/>
            <a:r>
              <a:rPr lang="en-US" altLang="zh-CN" sz="3200" dirty="0" smtClean="0">
                <a:latin typeface="宋体" panose="02010600030101010101" pitchFamily="2" charset="-122"/>
                <a:sym typeface="宋体" panose="02010600030101010101" pitchFamily="2" charset="-122"/>
              </a:rPr>
              <a:t>–</a:t>
            </a:r>
            <a:r>
              <a:rPr lang="en-US" altLang="zh-CN" sz="3200" dirty="0">
                <a:latin typeface="宋体" panose="02010600030101010101" pitchFamily="2" charset="-122"/>
                <a:sym typeface="宋体" panose="02010600030101010101" pitchFamily="2" charset="-122"/>
              </a:rPr>
              <a:t>We could </a:t>
            </a:r>
            <a:r>
              <a:rPr lang="en-US" altLang="zh-CN" sz="3200" dirty="0" smtClean="0">
                <a:latin typeface="宋体" panose="02010600030101010101" pitchFamily="2" charset="-122"/>
                <a:sym typeface="宋体" panose="02010600030101010101" pitchFamily="2" charset="-122"/>
              </a:rPr>
              <a:t>____ </a:t>
            </a:r>
            <a:r>
              <a:rPr lang="en-US" altLang="zh-CN" sz="3200" dirty="0">
                <a:latin typeface="宋体" panose="02010600030101010101" pitchFamily="2" charset="-122"/>
                <a:sym typeface="宋体" panose="02010600030101010101" pitchFamily="2" charset="-122"/>
              </a:rPr>
              <a:t>notices after school. </a:t>
            </a:r>
          </a:p>
          <a:p>
            <a:pPr eaLnBrk="1" hangingPunct="1"/>
            <a:r>
              <a:rPr lang="en-US" altLang="zh-CN" sz="3200" dirty="0" smtClean="0">
                <a:latin typeface="宋体" panose="02010600030101010101" pitchFamily="2" charset="-122"/>
                <a:sym typeface="宋体" panose="02010600030101010101" pitchFamily="2" charset="-122"/>
              </a:rPr>
              <a:t>  A</a:t>
            </a:r>
            <a:r>
              <a:rPr lang="en-US" altLang="zh-CN" sz="3200" dirty="0">
                <a:latin typeface="宋体" panose="02010600030101010101" pitchFamily="2" charset="-122"/>
                <a:sym typeface="宋体" panose="02010600030101010101" pitchFamily="2" charset="-122"/>
              </a:rPr>
              <a:t>. call up   </a:t>
            </a:r>
            <a:r>
              <a:rPr lang="en-US" altLang="zh-CN" sz="3200" dirty="0" smtClean="0">
                <a:latin typeface="宋体" panose="02010600030101010101" pitchFamily="2" charset="-122"/>
                <a:sym typeface="宋体" panose="02010600030101010101" pitchFamily="2" charset="-122"/>
              </a:rPr>
              <a:t>B</a:t>
            </a:r>
            <a:r>
              <a:rPr lang="en-US" altLang="zh-CN" sz="3200" dirty="0">
                <a:latin typeface="宋体" panose="02010600030101010101" pitchFamily="2" charset="-122"/>
                <a:sym typeface="宋体" panose="02010600030101010101" pitchFamily="2" charset="-122"/>
              </a:rPr>
              <a:t>. put </a:t>
            </a:r>
            <a:r>
              <a:rPr lang="en-US" altLang="zh-CN" sz="3200" dirty="0" smtClean="0">
                <a:latin typeface="宋体" panose="02010600030101010101" pitchFamily="2" charset="-122"/>
                <a:sym typeface="宋体" panose="02010600030101010101" pitchFamily="2" charset="-122"/>
              </a:rPr>
              <a:t>off</a:t>
            </a:r>
            <a:endParaRPr lang="en-US" altLang="zh-CN" sz="3200" dirty="0">
              <a:latin typeface="宋体" panose="02010600030101010101" pitchFamily="2" charset="-122"/>
              <a:sym typeface="宋体" panose="02010600030101010101" pitchFamily="2" charset="-122"/>
            </a:endParaRPr>
          </a:p>
          <a:p>
            <a:pPr eaLnBrk="1" hangingPunct="1"/>
            <a:r>
              <a:rPr lang="en-US" altLang="zh-CN" sz="3200" dirty="0" smtClean="0">
                <a:latin typeface="宋体" panose="02010600030101010101" pitchFamily="2" charset="-122"/>
                <a:sym typeface="宋体" panose="02010600030101010101" pitchFamily="2" charset="-122"/>
              </a:rPr>
              <a:t>  C</a:t>
            </a:r>
            <a:r>
              <a:rPr lang="en-US" altLang="zh-CN" sz="3200" dirty="0">
                <a:latin typeface="宋体" panose="02010600030101010101" pitchFamily="2" charset="-122"/>
                <a:sym typeface="宋体" panose="02010600030101010101" pitchFamily="2" charset="-122"/>
              </a:rPr>
              <a:t>. hand out  </a:t>
            </a:r>
            <a:r>
              <a:rPr lang="en-US" altLang="zh-CN" sz="3200" dirty="0" smtClean="0">
                <a:latin typeface="宋体" panose="02010600030101010101" pitchFamily="2" charset="-122"/>
                <a:sym typeface="宋体" panose="02010600030101010101" pitchFamily="2" charset="-122"/>
              </a:rPr>
              <a:t>D</a:t>
            </a:r>
            <a:r>
              <a:rPr lang="en-US" altLang="zh-CN" sz="3200" dirty="0">
                <a:latin typeface="宋体" panose="02010600030101010101" pitchFamily="2" charset="-122"/>
                <a:sym typeface="宋体" panose="02010600030101010101" pitchFamily="2" charset="-122"/>
              </a:rPr>
              <a:t>. think up </a:t>
            </a:r>
            <a:endParaRPr lang="zh-CN" altLang="en-US" sz="3200" dirty="0"/>
          </a:p>
        </p:txBody>
      </p:sp>
      <p:sp>
        <p:nvSpPr>
          <p:cNvPr id="3" name="文本框 2"/>
          <p:cNvSpPr txBox="1">
            <a:spLocks noChangeArrowheads="1"/>
          </p:cNvSpPr>
          <p:nvPr/>
        </p:nvSpPr>
        <p:spPr bwMode="auto">
          <a:xfrm>
            <a:off x="241300" y="1525588"/>
            <a:ext cx="668338"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9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后 作 业</a:t>
            </a:r>
          </a:p>
        </p:txBody>
      </p:sp>
      <p:sp>
        <p:nvSpPr>
          <p:cNvPr id="12291" name="文本框 99"/>
          <p:cNvSpPr txBox="1">
            <a:spLocks noChangeArrowheads="1"/>
          </p:cNvSpPr>
          <p:nvPr/>
        </p:nvSpPr>
        <p:spPr bwMode="auto">
          <a:xfrm>
            <a:off x="26988" y="930275"/>
            <a:ext cx="9113837"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一、单项选择</a:t>
            </a:r>
            <a:endParaRPr lang="zh-CN" altLang="en-US" sz="3200" dirty="0">
              <a:latin typeface="宋体" panose="02010600030101010101" pitchFamily="2" charset="-122"/>
            </a:endParaRPr>
          </a:p>
          <a:p>
            <a:pPr eaLnBrk="1" hangingPunct="1"/>
            <a:r>
              <a:rPr lang="en-US" altLang="zh-CN" sz="3200" dirty="0">
                <a:latin typeface="宋体" panose="02010600030101010101" pitchFamily="2" charset="-122"/>
              </a:rPr>
              <a:t>(    ) 1. Peter likes to </a:t>
            </a:r>
            <a:r>
              <a:rPr lang="en-US" altLang="zh-CN" sz="3200" dirty="0" smtClean="0">
                <a:latin typeface="宋体" panose="02010600030101010101" pitchFamily="2" charset="-122"/>
              </a:rPr>
              <a:t>____ </a:t>
            </a:r>
            <a:r>
              <a:rPr lang="en-US" altLang="zh-CN" sz="3200" dirty="0">
                <a:latin typeface="宋体" panose="02010600030101010101" pitchFamily="2" charset="-122"/>
              </a:rPr>
              <a:t>things like talking to the old people in an old people’s home.</a:t>
            </a:r>
          </a:p>
          <a:p>
            <a:pPr eaLnBrk="1" hangingPunct="1"/>
            <a:r>
              <a:rPr lang="en-US" altLang="zh-CN" sz="3200" dirty="0">
                <a:latin typeface="宋体" panose="02010600030101010101" pitchFamily="2" charset="-122"/>
              </a:rPr>
              <a:t>	A. clean </a:t>
            </a:r>
            <a:r>
              <a:rPr lang="en-US" altLang="zh-CN" sz="3200" dirty="0" smtClean="0">
                <a:latin typeface="宋体" panose="02010600030101010101" pitchFamily="2" charset="-122"/>
              </a:rPr>
              <a:t>   B</a:t>
            </a:r>
            <a:r>
              <a:rPr lang="en-US" altLang="zh-CN" sz="3200" dirty="0">
                <a:latin typeface="宋体" panose="02010600030101010101" pitchFamily="2" charset="-122"/>
              </a:rPr>
              <a:t>. put off         	</a:t>
            </a:r>
          </a:p>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C</a:t>
            </a:r>
            <a:r>
              <a:rPr lang="en-US" altLang="zh-CN" sz="3200" dirty="0">
                <a:latin typeface="宋体" panose="02010600030101010101" pitchFamily="2" charset="-122"/>
              </a:rPr>
              <a:t>. hand out </a:t>
            </a:r>
            <a:r>
              <a:rPr lang="en-US" altLang="zh-CN" sz="3200" dirty="0" smtClean="0">
                <a:latin typeface="宋体" panose="02010600030101010101" pitchFamily="2" charset="-122"/>
              </a:rPr>
              <a:t> </a:t>
            </a:r>
            <a:r>
              <a:rPr lang="en-US" altLang="zh-CN" sz="3200" dirty="0">
                <a:latin typeface="宋体" panose="02010600030101010101" pitchFamily="2" charset="-122"/>
              </a:rPr>
              <a:t>D. help out with </a:t>
            </a:r>
          </a:p>
          <a:p>
            <a:pPr eaLnBrk="1" hangingPunct="1"/>
            <a:r>
              <a:rPr lang="en-US" altLang="zh-CN" sz="3200" dirty="0">
                <a:latin typeface="宋体" panose="02010600030101010101" pitchFamily="2" charset="-122"/>
              </a:rPr>
              <a:t>(    ) 2. You’d better </a:t>
            </a:r>
            <a:r>
              <a:rPr lang="en-US" altLang="zh-CN" sz="3200" dirty="0" smtClean="0">
                <a:latin typeface="宋体" panose="02010600030101010101" pitchFamily="2" charset="-122"/>
              </a:rPr>
              <a:t>____ </a:t>
            </a:r>
            <a:r>
              <a:rPr lang="en-US" altLang="zh-CN" sz="3200" dirty="0">
                <a:latin typeface="宋体" panose="02010600030101010101" pitchFamily="2" charset="-122"/>
              </a:rPr>
              <a:t>a plan before you do everything.</a:t>
            </a:r>
          </a:p>
          <a:p>
            <a:pPr eaLnBrk="1" hangingPunct="1"/>
            <a:r>
              <a:rPr lang="en-US" altLang="zh-CN" sz="3200" dirty="0" smtClean="0">
                <a:latin typeface="宋体" panose="02010600030101010101" pitchFamily="2" charset="-122"/>
              </a:rPr>
              <a:t>    A</a:t>
            </a:r>
            <a:r>
              <a:rPr lang="en-US" altLang="zh-CN" sz="3200" dirty="0">
                <a:latin typeface="宋体" panose="02010600030101010101" pitchFamily="2" charset="-122"/>
              </a:rPr>
              <a:t>. come </a:t>
            </a:r>
            <a:r>
              <a:rPr lang="en-US" altLang="zh-CN" sz="3200" dirty="0" smtClean="0">
                <a:latin typeface="宋体" panose="02010600030101010101" pitchFamily="2" charset="-122"/>
              </a:rPr>
              <a:t>to     B</a:t>
            </a:r>
            <a:r>
              <a:rPr lang="en-US" altLang="zh-CN" sz="3200" dirty="0">
                <a:latin typeface="宋体" panose="02010600030101010101" pitchFamily="2" charset="-122"/>
              </a:rPr>
              <a:t>. come up	</a:t>
            </a:r>
          </a:p>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C</a:t>
            </a:r>
            <a:r>
              <a:rPr lang="en-US" altLang="zh-CN" sz="3200" dirty="0">
                <a:latin typeface="宋体" panose="02010600030101010101" pitchFamily="2" charset="-122"/>
              </a:rPr>
              <a:t>. come up </a:t>
            </a:r>
            <a:r>
              <a:rPr lang="en-US" altLang="zh-CN" sz="3200" dirty="0" smtClean="0">
                <a:latin typeface="宋体" panose="02010600030101010101" pitchFamily="2" charset="-122"/>
              </a:rPr>
              <a:t>with   D</a:t>
            </a:r>
            <a:r>
              <a:rPr lang="en-US" altLang="zh-CN" sz="3200" dirty="0">
                <a:latin typeface="宋体" panose="02010600030101010101" pitchFamily="2" charset="-122"/>
              </a:rPr>
              <a:t>. come out </a:t>
            </a:r>
          </a:p>
        </p:txBody>
      </p:sp>
      <p:sp>
        <p:nvSpPr>
          <p:cNvPr id="2" name="文本框 1"/>
          <p:cNvSpPr txBox="1">
            <a:spLocks noChangeArrowheads="1"/>
          </p:cNvSpPr>
          <p:nvPr/>
        </p:nvSpPr>
        <p:spPr bwMode="auto">
          <a:xfrm>
            <a:off x="242888" y="1443038"/>
            <a:ext cx="51435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
        <p:nvSpPr>
          <p:cNvPr id="3" name="文本框 2"/>
          <p:cNvSpPr txBox="1">
            <a:spLocks noChangeArrowheads="1"/>
          </p:cNvSpPr>
          <p:nvPr/>
        </p:nvSpPr>
        <p:spPr bwMode="auto">
          <a:xfrm>
            <a:off x="485775" y="3738563"/>
            <a:ext cx="5699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p:tgtEl>
                                          <p:spTgt spid="2"/>
                                        </p:tgtEl>
                                        <p:attrNameLst>
                                          <p:attrName>ppt_x</p:attrName>
                                        </p:attrNameLst>
                                      </p:cBhvr>
                                      <p:tavLst>
                                        <p:tav tm="0">
                                          <p:val>
                                            <p:strVal val="#ppt_x-#ppt_w*1.125000"/>
                                          </p:val>
                                        </p:tav>
                                        <p:tav tm="100000">
                                          <p:val>
                                            <p:strVal val="#ppt_x"/>
                                          </p:val>
                                        </p:tav>
                                      </p:tavLst>
                                    </p:anim>
                                    <p:animEffect transition="in" filter="wipe(right)">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p:tgtEl>
                                          <p:spTgt spid="3"/>
                                        </p:tgtEl>
                                        <p:attrNameLst>
                                          <p:attrName>ppt_x</p:attrName>
                                        </p:attrNameLst>
                                      </p:cBhvr>
                                      <p:tavLst>
                                        <p:tav tm="0">
                                          <p:val>
                                            <p:strVal val="#ppt_x-#ppt_w*1.125000"/>
                                          </p:val>
                                        </p:tav>
                                        <p:tav tm="100000">
                                          <p:val>
                                            <p:strVal val="#ppt_x"/>
                                          </p:val>
                                        </p:tav>
                                      </p:tavLst>
                                    </p:anim>
                                    <p:animEffect transition="in" filter="wipe(right)">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31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3315" name="文本框 99"/>
          <p:cNvSpPr txBox="1">
            <a:spLocks noChangeArrowheads="1"/>
          </p:cNvSpPr>
          <p:nvPr/>
        </p:nvSpPr>
        <p:spPr bwMode="auto">
          <a:xfrm>
            <a:off x="104775" y="674688"/>
            <a:ext cx="8988425"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3. Bella isn’t happy. You could tell her some jokes ______?</a:t>
            </a:r>
          </a:p>
          <a:p>
            <a:pPr marL="514350" indent="-514350" eaLnBrk="1" hangingPunct="1">
              <a:buAutoNum type="alphaUcPeriod"/>
            </a:pPr>
            <a:r>
              <a:rPr lang="en-US" altLang="zh-CN" sz="3200" dirty="0" smtClean="0">
                <a:latin typeface="宋体" panose="02010600030101010101" pitchFamily="2" charset="-122"/>
              </a:rPr>
              <a:t>to </a:t>
            </a:r>
            <a:r>
              <a:rPr lang="en-US" altLang="zh-CN" sz="3200" dirty="0">
                <a:latin typeface="宋体" panose="02010600030101010101" pitchFamily="2" charset="-122"/>
              </a:rPr>
              <a:t>cheer up her	 B. to cheer her </a:t>
            </a:r>
            <a:r>
              <a:rPr lang="en-US" altLang="zh-CN" sz="3200" dirty="0" smtClean="0">
                <a:latin typeface="宋体" panose="02010600030101010101" pitchFamily="2" charset="-122"/>
              </a:rPr>
              <a:t>up</a:t>
            </a:r>
          </a:p>
          <a:p>
            <a:pPr eaLnBrk="1" hangingPunct="1"/>
            <a:r>
              <a:rPr lang="en-US" altLang="zh-CN" sz="3200" dirty="0" smtClean="0">
                <a:latin typeface="宋体" panose="02010600030101010101" pitchFamily="2" charset="-122"/>
              </a:rPr>
              <a:t>C</a:t>
            </a:r>
            <a:r>
              <a:rPr lang="en-US" altLang="zh-CN" sz="3200" dirty="0">
                <a:latin typeface="宋体" panose="02010600030101010101" pitchFamily="2" charset="-122"/>
              </a:rPr>
              <a:t>. cheer up her	 </a:t>
            </a:r>
            <a:r>
              <a:rPr lang="en-US" altLang="zh-CN" sz="3200" dirty="0" smtClean="0">
                <a:latin typeface="宋体" panose="02010600030101010101" pitchFamily="2" charset="-122"/>
              </a:rPr>
              <a:t>D</a:t>
            </a:r>
            <a:r>
              <a:rPr lang="en-US" altLang="zh-CN" sz="3200" dirty="0">
                <a:latin typeface="宋体" panose="02010600030101010101" pitchFamily="2" charset="-122"/>
              </a:rPr>
              <a:t>. cheer her up</a:t>
            </a:r>
          </a:p>
          <a:p>
            <a:pPr eaLnBrk="1" hangingPunct="1"/>
            <a:r>
              <a:rPr lang="en-US" altLang="zh-CN" sz="3200" dirty="0">
                <a:latin typeface="宋体" panose="02010600030101010101" pitchFamily="2" charset="-122"/>
              </a:rPr>
              <a:t>(    ) 4. I am afraid we have to put </a:t>
            </a:r>
            <a:r>
              <a:rPr lang="en-US" altLang="zh-CN" sz="3200" dirty="0" smtClean="0">
                <a:latin typeface="宋体" panose="02010600030101010101" pitchFamily="2" charset="-122"/>
              </a:rPr>
              <a:t>_____ </a:t>
            </a:r>
            <a:r>
              <a:rPr lang="en-US" altLang="zh-CN" sz="3200" dirty="0">
                <a:latin typeface="宋体" panose="02010600030101010101" pitchFamily="2" charset="-122"/>
              </a:rPr>
              <a:t>the meeting because of the bad weather.</a:t>
            </a:r>
          </a:p>
          <a:p>
            <a:pPr eaLnBrk="1" hangingPunct="1"/>
            <a:r>
              <a:rPr lang="en-US" altLang="zh-CN" sz="3200" dirty="0">
                <a:latin typeface="宋体" panose="02010600030101010101" pitchFamily="2" charset="-122"/>
              </a:rPr>
              <a:t>A. away    B. out   	</a:t>
            </a:r>
          </a:p>
          <a:p>
            <a:pPr eaLnBrk="1" hangingPunct="1"/>
            <a:r>
              <a:rPr lang="en-US" altLang="zh-CN" sz="3200" dirty="0">
                <a:latin typeface="宋体" panose="02010600030101010101" pitchFamily="2" charset="-122"/>
              </a:rPr>
              <a:t>C. off   </a:t>
            </a:r>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D. up</a:t>
            </a:r>
          </a:p>
          <a:p>
            <a:pPr eaLnBrk="1" hangingPunct="1"/>
            <a:r>
              <a:rPr lang="en-US" altLang="zh-CN" sz="3200" dirty="0">
                <a:latin typeface="宋体" panose="02010600030101010101" pitchFamily="2" charset="-122"/>
              </a:rPr>
              <a:t>(    ) 5. How nice these pictures are! Please ____ on the wall.</a:t>
            </a:r>
          </a:p>
          <a:p>
            <a:pPr eaLnBrk="1" hangingPunct="1"/>
            <a:r>
              <a:rPr lang="en-US" altLang="zh-CN" sz="3200" dirty="0" smtClean="0">
                <a:latin typeface="宋体" panose="02010600030101010101" pitchFamily="2" charset="-122"/>
              </a:rPr>
              <a:t>   A</a:t>
            </a:r>
            <a:r>
              <a:rPr lang="en-US" altLang="zh-CN" sz="3200" dirty="0">
                <a:latin typeface="宋体" panose="02010600030101010101" pitchFamily="2" charset="-122"/>
              </a:rPr>
              <a:t>. put it </a:t>
            </a:r>
            <a:r>
              <a:rPr lang="en-US" altLang="zh-CN" sz="3200" dirty="0" smtClean="0">
                <a:latin typeface="宋体" panose="02010600030101010101" pitchFamily="2" charset="-122"/>
              </a:rPr>
              <a:t>up     B</a:t>
            </a:r>
            <a:r>
              <a:rPr lang="en-US" altLang="zh-CN" sz="3200" dirty="0">
                <a:latin typeface="宋体" panose="02010600030101010101" pitchFamily="2" charset="-122"/>
              </a:rPr>
              <a:t>. put up it</a:t>
            </a:r>
          </a:p>
          <a:p>
            <a:pPr eaLnBrk="1" hangingPunct="1"/>
            <a:r>
              <a:rPr lang="en-US" altLang="zh-CN" sz="3200" dirty="0" smtClean="0">
                <a:latin typeface="宋体" panose="02010600030101010101" pitchFamily="2" charset="-122"/>
              </a:rPr>
              <a:t>   C</a:t>
            </a:r>
            <a:r>
              <a:rPr lang="en-US" altLang="zh-CN" sz="3200" dirty="0">
                <a:latin typeface="宋体" panose="02010600030101010101" pitchFamily="2" charset="-122"/>
              </a:rPr>
              <a:t>. put them </a:t>
            </a:r>
            <a:r>
              <a:rPr lang="en-US" altLang="zh-CN" sz="3200" dirty="0" smtClean="0">
                <a:latin typeface="宋体" panose="02010600030101010101" pitchFamily="2" charset="-122"/>
              </a:rPr>
              <a:t>up   D</a:t>
            </a:r>
            <a:r>
              <a:rPr lang="en-US" altLang="zh-CN" sz="3200" dirty="0">
                <a:latin typeface="宋体" panose="02010600030101010101" pitchFamily="2" charset="-122"/>
              </a:rPr>
              <a:t>. put up them</a:t>
            </a:r>
          </a:p>
        </p:txBody>
      </p:sp>
      <p:sp>
        <p:nvSpPr>
          <p:cNvPr id="2" name="文本框 1"/>
          <p:cNvSpPr txBox="1">
            <a:spLocks noChangeArrowheads="1"/>
          </p:cNvSpPr>
          <p:nvPr/>
        </p:nvSpPr>
        <p:spPr bwMode="auto">
          <a:xfrm>
            <a:off x="347663" y="700088"/>
            <a:ext cx="6397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
        <p:nvSpPr>
          <p:cNvPr id="3" name="文本框 2"/>
          <p:cNvSpPr txBox="1">
            <a:spLocks noChangeArrowheads="1"/>
          </p:cNvSpPr>
          <p:nvPr/>
        </p:nvSpPr>
        <p:spPr bwMode="auto">
          <a:xfrm>
            <a:off x="333375" y="2647950"/>
            <a:ext cx="58420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
        <p:nvSpPr>
          <p:cNvPr id="4" name="文本框 3"/>
          <p:cNvSpPr txBox="1">
            <a:spLocks noChangeArrowheads="1"/>
          </p:cNvSpPr>
          <p:nvPr/>
        </p:nvSpPr>
        <p:spPr bwMode="auto">
          <a:xfrm>
            <a:off x="542925" y="4632325"/>
            <a:ext cx="6540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p:tgtEl>
                                          <p:spTgt spid="2"/>
                                        </p:tgtEl>
                                        <p:attrNameLst>
                                          <p:attrName>ppt_x</p:attrName>
                                        </p:attrNameLst>
                                      </p:cBhvr>
                                      <p:tavLst>
                                        <p:tav tm="0">
                                          <p:val>
                                            <p:strVal val="#ppt_x-#ppt_w*1.125000"/>
                                          </p:val>
                                        </p:tav>
                                        <p:tav tm="100000">
                                          <p:val>
                                            <p:strVal val="#ppt_x"/>
                                          </p:val>
                                        </p:tav>
                                      </p:tavLst>
                                    </p:anim>
                                    <p:animEffect transition="in" filter="wipe(right)">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p:tgtEl>
                                          <p:spTgt spid="3"/>
                                        </p:tgtEl>
                                        <p:attrNameLst>
                                          <p:attrName>ppt_x</p:attrName>
                                        </p:attrNameLst>
                                      </p:cBhvr>
                                      <p:tavLst>
                                        <p:tav tm="0">
                                          <p:val>
                                            <p:strVal val="#ppt_x-#ppt_w*1.125000"/>
                                          </p:val>
                                        </p:tav>
                                        <p:tav tm="100000">
                                          <p:val>
                                            <p:strVal val="#ppt_x"/>
                                          </p:val>
                                        </p:tav>
                                      </p:tavLst>
                                    </p:anim>
                                    <p:animEffect transition="in" filter="wipe(righ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p:tgtEl>
                                          <p:spTgt spid="4"/>
                                        </p:tgtEl>
                                        <p:attrNameLst>
                                          <p:attrName>ppt_x</p:attrName>
                                        </p:attrNameLst>
                                      </p:cBhvr>
                                      <p:tavLst>
                                        <p:tav tm="0">
                                          <p:val>
                                            <p:strVal val="#ppt_x-#ppt_w*1.125000"/>
                                          </p:val>
                                        </p:tav>
                                        <p:tav tm="100000">
                                          <p:val>
                                            <p:strVal val="#ppt_x"/>
                                          </p:val>
                                        </p:tav>
                                      </p:tavLst>
                                    </p:anim>
                                    <p:animEffect transition="in" filter="wipe(right)">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4339" name="文本框 99"/>
          <p:cNvSpPr txBox="1">
            <a:spLocks noChangeArrowheads="1"/>
          </p:cNvSpPr>
          <p:nvPr/>
        </p:nvSpPr>
        <p:spPr bwMode="auto">
          <a:xfrm>
            <a:off x="15875" y="596900"/>
            <a:ext cx="9099550" cy="545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二、翻译句子</a:t>
            </a:r>
            <a:endParaRPr lang="zh-CN" altLang="en-US" sz="3200" dirty="0">
              <a:latin typeface="宋体" panose="02010600030101010101" pitchFamily="2" charset="-122"/>
            </a:endParaRPr>
          </a:p>
          <a:p>
            <a:pPr eaLnBrk="1" hangingPunct="1"/>
            <a:r>
              <a:rPr lang="en-US" altLang="zh-CN" sz="3200" dirty="0">
                <a:latin typeface="宋体" panose="02010600030101010101" pitchFamily="2" charset="-122"/>
              </a:rPr>
              <a:t>1. </a:t>
            </a:r>
            <a:r>
              <a:rPr lang="zh-CN" altLang="en-US" sz="3200" dirty="0">
                <a:latin typeface="宋体" panose="02010600030101010101" pitchFamily="2" charset="-122"/>
              </a:rPr>
              <a:t>我们不能推迟完成作业。</a:t>
            </a:r>
            <a:endParaRPr lang="zh-CN" altLang="en-US" sz="3200" dirty="0">
              <a:solidFill>
                <a:srgbClr val="000000"/>
              </a:solidFill>
              <a:latin typeface="宋体" panose="02010600030101010101" pitchFamily="2" charset="-122"/>
            </a:endParaRPr>
          </a:p>
          <a:p>
            <a:pPr eaLnBrk="1" hangingPunct="1"/>
            <a:r>
              <a:rPr lang="en-US" altLang="zh-CN" sz="3200" dirty="0">
                <a:solidFill>
                  <a:srgbClr val="000000"/>
                </a:solidFill>
                <a:latin typeface="宋体" panose="02010600030101010101" pitchFamily="2" charset="-122"/>
              </a:rPr>
              <a:t>___________________________________________________________________________</a:t>
            </a:r>
          </a:p>
          <a:p>
            <a:pPr eaLnBrk="1" hangingPunct="1"/>
            <a:r>
              <a:rPr lang="en-US" altLang="zh-CN" sz="3200" dirty="0">
                <a:solidFill>
                  <a:srgbClr val="000000"/>
                </a:solidFill>
                <a:latin typeface="宋体" panose="02010600030101010101" pitchFamily="2" charset="-122"/>
              </a:rPr>
              <a:t>2. -</a:t>
            </a:r>
            <a:r>
              <a:rPr lang="zh-CN" altLang="en-US" sz="3200" dirty="0">
                <a:solidFill>
                  <a:srgbClr val="000000"/>
                </a:solidFill>
                <a:latin typeface="宋体" panose="02010600030101010101" pitchFamily="2" charset="-122"/>
              </a:rPr>
              <a:t>我希望到户外工作。 </a:t>
            </a:r>
            <a:r>
              <a:rPr lang="en-US" altLang="zh-CN" sz="3200" dirty="0">
                <a:solidFill>
                  <a:srgbClr val="000000"/>
                </a:solidFill>
                <a:latin typeface="宋体" panose="02010600030101010101" pitchFamily="2" charset="-122"/>
              </a:rPr>
              <a:t>-</a:t>
            </a:r>
            <a:r>
              <a:rPr lang="zh-CN" altLang="en-US" sz="3200" dirty="0">
                <a:solidFill>
                  <a:srgbClr val="000000"/>
                </a:solidFill>
                <a:latin typeface="宋体" panose="02010600030101010101" pitchFamily="2" charset="-122"/>
              </a:rPr>
              <a:t>你可以帮助打扫城市公园。</a:t>
            </a:r>
          </a:p>
          <a:p>
            <a:pPr eaLnBrk="1" hangingPunct="1"/>
            <a:r>
              <a:rPr lang="en-US" altLang="zh-CN" sz="3200" dirty="0">
                <a:solidFill>
                  <a:srgbClr val="000000"/>
                </a:solidFill>
                <a:latin typeface="宋体" panose="02010600030101010101" pitchFamily="2" charset="-122"/>
              </a:rPr>
              <a:t>___________________________________________________________________________</a:t>
            </a:r>
          </a:p>
          <a:p>
            <a:pPr eaLnBrk="1" hangingPunct="1"/>
            <a:r>
              <a:rPr lang="en-US" altLang="zh-CN" sz="3200" dirty="0">
                <a:solidFill>
                  <a:srgbClr val="000000"/>
                </a:solidFill>
                <a:latin typeface="宋体" panose="02010600030101010101" pitchFamily="2" charset="-122"/>
              </a:rPr>
              <a:t>3. </a:t>
            </a:r>
            <a:r>
              <a:rPr lang="zh-CN" altLang="en-US" sz="3200" dirty="0">
                <a:solidFill>
                  <a:srgbClr val="000000"/>
                </a:solidFill>
                <a:latin typeface="宋体" panose="02010600030101010101" pitchFamily="2" charset="-122"/>
              </a:rPr>
              <a:t>我堂兄曾经喜欢打篮球。</a:t>
            </a:r>
          </a:p>
          <a:p>
            <a:pPr eaLnBrk="1" hangingPunct="1"/>
            <a:r>
              <a:rPr lang="en-US" altLang="zh-CN" sz="3200" dirty="0">
                <a:solidFill>
                  <a:srgbClr val="000000"/>
                </a:solidFill>
                <a:latin typeface="宋体" panose="02010600030101010101" pitchFamily="2" charset="-122"/>
              </a:rPr>
              <a:t>___________________________________________________________________________</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509588" y="1571625"/>
            <a:ext cx="75263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We can’t put off finishing our homework.</a:t>
            </a:r>
          </a:p>
        </p:txBody>
      </p:sp>
      <p:sp>
        <p:nvSpPr>
          <p:cNvPr id="3" name="文本框 2"/>
          <p:cNvSpPr txBox="1">
            <a:spLocks noChangeArrowheads="1"/>
          </p:cNvSpPr>
          <p:nvPr/>
        </p:nvSpPr>
        <p:spPr bwMode="auto">
          <a:xfrm>
            <a:off x="466725" y="3517900"/>
            <a:ext cx="7375525" cy="107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 -I hope to work outside. </a:t>
            </a:r>
          </a:p>
          <a:p>
            <a:pPr eaLnBrk="1" hangingPunct="1"/>
            <a:r>
              <a:rPr lang="zh-CN" altLang="en-US" sz="3200">
                <a:solidFill>
                  <a:srgbClr val="FF0000"/>
                </a:solidFill>
              </a:rPr>
              <a:t> -You could help to clean up the city parks.</a:t>
            </a:r>
          </a:p>
        </p:txBody>
      </p:sp>
      <p:sp>
        <p:nvSpPr>
          <p:cNvPr id="4" name="文本框 3"/>
          <p:cNvSpPr txBox="1">
            <a:spLocks noChangeArrowheads="1"/>
          </p:cNvSpPr>
          <p:nvPr/>
        </p:nvSpPr>
        <p:spPr bwMode="auto">
          <a:xfrm>
            <a:off x="523875" y="4938713"/>
            <a:ext cx="7329488"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 My cousin used to like playing basketball.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5363" name="文本框 99"/>
          <p:cNvSpPr txBox="1">
            <a:spLocks noChangeArrowheads="1"/>
          </p:cNvSpPr>
          <p:nvPr/>
        </p:nvSpPr>
        <p:spPr bwMode="auto">
          <a:xfrm>
            <a:off x="-26194" y="1299369"/>
            <a:ext cx="9169400" cy="301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000000"/>
                </a:solidFill>
                <a:latin typeface="宋体" panose="02010600030101010101" pitchFamily="2" charset="-122"/>
              </a:rPr>
              <a:t>4. </a:t>
            </a:r>
            <a:r>
              <a:rPr lang="zh-CN" altLang="en-US" sz="3200" dirty="0">
                <a:solidFill>
                  <a:srgbClr val="000000"/>
                </a:solidFill>
                <a:latin typeface="宋体" panose="02010600030101010101" pitchFamily="2" charset="-122"/>
              </a:rPr>
              <a:t>你能帮我分发礼物吗？</a:t>
            </a:r>
          </a:p>
          <a:p>
            <a:pPr eaLnBrk="1" hangingPunct="1"/>
            <a:r>
              <a:rPr lang="en-US" altLang="zh-CN" sz="3200" dirty="0">
                <a:solidFill>
                  <a:srgbClr val="000000"/>
                </a:solidFill>
                <a:latin typeface="宋体" panose="02010600030101010101" pitchFamily="2" charset="-122"/>
              </a:rPr>
              <a:t>___________________________________________________________________________</a:t>
            </a:r>
          </a:p>
          <a:p>
            <a:pPr eaLnBrk="1" hangingPunct="1"/>
            <a:r>
              <a:rPr lang="en-US" altLang="zh-CN" sz="3200" dirty="0">
                <a:solidFill>
                  <a:srgbClr val="000000"/>
                </a:solidFill>
                <a:latin typeface="宋体" panose="02010600030101010101" pitchFamily="2" charset="-122"/>
              </a:rPr>
              <a:t>5. </a:t>
            </a:r>
            <a:r>
              <a:rPr lang="zh-CN" altLang="en-US" sz="3200" dirty="0">
                <a:solidFill>
                  <a:srgbClr val="000000"/>
                </a:solidFill>
                <a:latin typeface="宋体" panose="02010600030101010101" pitchFamily="2" charset="-122"/>
              </a:rPr>
              <a:t>妈妈昨天想到了一个好主意。</a:t>
            </a:r>
          </a:p>
          <a:p>
            <a:pPr eaLnBrk="1" hangingPunct="1"/>
            <a:r>
              <a:rPr lang="en-US" altLang="zh-CN" sz="3200" dirty="0">
                <a:solidFill>
                  <a:srgbClr val="000000"/>
                </a:solidFill>
                <a:latin typeface="宋体" panose="02010600030101010101" pitchFamily="2" charset="-122"/>
              </a:rPr>
              <a:t>___________________________________________________________________________ </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454818" y="1743869"/>
            <a:ext cx="78311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Can you help me hand out the gifts?</a:t>
            </a:r>
          </a:p>
        </p:txBody>
      </p:sp>
      <p:sp>
        <p:nvSpPr>
          <p:cNvPr id="3" name="文本框 2"/>
          <p:cNvSpPr txBox="1">
            <a:spLocks noChangeArrowheads="1"/>
          </p:cNvSpPr>
          <p:nvPr/>
        </p:nvSpPr>
        <p:spPr bwMode="auto">
          <a:xfrm>
            <a:off x="467518" y="3231357"/>
            <a:ext cx="76215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Mom came up with a good idea yesterday.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6387" name="文本框 99"/>
          <p:cNvSpPr txBox="1">
            <a:spLocks noChangeArrowheads="1"/>
          </p:cNvSpPr>
          <p:nvPr/>
        </p:nvSpPr>
        <p:spPr bwMode="auto">
          <a:xfrm>
            <a:off x="1588" y="555625"/>
            <a:ext cx="9155112" cy="6093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000" dirty="0">
                <a:solidFill>
                  <a:srgbClr val="000000"/>
                </a:solidFill>
                <a:latin typeface="宋体" panose="02010600030101010101" pitchFamily="2" charset="-122"/>
              </a:rPr>
              <a:t>三、完形填空</a:t>
            </a:r>
            <a:endParaRPr lang="zh-CN" altLang="en-US" sz="3000" dirty="0">
              <a:latin typeface="宋体" panose="02010600030101010101" pitchFamily="2" charset="-122"/>
            </a:endParaRPr>
          </a:p>
          <a:p>
            <a:pPr eaLnBrk="1" hangingPunct="1"/>
            <a:r>
              <a:rPr lang="en-US" altLang="zh-CN" sz="3000" dirty="0">
                <a:latin typeface="宋体" panose="02010600030101010101" pitchFamily="2" charset="-122"/>
              </a:rPr>
              <a:t>Dear John, </a:t>
            </a:r>
          </a:p>
          <a:p>
            <a:pPr eaLnBrk="1" hangingPunct="1"/>
            <a:r>
              <a:rPr lang="en-US" altLang="zh-CN" sz="3000" dirty="0">
                <a:latin typeface="宋体" panose="02010600030101010101" pitchFamily="2" charset="-122"/>
              </a:rPr>
              <a:t>	I am happy to receive your letter. You asked me why I like being a </a:t>
            </a:r>
            <a:r>
              <a:rPr lang="en-US" altLang="zh-CN" sz="3000" u="sng" dirty="0">
                <a:latin typeface="宋体" panose="02010600030101010101" pitchFamily="2" charset="-122"/>
              </a:rPr>
              <a:t> </a:t>
            </a:r>
            <a:r>
              <a:rPr lang="en-US" altLang="zh-CN" sz="3000" u="sng" dirty="0" smtClean="0">
                <a:latin typeface="宋体" panose="02010600030101010101" pitchFamily="2" charset="-122"/>
              </a:rPr>
              <a:t> </a:t>
            </a:r>
            <a:r>
              <a:rPr lang="en-US" altLang="zh-CN" sz="3000" u="sng" dirty="0">
                <a:latin typeface="宋体" panose="02010600030101010101" pitchFamily="2" charset="-122"/>
              </a:rPr>
              <a:t>1 </a:t>
            </a:r>
            <a:r>
              <a:rPr lang="en-US" altLang="zh-CN" sz="3000" u="sng" dirty="0" smtClean="0">
                <a:latin typeface="宋体" panose="02010600030101010101" pitchFamily="2" charset="-122"/>
              </a:rPr>
              <a:t> </a:t>
            </a:r>
            <a:r>
              <a:rPr lang="en-US" altLang="zh-CN" sz="3000" dirty="0">
                <a:latin typeface="宋体" panose="02010600030101010101" pitchFamily="2" charset="-122"/>
              </a:rPr>
              <a:t>. I think helping others is helping ourselves. I can </a:t>
            </a:r>
            <a:r>
              <a:rPr lang="en-US" altLang="zh-CN" sz="3000" u="sng" dirty="0" smtClean="0">
                <a:latin typeface="宋体" panose="02010600030101010101" pitchFamily="2" charset="-122"/>
              </a:rPr>
              <a:t>  </a:t>
            </a:r>
            <a:r>
              <a:rPr lang="en-US" altLang="zh-CN" sz="3000" u="sng" dirty="0">
                <a:latin typeface="宋体" panose="02010600030101010101" pitchFamily="2" charset="-122"/>
              </a:rPr>
              <a:t>2   </a:t>
            </a:r>
            <a:r>
              <a:rPr lang="en-US" altLang="zh-CN" sz="3000" dirty="0">
                <a:latin typeface="宋体" panose="02010600030101010101" pitchFamily="2" charset="-122"/>
              </a:rPr>
              <a:t> a lot of fun from helping others. </a:t>
            </a:r>
          </a:p>
          <a:p>
            <a:pPr eaLnBrk="1" hangingPunct="1"/>
            <a:r>
              <a:rPr lang="en-US" altLang="zh-CN" sz="3000" dirty="0">
                <a:latin typeface="宋体" panose="02010600030101010101" pitchFamily="2" charset="-122"/>
              </a:rPr>
              <a:t>	I’m glad that you also want to help others like </a:t>
            </a:r>
            <a:r>
              <a:rPr lang="en-US" altLang="zh-CN" sz="3000" u="sng" dirty="0" smtClean="0">
                <a:latin typeface="宋体" panose="02010600030101010101" pitchFamily="2" charset="-122"/>
              </a:rPr>
              <a:t>  </a:t>
            </a:r>
            <a:r>
              <a:rPr lang="en-US" altLang="zh-CN" sz="3000" u="sng" dirty="0">
                <a:latin typeface="宋体" panose="02010600030101010101" pitchFamily="2" charset="-122"/>
              </a:rPr>
              <a:t>3  </a:t>
            </a:r>
            <a:r>
              <a:rPr lang="en-US" altLang="zh-CN" sz="3000" dirty="0">
                <a:latin typeface="宋体" panose="02010600030101010101" pitchFamily="2" charset="-122"/>
              </a:rPr>
              <a:t>. If you don’t know what to do, don’t worry. Here is a list of things you could do. Protect the environment. </a:t>
            </a:r>
            <a:r>
              <a:rPr lang="en-US" altLang="zh-CN" sz="3000" u="sng" dirty="0">
                <a:latin typeface="宋体" panose="02010600030101010101" pitchFamily="2" charset="-122"/>
              </a:rPr>
              <a:t> </a:t>
            </a:r>
            <a:r>
              <a:rPr lang="en-US" altLang="zh-CN" sz="3000" u="sng" dirty="0" smtClean="0">
                <a:latin typeface="宋体" panose="02010600030101010101" pitchFamily="2" charset="-122"/>
              </a:rPr>
              <a:t> </a:t>
            </a:r>
            <a:r>
              <a:rPr lang="en-US" altLang="zh-CN" sz="3000" u="sng" dirty="0">
                <a:latin typeface="宋体" panose="02010600030101010101" pitchFamily="2" charset="-122"/>
              </a:rPr>
              <a:t>4  </a:t>
            </a:r>
            <a:r>
              <a:rPr lang="en-US" altLang="zh-CN" sz="3000" dirty="0" smtClean="0">
                <a:latin typeface="宋体" panose="02010600030101010101" pitchFamily="2" charset="-122"/>
              </a:rPr>
              <a:t> </a:t>
            </a:r>
            <a:r>
              <a:rPr lang="en-US" altLang="zh-CN" sz="3000" dirty="0">
                <a:latin typeface="宋体" panose="02010600030101010101" pitchFamily="2" charset="-122"/>
              </a:rPr>
              <a:t>a local park clean-up day. Plant a tree in the spring. Join a group to work together </a:t>
            </a:r>
            <a:r>
              <a:rPr lang="en-US" altLang="zh-CN" sz="3000" dirty="0" smtClean="0">
                <a:latin typeface="宋体" panose="02010600030101010101" pitchFamily="2" charset="-122"/>
              </a:rPr>
              <a:t>to</a:t>
            </a:r>
            <a:r>
              <a:rPr lang="en-US" altLang="zh-CN" sz="3000" u="sng" dirty="0" smtClean="0">
                <a:latin typeface="宋体" panose="02010600030101010101" pitchFamily="2" charset="-122"/>
              </a:rPr>
              <a:t>  </a:t>
            </a:r>
            <a:r>
              <a:rPr lang="en-US" altLang="zh-CN" sz="3000" u="sng" dirty="0">
                <a:latin typeface="宋体" panose="02010600030101010101" pitchFamily="2" charset="-122"/>
              </a:rPr>
              <a:t>5  </a:t>
            </a:r>
            <a:r>
              <a:rPr lang="en-US" altLang="zh-CN" sz="3000" dirty="0">
                <a:latin typeface="宋体" panose="02010600030101010101" pitchFamily="2" charset="-122"/>
              </a:rPr>
              <a:t> your local river.</a:t>
            </a:r>
            <a:endParaRPr lang="zh-CN" altLang="en-US" sz="3000" dirty="0">
              <a:latin typeface="宋体" panose="02010600030101010101" pitchFamily="2"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7411" name="文本框 99"/>
          <p:cNvSpPr txBox="1">
            <a:spLocks noChangeArrowheads="1"/>
          </p:cNvSpPr>
          <p:nvPr/>
        </p:nvSpPr>
        <p:spPr bwMode="auto">
          <a:xfrm>
            <a:off x="85725" y="430213"/>
            <a:ext cx="9058275" cy="649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138430"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latin typeface="宋体" panose="02010600030101010101" pitchFamily="2" charset="-122"/>
              </a:rPr>
              <a:t>Help at a local animal shelter (</a:t>
            </a:r>
            <a:r>
              <a:rPr lang="zh-CN" altLang="en-US" sz="3200">
                <a:latin typeface="宋体" panose="02010600030101010101" pitchFamily="2" charset="-122"/>
              </a:rPr>
              <a:t>庇护站</a:t>
            </a:r>
            <a:r>
              <a:rPr lang="en-US" altLang="zh-CN" sz="3200">
                <a:latin typeface="宋体" panose="02010600030101010101" pitchFamily="2" charset="-122"/>
              </a:rPr>
              <a:t>). Most shelters depend on volunteers to keep the cats and dogs </a:t>
            </a:r>
            <a:r>
              <a:rPr lang="en-US" altLang="zh-CN" sz="3200" u="sng">
                <a:latin typeface="宋体" panose="02010600030101010101" pitchFamily="2" charset="-122"/>
              </a:rPr>
              <a:t>6 </a:t>
            </a:r>
            <a:r>
              <a:rPr lang="en-US" altLang="zh-CN" sz="3200">
                <a:latin typeface="宋体" panose="02010600030101010101" pitchFamily="2" charset="-122"/>
              </a:rPr>
              <a:t> and well exercised. And when you’re walking dogs, you get some </a:t>
            </a:r>
            <a:r>
              <a:rPr lang="en-US" altLang="zh-CN" sz="3200" u="sng">
                <a:latin typeface="宋体" panose="02010600030101010101" pitchFamily="2" charset="-122"/>
              </a:rPr>
              <a:t>   7</a:t>
            </a:r>
            <a:r>
              <a:rPr lang="en-US" altLang="zh-CN" sz="3200">
                <a:latin typeface="宋体" panose="02010600030101010101" pitchFamily="2" charset="-122"/>
              </a:rPr>
              <a:t>, too.Help sick people. It can make you feel good to </a:t>
            </a:r>
            <a:r>
              <a:rPr lang="en-US" altLang="zh-CN" sz="3200" u="sng">
                <a:latin typeface="宋体" panose="02010600030101010101" pitchFamily="2" charset="-122"/>
              </a:rPr>
              <a:t> 8 </a:t>
            </a:r>
            <a:r>
              <a:rPr lang="en-US" altLang="zh-CN" sz="3200">
                <a:latin typeface="宋体" panose="02010600030101010101" pitchFamily="2" charset="-122"/>
              </a:rPr>
              <a:t> your time or money to the people with an illness. When you cheer </a:t>
            </a:r>
            <a:r>
              <a:rPr lang="en-US" altLang="zh-CN" sz="3200" u="sng">
                <a:latin typeface="宋体" panose="02010600030101010101" pitchFamily="2" charset="-122"/>
              </a:rPr>
              <a:t>9   </a:t>
            </a:r>
            <a:r>
              <a:rPr lang="en-US" altLang="zh-CN" sz="3200">
                <a:latin typeface="宋体" panose="02010600030101010101" pitchFamily="2" charset="-122"/>
              </a:rPr>
              <a:t> up, you also feel happy.Serve dinner to the homeless, volunteer at your local old people’s home, or give out toys to </a:t>
            </a:r>
            <a:r>
              <a:rPr lang="en-US" altLang="zh-CN" sz="3200" u="sng">
                <a:latin typeface="宋体" panose="02010600030101010101" pitchFamily="2" charset="-122"/>
              </a:rPr>
              <a:t>   10</a:t>
            </a:r>
            <a:r>
              <a:rPr lang="en-US" altLang="zh-CN" sz="3200">
                <a:latin typeface="宋体" panose="02010600030101010101" pitchFamily="2" charset="-122"/>
              </a:rPr>
              <a:t>. I hope you have a good time helping others!                                                                    Yours,                                                                        Lily</a:t>
            </a:r>
            <a:endParaRPr lang="zh-CN" altLang="en-US" sz="3200">
              <a:latin typeface="宋体" panose="02010600030101010101" pitchFamily="2"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8435" name="文本框 99"/>
          <p:cNvSpPr txBox="1">
            <a:spLocks noChangeArrowheads="1"/>
          </p:cNvSpPr>
          <p:nvPr/>
        </p:nvSpPr>
        <p:spPr bwMode="auto">
          <a:xfrm>
            <a:off x="1588" y="612775"/>
            <a:ext cx="9128125"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latin typeface="宋体" panose="02010600030101010101" pitchFamily="2" charset="-122"/>
              </a:rPr>
              <a:t>(   ) 1. A. worker	B. keeper	</a:t>
            </a:r>
          </a:p>
          <a:p>
            <a:pPr eaLnBrk="1" hangingPunct="1"/>
            <a:r>
              <a:rPr lang="en-US" altLang="zh-CN" sz="3200">
                <a:latin typeface="宋体" panose="02010600030101010101" pitchFamily="2" charset="-122"/>
                <a:sym typeface="宋体" panose="02010600030101010101" pitchFamily="2" charset="-122"/>
              </a:rPr>
              <a:t>          </a:t>
            </a:r>
            <a:r>
              <a:rPr lang="en-US" altLang="zh-CN" sz="3200">
                <a:latin typeface="宋体" panose="02010600030101010101" pitchFamily="2" charset="-122"/>
              </a:rPr>
              <a:t>C. doctor	D. volunteer</a:t>
            </a:r>
          </a:p>
          <a:p>
            <a:pPr eaLnBrk="1" hangingPunct="1"/>
            <a:r>
              <a:rPr lang="en-US" altLang="zh-CN" sz="3200">
                <a:latin typeface="宋体" panose="02010600030101010101" pitchFamily="2" charset="-122"/>
              </a:rPr>
              <a:t>(   ) 2. A. take	</a:t>
            </a:r>
            <a:r>
              <a:rPr lang="en-US" altLang="zh-CN" sz="3200">
                <a:latin typeface="宋体" panose="02010600030101010101" pitchFamily="2" charset="-122"/>
                <a:sym typeface="宋体" panose="02010600030101010101" pitchFamily="2" charset="-122"/>
              </a:rPr>
              <a:t>     </a:t>
            </a:r>
            <a:r>
              <a:rPr lang="en-US" altLang="zh-CN" sz="3200">
                <a:latin typeface="宋体" panose="02010600030101010101" pitchFamily="2" charset="-122"/>
              </a:rPr>
              <a:t>B. get	</a:t>
            </a:r>
          </a:p>
          <a:p>
            <a:pPr eaLnBrk="1" hangingPunct="1"/>
            <a:r>
              <a:rPr lang="en-US" altLang="zh-CN" sz="3200">
                <a:latin typeface="宋体" panose="02010600030101010101" pitchFamily="2" charset="-122"/>
                <a:sym typeface="宋体" panose="02010600030101010101" pitchFamily="2" charset="-122"/>
              </a:rPr>
              <a:t>         </a:t>
            </a:r>
            <a:r>
              <a:rPr lang="en-US" altLang="zh-CN" sz="3200">
                <a:latin typeface="宋体" panose="02010600030101010101" pitchFamily="2" charset="-122"/>
              </a:rPr>
              <a:t>C. learn	</a:t>
            </a:r>
            <a:r>
              <a:rPr lang="en-US" altLang="zh-CN" sz="3200">
                <a:latin typeface="宋体" panose="02010600030101010101" pitchFamily="2" charset="-122"/>
                <a:sym typeface="宋体" panose="02010600030101010101" pitchFamily="2" charset="-122"/>
              </a:rPr>
              <a:t>     </a:t>
            </a:r>
            <a:r>
              <a:rPr lang="en-US" altLang="zh-CN" sz="3200">
                <a:latin typeface="宋体" panose="02010600030101010101" pitchFamily="2" charset="-122"/>
              </a:rPr>
              <a:t>D. give</a:t>
            </a:r>
          </a:p>
          <a:p>
            <a:pPr eaLnBrk="1" hangingPunct="1"/>
            <a:r>
              <a:rPr lang="en-US" altLang="zh-CN" sz="3200">
                <a:latin typeface="宋体" panose="02010600030101010101" pitchFamily="2" charset="-122"/>
              </a:rPr>
              <a:t>(   ) 3. A. me	</a:t>
            </a:r>
            <a:r>
              <a:rPr lang="en-US" altLang="zh-CN" sz="3200">
                <a:latin typeface="宋体" panose="02010600030101010101" pitchFamily="2" charset="-122"/>
                <a:sym typeface="宋体" panose="02010600030101010101" pitchFamily="2" charset="-122"/>
              </a:rPr>
              <a:t>     </a:t>
            </a:r>
            <a:r>
              <a:rPr lang="en-US" altLang="zh-CN" sz="3200">
                <a:latin typeface="宋体" panose="02010600030101010101" pitchFamily="2" charset="-122"/>
              </a:rPr>
              <a:t>B. you	</a:t>
            </a:r>
          </a:p>
          <a:p>
            <a:pPr eaLnBrk="1" hangingPunct="1"/>
            <a:r>
              <a:rPr lang="en-US" altLang="zh-CN" sz="3200">
                <a:latin typeface="宋体" panose="02010600030101010101" pitchFamily="2" charset="-122"/>
                <a:sym typeface="宋体" panose="02010600030101010101" pitchFamily="2" charset="-122"/>
              </a:rPr>
              <a:t>         </a:t>
            </a:r>
            <a:r>
              <a:rPr lang="en-US" altLang="zh-CN" sz="3200">
                <a:latin typeface="宋体" panose="02010600030101010101" pitchFamily="2" charset="-122"/>
              </a:rPr>
              <a:t>C. him	</a:t>
            </a:r>
            <a:r>
              <a:rPr lang="en-US" altLang="zh-CN" sz="3200">
                <a:latin typeface="宋体" panose="02010600030101010101" pitchFamily="2" charset="-122"/>
                <a:sym typeface="宋体" panose="02010600030101010101" pitchFamily="2" charset="-122"/>
              </a:rPr>
              <a:t>     </a:t>
            </a:r>
            <a:r>
              <a:rPr lang="en-US" altLang="zh-CN" sz="3200">
                <a:latin typeface="宋体" panose="02010600030101010101" pitchFamily="2" charset="-122"/>
              </a:rPr>
              <a:t>D. her</a:t>
            </a:r>
          </a:p>
          <a:p>
            <a:pPr eaLnBrk="1" hangingPunct="1"/>
            <a:r>
              <a:rPr lang="en-US" altLang="zh-CN" sz="3200">
                <a:latin typeface="宋体" panose="02010600030101010101" pitchFamily="2" charset="-122"/>
              </a:rPr>
              <a:t>(   ) 4. A. Give out	</a:t>
            </a:r>
            <a:r>
              <a:rPr lang="en-US" altLang="zh-CN" sz="3200">
                <a:latin typeface="宋体" panose="02010600030101010101" pitchFamily="2" charset="-122"/>
                <a:sym typeface="宋体" panose="02010600030101010101" pitchFamily="2" charset="-122"/>
              </a:rPr>
              <a:t> </a:t>
            </a:r>
            <a:r>
              <a:rPr lang="en-US" altLang="zh-CN" sz="3200">
                <a:latin typeface="宋体" panose="02010600030101010101" pitchFamily="2" charset="-122"/>
              </a:rPr>
              <a:t>B. Give up	</a:t>
            </a:r>
          </a:p>
          <a:p>
            <a:pPr eaLnBrk="1" hangingPunct="1"/>
            <a:r>
              <a:rPr lang="en-US" altLang="zh-CN" sz="3200">
                <a:latin typeface="宋体" panose="02010600030101010101" pitchFamily="2" charset="-122"/>
                <a:sym typeface="宋体" panose="02010600030101010101" pitchFamily="2" charset="-122"/>
              </a:rPr>
              <a:t>          </a:t>
            </a:r>
            <a:r>
              <a:rPr lang="en-US" altLang="zh-CN" sz="3200">
                <a:latin typeface="宋体" panose="02010600030101010101" pitchFamily="2" charset="-122"/>
              </a:rPr>
              <a:t>C. Put off	</a:t>
            </a:r>
            <a:r>
              <a:rPr lang="en-US" altLang="zh-CN" sz="3200">
                <a:latin typeface="宋体" panose="02010600030101010101" pitchFamily="2" charset="-122"/>
                <a:sym typeface="宋体" panose="02010600030101010101" pitchFamily="2" charset="-122"/>
              </a:rPr>
              <a:t> </a:t>
            </a:r>
            <a:r>
              <a:rPr lang="en-US" altLang="zh-CN" sz="3200">
                <a:latin typeface="宋体" panose="02010600030101010101" pitchFamily="2" charset="-122"/>
              </a:rPr>
              <a:t>D. Take part in</a:t>
            </a:r>
          </a:p>
          <a:p>
            <a:pPr eaLnBrk="1" hangingPunct="1"/>
            <a:r>
              <a:rPr lang="en-US" altLang="zh-CN" sz="3200">
                <a:latin typeface="宋体" panose="02010600030101010101" pitchFamily="2" charset="-122"/>
              </a:rPr>
              <a:t>(   ) 5. A. enjoy	</a:t>
            </a:r>
            <a:r>
              <a:rPr lang="en-US" altLang="zh-CN" sz="3200">
                <a:latin typeface="宋体" panose="02010600030101010101" pitchFamily="2" charset="-122"/>
                <a:sym typeface="宋体" panose="02010600030101010101" pitchFamily="2" charset="-122"/>
              </a:rPr>
              <a:t>     </a:t>
            </a:r>
            <a:r>
              <a:rPr lang="en-US" altLang="zh-CN" sz="3200">
                <a:latin typeface="宋体" panose="02010600030101010101" pitchFamily="2" charset="-122"/>
              </a:rPr>
              <a:t>B. protect	</a:t>
            </a:r>
          </a:p>
          <a:p>
            <a:pPr eaLnBrk="1" hangingPunct="1"/>
            <a:r>
              <a:rPr lang="en-US" altLang="zh-CN" sz="3200">
                <a:latin typeface="宋体" panose="02010600030101010101" pitchFamily="2" charset="-122"/>
                <a:sym typeface="宋体" panose="02010600030101010101" pitchFamily="2" charset="-122"/>
              </a:rPr>
              <a:t>         </a:t>
            </a:r>
            <a:r>
              <a:rPr lang="en-US" altLang="zh-CN" sz="3200">
                <a:latin typeface="宋体" panose="02010600030101010101" pitchFamily="2" charset="-122"/>
              </a:rPr>
              <a:t>C. pollute	</a:t>
            </a:r>
            <a:r>
              <a:rPr lang="en-US" altLang="zh-CN" sz="3200">
                <a:latin typeface="宋体" panose="02010600030101010101" pitchFamily="2" charset="-122"/>
                <a:sym typeface="宋体" panose="02010600030101010101" pitchFamily="2" charset="-122"/>
              </a:rPr>
              <a:t> </a:t>
            </a:r>
            <a:r>
              <a:rPr lang="en-US" altLang="zh-CN" sz="3200">
                <a:latin typeface="宋体" panose="02010600030101010101" pitchFamily="2" charset="-122"/>
              </a:rPr>
              <a:t>D. visit</a:t>
            </a:r>
          </a:p>
          <a:p>
            <a:pPr eaLnBrk="1" hangingPunct="1"/>
            <a:endParaRPr lang="en-US" altLang="zh-CN" sz="3200">
              <a:latin typeface="宋体" panose="02010600030101010101" pitchFamily="2" charset="-122"/>
            </a:endParaRPr>
          </a:p>
        </p:txBody>
      </p:sp>
      <p:sp>
        <p:nvSpPr>
          <p:cNvPr id="2" name="文本框 1"/>
          <p:cNvSpPr txBox="1">
            <a:spLocks noChangeArrowheads="1"/>
          </p:cNvSpPr>
          <p:nvPr/>
        </p:nvSpPr>
        <p:spPr bwMode="auto">
          <a:xfrm>
            <a:off x="174625" y="611188"/>
            <a:ext cx="50165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
        <p:nvSpPr>
          <p:cNvPr id="3" name="文本框 2"/>
          <p:cNvSpPr txBox="1">
            <a:spLocks noChangeArrowheads="1"/>
          </p:cNvSpPr>
          <p:nvPr/>
        </p:nvSpPr>
        <p:spPr bwMode="auto">
          <a:xfrm>
            <a:off x="188913" y="1571625"/>
            <a:ext cx="51435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
        <p:nvSpPr>
          <p:cNvPr id="4" name="文本框 3"/>
          <p:cNvSpPr txBox="1">
            <a:spLocks noChangeArrowheads="1"/>
          </p:cNvSpPr>
          <p:nvPr/>
        </p:nvSpPr>
        <p:spPr bwMode="auto">
          <a:xfrm>
            <a:off x="188913" y="2544763"/>
            <a:ext cx="4318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
        <p:nvSpPr>
          <p:cNvPr id="5" name="文本框 4"/>
          <p:cNvSpPr txBox="1">
            <a:spLocks noChangeArrowheads="1"/>
          </p:cNvSpPr>
          <p:nvPr/>
        </p:nvSpPr>
        <p:spPr bwMode="auto">
          <a:xfrm>
            <a:off x="188913" y="3503613"/>
            <a:ext cx="4175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
        <p:nvSpPr>
          <p:cNvPr id="6" name="文本框 5"/>
          <p:cNvSpPr txBox="1">
            <a:spLocks noChangeArrowheads="1"/>
          </p:cNvSpPr>
          <p:nvPr/>
        </p:nvSpPr>
        <p:spPr bwMode="auto">
          <a:xfrm>
            <a:off x="203200" y="4519613"/>
            <a:ext cx="3476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p:tgtEl>
                                          <p:spTgt spid="2"/>
                                        </p:tgtEl>
                                        <p:attrNameLst>
                                          <p:attrName>ppt_x</p:attrName>
                                        </p:attrNameLst>
                                      </p:cBhvr>
                                      <p:tavLst>
                                        <p:tav tm="0">
                                          <p:val>
                                            <p:strVal val="#ppt_x-#ppt_w*1.125000"/>
                                          </p:val>
                                        </p:tav>
                                        <p:tav tm="100000">
                                          <p:val>
                                            <p:strVal val="#ppt_x"/>
                                          </p:val>
                                        </p:tav>
                                      </p:tavLst>
                                    </p:anim>
                                    <p:animEffect transition="in" filter="wipe(right)">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p:tgtEl>
                                          <p:spTgt spid="3"/>
                                        </p:tgtEl>
                                        <p:attrNameLst>
                                          <p:attrName>ppt_x</p:attrName>
                                        </p:attrNameLst>
                                      </p:cBhvr>
                                      <p:tavLst>
                                        <p:tav tm="0">
                                          <p:val>
                                            <p:strVal val="#ppt_x-#ppt_w*1.125000"/>
                                          </p:val>
                                        </p:tav>
                                        <p:tav tm="100000">
                                          <p:val>
                                            <p:strVal val="#ppt_x"/>
                                          </p:val>
                                        </p:tav>
                                      </p:tavLst>
                                    </p:anim>
                                    <p:animEffect transition="in" filter="wipe(righ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p:tgtEl>
                                          <p:spTgt spid="4"/>
                                        </p:tgtEl>
                                        <p:attrNameLst>
                                          <p:attrName>ppt_x</p:attrName>
                                        </p:attrNameLst>
                                      </p:cBhvr>
                                      <p:tavLst>
                                        <p:tav tm="0">
                                          <p:val>
                                            <p:strVal val="#ppt_x-#ppt_w*1.125000"/>
                                          </p:val>
                                        </p:tav>
                                        <p:tav tm="100000">
                                          <p:val>
                                            <p:strVal val="#ppt_x"/>
                                          </p:val>
                                        </p:tav>
                                      </p:tavLst>
                                    </p:anim>
                                    <p:animEffect transition="in" filter="wipe(right)">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8"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p:tgtEl>
                                          <p:spTgt spid="5"/>
                                        </p:tgtEl>
                                        <p:attrNameLst>
                                          <p:attrName>ppt_x</p:attrName>
                                        </p:attrNameLst>
                                      </p:cBhvr>
                                      <p:tavLst>
                                        <p:tav tm="0">
                                          <p:val>
                                            <p:strVal val="#ppt_x-#ppt_w*1.125000"/>
                                          </p:val>
                                        </p:tav>
                                        <p:tav tm="100000">
                                          <p:val>
                                            <p:strVal val="#ppt_x"/>
                                          </p:val>
                                        </p:tav>
                                      </p:tavLst>
                                    </p:anim>
                                    <p:animEffect transition="in" filter="wipe(right)">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8"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p:tgtEl>
                                          <p:spTgt spid="6"/>
                                        </p:tgtEl>
                                        <p:attrNameLst>
                                          <p:attrName>ppt_x</p:attrName>
                                        </p:attrNameLst>
                                      </p:cBhvr>
                                      <p:tavLst>
                                        <p:tav tm="0">
                                          <p:val>
                                            <p:strVal val="#ppt_x-#ppt_w*1.125000"/>
                                          </p:val>
                                        </p:tav>
                                        <p:tav tm="100000">
                                          <p:val>
                                            <p:strVal val="#ppt_x"/>
                                          </p:val>
                                        </p:tav>
                                      </p:tavLst>
                                    </p:anim>
                                    <p:animEffect transition="in" filter="wipe(right)">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9459" name="文本框 99"/>
          <p:cNvSpPr txBox="1">
            <a:spLocks noChangeArrowheads="1"/>
          </p:cNvSpPr>
          <p:nvPr/>
        </p:nvSpPr>
        <p:spPr bwMode="auto">
          <a:xfrm>
            <a:off x="28575" y="571500"/>
            <a:ext cx="9058275"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latin typeface="宋体" panose="02010600030101010101" pitchFamily="2" charset="-122"/>
              </a:rPr>
              <a:t>(   ) 6. A. angry 	</a:t>
            </a:r>
            <a:r>
              <a:rPr lang="en-US" altLang="zh-CN" sz="3200">
                <a:latin typeface="宋体" panose="02010600030101010101" pitchFamily="2" charset="-122"/>
                <a:sym typeface="宋体" panose="02010600030101010101" pitchFamily="2" charset="-122"/>
              </a:rPr>
              <a:t> </a:t>
            </a:r>
            <a:r>
              <a:rPr lang="en-US" altLang="zh-CN" sz="3200">
                <a:latin typeface="宋体" panose="02010600030101010101" pitchFamily="2" charset="-122"/>
              </a:rPr>
              <a:t>B. tired	</a:t>
            </a:r>
          </a:p>
          <a:p>
            <a:pPr eaLnBrk="1" hangingPunct="1"/>
            <a:r>
              <a:rPr lang="en-US" altLang="zh-CN" sz="3200">
                <a:latin typeface="宋体" panose="02010600030101010101" pitchFamily="2" charset="-122"/>
                <a:sym typeface="宋体" panose="02010600030101010101" pitchFamily="2" charset="-122"/>
              </a:rPr>
              <a:t>          </a:t>
            </a:r>
            <a:r>
              <a:rPr lang="en-US" altLang="zh-CN" sz="3200">
                <a:latin typeface="宋体" panose="02010600030101010101" pitchFamily="2" charset="-122"/>
              </a:rPr>
              <a:t>C. happy	</a:t>
            </a:r>
            <a:r>
              <a:rPr lang="en-US" altLang="zh-CN" sz="3200">
                <a:latin typeface="宋体" panose="02010600030101010101" pitchFamily="2" charset="-122"/>
                <a:sym typeface="宋体" panose="02010600030101010101" pitchFamily="2" charset="-122"/>
              </a:rPr>
              <a:t> </a:t>
            </a:r>
            <a:r>
              <a:rPr lang="en-US" altLang="zh-CN" sz="3200">
                <a:latin typeface="宋体" panose="02010600030101010101" pitchFamily="2" charset="-122"/>
              </a:rPr>
              <a:t>D. exciting	 </a:t>
            </a:r>
          </a:p>
          <a:p>
            <a:pPr eaLnBrk="1" hangingPunct="1"/>
            <a:r>
              <a:rPr lang="en-US" altLang="zh-CN" sz="3200">
                <a:latin typeface="宋体" panose="02010600030101010101" pitchFamily="2" charset="-122"/>
              </a:rPr>
              <a:t>(   ) 7. A. exercise	B. money	</a:t>
            </a:r>
          </a:p>
          <a:p>
            <a:pPr eaLnBrk="1" hangingPunct="1"/>
            <a:r>
              <a:rPr lang="en-US" altLang="zh-CN" sz="3200">
                <a:latin typeface="宋体" panose="02010600030101010101" pitchFamily="2" charset="-122"/>
                <a:sym typeface="宋体" panose="02010600030101010101" pitchFamily="2" charset="-122"/>
              </a:rPr>
              <a:t>          </a:t>
            </a:r>
            <a:r>
              <a:rPr lang="en-US" altLang="zh-CN" sz="3200">
                <a:latin typeface="宋体" panose="02010600030101010101" pitchFamily="2" charset="-122"/>
              </a:rPr>
              <a:t>C. care</a:t>
            </a:r>
            <a:r>
              <a:rPr lang="en-US" altLang="zh-CN" sz="3200">
                <a:latin typeface="宋体" panose="02010600030101010101" pitchFamily="2" charset="-122"/>
                <a:sym typeface="宋体" panose="02010600030101010101" pitchFamily="2" charset="-122"/>
              </a:rPr>
              <a:t>     </a:t>
            </a:r>
            <a:r>
              <a:rPr lang="en-US" altLang="zh-CN" sz="3200">
                <a:latin typeface="宋体" panose="02010600030101010101" pitchFamily="2" charset="-122"/>
              </a:rPr>
              <a:t>D. sleep</a:t>
            </a:r>
          </a:p>
          <a:p>
            <a:pPr eaLnBrk="1" hangingPunct="1"/>
            <a:r>
              <a:rPr lang="en-US" altLang="zh-CN" sz="3200">
                <a:latin typeface="宋体" panose="02010600030101010101" pitchFamily="2" charset="-122"/>
              </a:rPr>
              <a:t>(   ) 8. A. give out	B. hand out  	</a:t>
            </a:r>
          </a:p>
          <a:p>
            <a:pPr eaLnBrk="1" hangingPunct="1"/>
            <a:r>
              <a:rPr lang="en-US" altLang="zh-CN" sz="3200">
                <a:latin typeface="宋体" panose="02010600030101010101" pitchFamily="2" charset="-122"/>
                <a:sym typeface="宋体" panose="02010600030101010101" pitchFamily="2" charset="-122"/>
              </a:rPr>
              <a:t>         </a:t>
            </a:r>
            <a:r>
              <a:rPr lang="en-US" altLang="zh-CN" sz="3200">
                <a:latin typeface="宋体" panose="02010600030101010101" pitchFamily="2" charset="-122"/>
              </a:rPr>
              <a:t>C. give away  D. give off</a:t>
            </a:r>
          </a:p>
          <a:p>
            <a:pPr eaLnBrk="1" hangingPunct="1"/>
            <a:r>
              <a:rPr lang="en-US" altLang="zh-CN" sz="3200">
                <a:latin typeface="宋体" panose="02010600030101010101" pitchFamily="2" charset="-122"/>
              </a:rPr>
              <a:t>(   ) 9. A. it	</a:t>
            </a:r>
            <a:r>
              <a:rPr lang="en-US" altLang="zh-CN" sz="3200">
                <a:latin typeface="宋体" panose="02010600030101010101" pitchFamily="2" charset="-122"/>
                <a:sym typeface="宋体" panose="02010600030101010101" pitchFamily="2" charset="-122"/>
              </a:rPr>
              <a:t>     </a:t>
            </a:r>
            <a:r>
              <a:rPr lang="en-US" altLang="zh-CN" sz="3200">
                <a:latin typeface="宋体" panose="02010600030101010101" pitchFamily="2" charset="-122"/>
              </a:rPr>
              <a:t>B. them	</a:t>
            </a:r>
          </a:p>
          <a:p>
            <a:pPr eaLnBrk="1" hangingPunct="1"/>
            <a:r>
              <a:rPr lang="en-US" altLang="zh-CN" sz="3200">
                <a:latin typeface="宋体" panose="02010600030101010101" pitchFamily="2" charset="-122"/>
                <a:sym typeface="宋体" panose="02010600030101010101" pitchFamily="2" charset="-122"/>
              </a:rPr>
              <a:t>          </a:t>
            </a:r>
            <a:r>
              <a:rPr lang="en-US" altLang="zh-CN" sz="3200">
                <a:latin typeface="宋体" panose="02010600030101010101" pitchFamily="2" charset="-122"/>
              </a:rPr>
              <a:t>C. him	</a:t>
            </a:r>
            <a:r>
              <a:rPr lang="en-US" altLang="zh-CN" sz="3200">
                <a:latin typeface="宋体" panose="02010600030101010101" pitchFamily="2" charset="-122"/>
                <a:sym typeface="宋体" panose="02010600030101010101" pitchFamily="2" charset="-122"/>
              </a:rPr>
              <a:t>     </a:t>
            </a:r>
            <a:r>
              <a:rPr lang="en-US" altLang="zh-CN" sz="3200">
                <a:latin typeface="宋体" panose="02010600030101010101" pitchFamily="2" charset="-122"/>
              </a:rPr>
              <a:t>D. her</a:t>
            </a:r>
          </a:p>
          <a:p>
            <a:pPr eaLnBrk="1" hangingPunct="1"/>
            <a:r>
              <a:rPr lang="en-US" altLang="zh-CN" sz="3200">
                <a:latin typeface="宋体" panose="02010600030101010101" pitchFamily="2" charset="-122"/>
              </a:rPr>
              <a:t>(   ) 10. A. kids	</a:t>
            </a:r>
            <a:r>
              <a:rPr lang="en-US" altLang="zh-CN" sz="3200">
                <a:latin typeface="宋体" panose="02010600030101010101" pitchFamily="2" charset="-122"/>
                <a:sym typeface="宋体" panose="02010600030101010101" pitchFamily="2" charset="-122"/>
              </a:rPr>
              <a:t>     </a:t>
            </a:r>
            <a:r>
              <a:rPr lang="en-US" altLang="zh-CN" sz="3200">
                <a:latin typeface="宋体" panose="02010600030101010101" pitchFamily="2" charset="-122"/>
              </a:rPr>
              <a:t>B. old people	</a:t>
            </a:r>
          </a:p>
          <a:p>
            <a:pPr eaLnBrk="1" hangingPunct="1"/>
            <a:r>
              <a:rPr lang="en-US" altLang="zh-CN" sz="3200">
                <a:latin typeface="宋体" panose="02010600030101010101" pitchFamily="2" charset="-122"/>
                <a:sym typeface="宋体" panose="02010600030101010101" pitchFamily="2" charset="-122"/>
              </a:rPr>
              <a:t>          </a:t>
            </a:r>
            <a:r>
              <a:rPr lang="en-US" altLang="zh-CN" sz="3200">
                <a:latin typeface="宋体" panose="02010600030101010101" pitchFamily="2" charset="-122"/>
              </a:rPr>
              <a:t>C. animals	</a:t>
            </a:r>
            <a:r>
              <a:rPr lang="en-US" altLang="zh-CN" sz="3200">
                <a:latin typeface="宋体" panose="02010600030101010101" pitchFamily="2" charset="-122"/>
                <a:sym typeface="宋体" panose="02010600030101010101" pitchFamily="2" charset="-122"/>
              </a:rPr>
              <a:t> </a:t>
            </a:r>
            <a:r>
              <a:rPr lang="en-US" altLang="zh-CN" sz="3200">
                <a:latin typeface="宋体" panose="02010600030101010101" pitchFamily="2" charset="-122"/>
              </a:rPr>
              <a:t>D. the homeless</a:t>
            </a:r>
            <a:endParaRPr lang="zh-CN" altLang="en-US" sz="3200">
              <a:latin typeface="宋体" panose="02010600030101010101" pitchFamily="2" charset="-122"/>
            </a:endParaRPr>
          </a:p>
        </p:txBody>
      </p:sp>
      <p:sp>
        <p:nvSpPr>
          <p:cNvPr id="2" name="文本框 1"/>
          <p:cNvSpPr txBox="1">
            <a:spLocks noChangeArrowheads="1"/>
          </p:cNvSpPr>
          <p:nvPr/>
        </p:nvSpPr>
        <p:spPr bwMode="auto">
          <a:xfrm>
            <a:off x="217488" y="555625"/>
            <a:ext cx="37465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
        <p:nvSpPr>
          <p:cNvPr id="3" name="文本框 2"/>
          <p:cNvSpPr txBox="1">
            <a:spLocks noChangeArrowheads="1"/>
          </p:cNvSpPr>
          <p:nvPr/>
        </p:nvSpPr>
        <p:spPr bwMode="auto">
          <a:xfrm>
            <a:off x="231775" y="1543050"/>
            <a:ext cx="4302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
        <p:nvSpPr>
          <p:cNvPr id="4" name="文本框 3"/>
          <p:cNvSpPr txBox="1">
            <a:spLocks noChangeArrowheads="1"/>
          </p:cNvSpPr>
          <p:nvPr/>
        </p:nvSpPr>
        <p:spPr bwMode="auto">
          <a:xfrm>
            <a:off x="217488" y="2571750"/>
            <a:ext cx="5286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
        <p:nvSpPr>
          <p:cNvPr id="5" name="文本框 4"/>
          <p:cNvSpPr txBox="1">
            <a:spLocks noChangeArrowheads="1"/>
          </p:cNvSpPr>
          <p:nvPr/>
        </p:nvSpPr>
        <p:spPr bwMode="auto">
          <a:xfrm>
            <a:off x="203200" y="3503613"/>
            <a:ext cx="36195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
        <p:nvSpPr>
          <p:cNvPr id="6" name="文本框 5"/>
          <p:cNvSpPr txBox="1">
            <a:spLocks noChangeArrowheads="1"/>
          </p:cNvSpPr>
          <p:nvPr/>
        </p:nvSpPr>
        <p:spPr bwMode="auto">
          <a:xfrm>
            <a:off x="231775" y="4492625"/>
            <a:ext cx="41592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p:tgtEl>
                                          <p:spTgt spid="2"/>
                                        </p:tgtEl>
                                        <p:attrNameLst>
                                          <p:attrName>ppt_x</p:attrName>
                                        </p:attrNameLst>
                                      </p:cBhvr>
                                      <p:tavLst>
                                        <p:tav tm="0">
                                          <p:val>
                                            <p:strVal val="#ppt_x-#ppt_w*1.125000"/>
                                          </p:val>
                                        </p:tav>
                                        <p:tav tm="100000">
                                          <p:val>
                                            <p:strVal val="#ppt_x"/>
                                          </p:val>
                                        </p:tav>
                                      </p:tavLst>
                                    </p:anim>
                                    <p:animEffect transition="in" filter="wipe(right)">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p:tgtEl>
                                          <p:spTgt spid="3"/>
                                        </p:tgtEl>
                                        <p:attrNameLst>
                                          <p:attrName>ppt_x</p:attrName>
                                        </p:attrNameLst>
                                      </p:cBhvr>
                                      <p:tavLst>
                                        <p:tav tm="0">
                                          <p:val>
                                            <p:strVal val="#ppt_x-#ppt_w*1.125000"/>
                                          </p:val>
                                        </p:tav>
                                        <p:tav tm="100000">
                                          <p:val>
                                            <p:strVal val="#ppt_x"/>
                                          </p:val>
                                        </p:tav>
                                      </p:tavLst>
                                    </p:anim>
                                    <p:animEffect transition="in" filter="wipe(righ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p:tgtEl>
                                          <p:spTgt spid="4"/>
                                        </p:tgtEl>
                                        <p:attrNameLst>
                                          <p:attrName>ppt_x</p:attrName>
                                        </p:attrNameLst>
                                      </p:cBhvr>
                                      <p:tavLst>
                                        <p:tav tm="0">
                                          <p:val>
                                            <p:strVal val="#ppt_x-#ppt_w*1.125000"/>
                                          </p:val>
                                        </p:tav>
                                        <p:tav tm="100000">
                                          <p:val>
                                            <p:strVal val="#ppt_x"/>
                                          </p:val>
                                        </p:tav>
                                      </p:tavLst>
                                    </p:anim>
                                    <p:animEffect transition="in" filter="wipe(right)">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8"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p:tgtEl>
                                          <p:spTgt spid="5"/>
                                        </p:tgtEl>
                                        <p:attrNameLst>
                                          <p:attrName>ppt_x</p:attrName>
                                        </p:attrNameLst>
                                      </p:cBhvr>
                                      <p:tavLst>
                                        <p:tav tm="0">
                                          <p:val>
                                            <p:strVal val="#ppt_x-#ppt_w*1.125000"/>
                                          </p:val>
                                        </p:tav>
                                        <p:tav tm="100000">
                                          <p:val>
                                            <p:strVal val="#ppt_x"/>
                                          </p:val>
                                        </p:tav>
                                      </p:tavLst>
                                    </p:anim>
                                    <p:animEffect transition="in" filter="wipe(right)">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8"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p:tgtEl>
                                          <p:spTgt spid="6"/>
                                        </p:tgtEl>
                                        <p:attrNameLst>
                                          <p:attrName>ppt_x</p:attrName>
                                        </p:attrNameLst>
                                      </p:cBhvr>
                                      <p:tavLst>
                                        <p:tav tm="0">
                                          <p:val>
                                            <p:strVal val="#ppt_x-#ppt_w*1.125000"/>
                                          </p:val>
                                        </p:tav>
                                        <p:tav tm="100000">
                                          <p:val>
                                            <p:strVal val="#ppt_x"/>
                                          </p:val>
                                        </p:tav>
                                      </p:tavLst>
                                    </p:anim>
                                    <p:animEffect transition="in" filter="wipe(right)">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0483" name="文本框 99"/>
          <p:cNvSpPr txBox="1">
            <a:spLocks noChangeArrowheads="1"/>
          </p:cNvSpPr>
          <p:nvPr/>
        </p:nvSpPr>
        <p:spPr bwMode="auto">
          <a:xfrm>
            <a:off x="1588" y="585788"/>
            <a:ext cx="50800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000000"/>
                </a:solidFill>
                <a:latin typeface="宋体" panose="02010600030101010101" pitchFamily="2" charset="-122"/>
              </a:rPr>
              <a:t>四、阅读理解（</a:t>
            </a:r>
            <a:r>
              <a:rPr lang="en-US" altLang="zh-CN" sz="3200">
                <a:solidFill>
                  <a:srgbClr val="000000"/>
                </a:solidFill>
                <a:latin typeface="宋体" panose="02010600030101010101" pitchFamily="2" charset="-122"/>
              </a:rPr>
              <a:t>A</a:t>
            </a:r>
            <a:r>
              <a:rPr lang="zh-CN" altLang="en-US" sz="3200">
                <a:solidFill>
                  <a:srgbClr val="000000"/>
                </a:solidFill>
                <a:latin typeface="宋体" panose="02010600030101010101" pitchFamily="2" charset="-122"/>
              </a:rPr>
              <a:t>篇）</a:t>
            </a:r>
            <a:endParaRPr lang="zh-CN" altLang="en-US" sz="3200">
              <a:latin typeface="宋体" panose="02010600030101010101" pitchFamily="2" charset="-122"/>
            </a:endParaRPr>
          </a:p>
        </p:txBody>
      </p:sp>
      <p:graphicFrame>
        <p:nvGraphicFramePr>
          <p:cNvPr id="2" name="表格 -1"/>
          <p:cNvGraphicFramePr>
            <a:graphicFrameLocks noGrp="1"/>
          </p:cNvGraphicFramePr>
          <p:nvPr/>
        </p:nvGraphicFramePr>
        <p:xfrm>
          <a:off x="79375" y="1038225"/>
          <a:ext cx="8983663" cy="5852161"/>
        </p:xfrm>
        <a:graphic>
          <a:graphicData uri="http://schemas.openxmlformats.org/drawingml/2006/table">
            <a:tbl>
              <a:tblPr/>
              <a:tblGrid>
                <a:gridCol w="8983663">
                  <a:extLst>
                    <a:ext uri="{9D8B030D-6E8A-4147-A177-3AD203B41FA5}">
                      <a16:colId xmlns:a16="http://schemas.microsoft.com/office/drawing/2014/main" val="20000"/>
                    </a:ext>
                  </a:extLst>
                </a:gridCol>
              </a:tblGrid>
              <a:tr h="2849563">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1" i="0" u="none" strike="noStrike" cap="none" normalizeH="0" baseline="0" smtClean="0">
                          <a:ln>
                            <a:noFill/>
                          </a:ln>
                          <a:solidFill>
                            <a:schemeClr val="tx1"/>
                          </a:solidFill>
                          <a:effectLst/>
                          <a:latin typeface="宋体" panose="02010600030101010101" pitchFamily="2" charset="-122"/>
                          <a:ea typeface="黑体" panose="02010609060101010101" pitchFamily="49" charset="-122"/>
                        </a:rPr>
                        <a:t>Notice</a:t>
                      </a: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Helping people is the traditional virtue</a:t>
                      </a:r>
                      <a:r>
                        <a:rPr kumimoji="0" lang="en-US" altLang="zh-CN" sz="3200" b="0" i="0" u="none" strike="noStrike" cap="none" normalizeH="0" baseline="0" smtClean="0">
                          <a:ln>
                            <a:noFill/>
                          </a:ln>
                          <a:solidFill>
                            <a:schemeClr val="tx1"/>
                          </a:solidFill>
                          <a:effectLst/>
                          <a:latin typeface="宋体" panose="02010600030101010101" pitchFamily="2" charset="-122"/>
                          <a:ea typeface="黑体" panose="02010609060101010101" pitchFamily="49" charset="-122"/>
                        </a:rPr>
                        <a:t> (</a:t>
                      </a:r>
                      <a:r>
                        <a:rPr kumimoji="0" lang="zh-CN" altLang="en-US"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美德</a:t>
                      </a: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 for </a:t>
                      </a:r>
                      <a:r>
                        <a:rPr kumimoji="0" lang="en-US" altLang="zh-CN" sz="3200" b="0" i="0" u="none" strike="noStrike" cap="none" normalizeH="0" baseline="0" smtClean="0">
                          <a:ln>
                            <a:noFill/>
                          </a:ln>
                          <a:solidFill>
                            <a:schemeClr val="tx1"/>
                          </a:solidFill>
                          <a:effectLst/>
                          <a:latin typeface="宋体" panose="02010600030101010101" pitchFamily="2" charset="-122"/>
                          <a:ea typeface="黑体" panose="02010609060101010101" pitchFamily="49" charset="-122"/>
                        </a:rPr>
                        <a:t>us</a:t>
                      </a: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 Chinese. </a:t>
                      </a:r>
                      <a:r>
                        <a:rPr kumimoji="0" lang="en-US" altLang="zh-CN" sz="3200" b="0" i="0" u="none" strike="noStrike" cap="none" normalizeH="0" baseline="0" smtClean="0">
                          <a:ln>
                            <a:noFill/>
                          </a:ln>
                          <a:solidFill>
                            <a:schemeClr val="tx1"/>
                          </a:solidFill>
                          <a:effectLst/>
                          <a:latin typeface="宋体" panose="02010600030101010101" pitchFamily="2" charset="-122"/>
                          <a:ea typeface="黑体" panose="02010609060101010101" pitchFamily="49" charset="-122"/>
                        </a:rPr>
                        <a:t>O</a:t>
                      </a: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ur school </a:t>
                      </a:r>
                      <a:r>
                        <a:rPr kumimoji="0" lang="en-US" altLang="zh-CN" sz="3200" b="0" i="0" u="none" strike="noStrike" cap="none" normalizeH="0" baseline="0" smtClean="0">
                          <a:ln>
                            <a:noFill/>
                          </a:ln>
                          <a:solidFill>
                            <a:schemeClr val="tx1"/>
                          </a:solidFill>
                          <a:effectLst/>
                          <a:latin typeface="宋体" panose="02010600030101010101" pitchFamily="2" charset="-122"/>
                          <a:ea typeface="黑体" panose="02010609060101010101" pitchFamily="49" charset="-122"/>
                        </a:rPr>
                        <a:t>students</a:t>
                      </a: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r>
                        <a:rPr kumimoji="0" lang="en-US" altLang="zh-CN" sz="3200" b="0" i="0" u="none" strike="noStrike" cap="none" normalizeH="0" baseline="0" smtClean="0">
                          <a:ln>
                            <a:noFill/>
                          </a:ln>
                          <a:solidFill>
                            <a:schemeClr val="tx1"/>
                          </a:solidFill>
                          <a:effectLst/>
                          <a:latin typeface="宋体" panose="02010600030101010101" pitchFamily="2" charset="-122"/>
                          <a:ea typeface="黑体" panose="02010609060101010101" pitchFamily="49" charset="-122"/>
                        </a:rPr>
                        <a:t> union </a:t>
                      </a: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will organize a series of volunteer activities during this summer vacation. There must be one you are interested in. Come on! Choose the one you are good at! Don’t you think living in a world </a:t>
                      </a:r>
                      <a:r>
                        <a:rPr kumimoji="0" lang="en-US" altLang="zh-CN" sz="3200" b="0" i="0" u="none" strike="noStrike" cap="none" normalizeH="0" baseline="0" smtClean="0">
                          <a:ln>
                            <a:noFill/>
                          </a:ln>
                          <a:solidFill>
                            <a:schemeClr val="tx1"/>
                          </a:solidFill>
                          <a:effectLst/>
                          <a:latin typeface="宋体" panose="02010600030101010101" pitchFamily="2" charset="-122"/>
                          <a:ea typeface="黑体" panose="02010609060101010101" pitchFamily="49" charset="-122"/>
                        </a:rPr>
                        <a:t>where</a:t>
                      </a: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 people help each other would be more wonderful? Please join us and give your hands to the people in need!</a:t>
                      </a:r>
                      <a:r>
                        <a:rPr kumimoji="0" lang="en-US" altLang="zh-CN" sz="3200" b="0" i="0" u="none" strike="noStrike" cap="none" normalizeH="0" baseline="0" smtClean="0">
                          <a:ln>
                            <a:noFill/>
                          </a:ln>
                          <a:solidFill>
                            <a:schemeClr val="tx1"/>
                          </a:solidFill>
                          <a:effectLst/>
                          <a:latin typeface="宋体" panose="02010600030101010101" pitchFamily="2" charset="-122"/>
                          <a:ea typeface="黑体" panose="02010609060101010101" pitchFamily="49" charset="-122"/>
                        </a:rPr>
                        <a:t> </a:t>
                      </a:r>
                    </a:p>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黑体" panose="02010609060101010101" pitchFamily="49" charset="-122"/>
                        </a:rPr>
                        <a:t>To join us or learn more information,please email Mr. White at studentsunion@163.com.</a:t>
                      </a:r>
                      <a:endParaRPr kumimoji="0" lang="en-US" altLang="zh-CN" sz="3200" b="1" i="0" u="none" strike="noStrike" cap="none" normalizeH="0" baseline="0" smtClean="0">
                        <a:ln>
                          <a:noFill/>
                        </a:ln>
                        <a:solidFill>
                          <a:schemeClr val="tx1"/>
                        </a:solidFill>
                        <a:effectLst/>
                        <a:latin typeface="宋体" panose="02010600030101010101" pitchFamily="2" charset="-122"/>
                        <a:ea typeface="黑体" panose="02010609060101010101" pitchFamily="49" charset="-122"/>
                      </a:endParaRPr>
                    </a:p>
                  </a:txBody>
                  <a:tcPr marL="0" marR="0" marT="0" marB="1" horzOverflow="overflow">
                    <a:lnL w="38100" cap="flat" cmpd="sng" algn="ctr">
                      <a:solidFill>
                        <a:srgbClr val="080000"/>
                      </a:solidFill>
                      <a:prstDash val="solid"/>
                      <a:round/>
                      <a:headEnd type="none" w="med" len="med"/>
                      <a:tailEnd type="none" w="med" len="med"/>
                    </a:lnL>
                    <a:lnR w="38100" cap="flat" cmpd="sng" algn="ctr">
                      <a:solidFill>
                        <a:srgbClr val="080000"/>
                      </a:solidFill>
                      <a:prstDash val="solid"/>
                      <a:round/>
                      <a:headEnd type="none" w="med" len="med"/>
                      <a:tailEnd type="none" w="med" len="med"/>
                    </a:lnR>
                    <a:lnT w="38100" cap="flat" cmpd="sng" algn="ctr">
                      <a:solidFill>
                        <a:srgbClr val="080000"/>
                      </a:solidFill>
                      <a:prstDash val="solid"/>
                      <a:round/>
                      <a:headEnd type="none" w="med" len="med"/>
                      <a:tailEnd type="none" w="med" len="med"/>
                    </a:lnT>
                    <a:lnB w="3810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前 预 习</a:t>
            </a:r>
          </a:p>
        </p:txBody>
      </p:sp>
      <p:sp>
        <p:nvSpPr>
          <p:cNvPr id="3075" name="文本框 99"/>
          <p:cNvSpPr txBox="1">
            <a:spLocks noChangeArrowheads="1"/>
          </p:cNvSpPr>
          <p:nvPr/>
        </p:nvSpPr>
        <p:spPr bwMode="auto">
          <a:xfrm>
            <a:off x="306387" y="1312863"/>
            <a:ext cx="7974013" cy="301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【单词】</a:t>
            </a:r>
          </a:p>
          <a:p>
            <a:pPr eaLnBrk="1" hangingPunct="1"/>
            <a:r>
              <a:rPr lang="en-US" altLang="zh-CN" sz="3200" dirty="0">
                <a:latin typeface="宋体" panose="02010600030101010101" pitchFamily="2" charset="-122"/>
              </a:rPr>
              <a:t>1. </a:t>
            </a:r>
            <a:r>
              <a:rPr lang="zh-CN" altLang="en-US" sz="3200" dirty="0">
                <a:latin typeface="宋体" panose="02010600030101010101" pitchFamily="2" charset="-122"/>
              </a:rPr>
              <a:t>欢呼</a:t>
            </a:r>
            <a:r>
              <a:rPr lang="en-US" altLang="zh-CN" sz="3200" dirty="0">
                <a:latin typeface="宋体" panose="02010600030101010101" pitchFamily="2" charset="-122"/>
              </a:rPr>
              <a:t>; </a:t>
            </a:r>
            <a:r>
              <a:rPr lang="zh-CN" altLang="en-US" sz="3200" dirty="0">
                <a:latin typeface="宋体" panose="02010600030101010101" pitchFamily="2" charset="-122"/>
              </a:rPr>
              <a:t>喝彩</a:t>
            </a:r>
            <a:r>
              <a:rPr lang="en-US" altLang="zh-CN" sz="3200" dirty="0">
                <a:latin typeface="宋体" panose="02010600030101010101" pitchFamily="2" charset="-122"/>
              </a:rPr>
              <a:t>v.____________    </a:t>
            </a:r>
          </a:p>
          <a:p>
            <a:pPr eaLnBrk="1" hangingPunct="1"/>
            <a:r>
              <a:rPr lang="en-US" altLang="zh-CN" sz="3200" dirty="0">
                <a:latin typeface="宋体" panose="02010600030101010101" pitchFamily="2" charset="-122"/>
              </a:rPr>
              <a:t>2.</a:t>
            </a:r>
            <a:r>
              <a:rPr lang="zh-CN" altLang="en-US" sz="3200" dirty="0">
                <a:latin typeface="宋体" panose="02010600030101010101" pitchFamily="2" charset="-122"/>
              </a:rPr>
              <a:t>义务做</a:t>
            </a:r>
            <a:r>
              <a:rPr lang="en-US" altLang="zh-CN" sz="3200" dirty="0">
                <a:latin typeface="宋体" panose="02010600030101010101" pitchFamily="2" charset="-122"/>
              </a:rPr>
              <a:t>; </a:t>
            </a:r>
            <a:r>
              <a:rPr lang="zh-CN" altLang="en-US" sz="3200" dirty="0">
                <a:latin typeface="宋体" panose="02010600030101010101" pitchFamily="2" charset="-122"/>
              </a:rPr>
              <a:t>自愿做</a:t>
            </a:r>
            <a:r>
              <a:rPr lang="en-US" altLang="zh-CN" sz="3200" dirty="0">
                <a:latin typeface="宋体" panose="02010600030101010101" pitchFamily="2" charset="-122"/>
              </a:rPr>
              <a:t>v.</a:t>
            </a:r>
            <a:r>
              <a:rPr lang="zh-CN" altLang="en-US" sz="3200" dirty="0">
                <a:latin typeface="宋体" panose="02010600030101010101" pitchFamily="2" charset="-122"/>
              </a:rPr>
              <a:t>志愿者</a:t>
            </a:r>
            <a:r>
              <a:rPr lang="en-US" altLang="zh-CN" sz="3200" dirty="0">
                <a:latin typeface="宋体" panose="02010600030101010101" pitchFamily="2" charset="-122"/>
              </a:rPr>
              <a:t>n.____________      </a:t>
            </a:r>
          </a:p>
          <a:p>
            <a:pPr eaLnBrk="1" hangingPunct="1"/>
            <a:r>
              <a:rPr lang="en-US" altLang="zh-CN" sz="3200" dirty="0">
                <a:latin typeface="宋体" panose="02010600030101010101" pitchFamily="2" charset="-122"/>
              </a:rPr>
              <a:t>3. </a:t>
            </a:r>
            <a:r>
              <a:rPr lang="zh-CN" altLang="en-US" sz="3200" dirty="0">
                <a:latin typeface="宋体" panose="02010600030101010101" pitchFamily="2" charset="-122"/>
              </a:rPr>
              <a:t>标志</a:t>
            </a:r>
            <a:r>
              <a:rPr lang="en-US" altLang="zh-CN" sz="3200" dirty="0">
                <a:latin typeface="宋体" panose="02010600030101010101" pitchFamily="2" charset="-122"/>
              </a:rPr>
              <a:t>; </a:t>
            </a:r>
            <a:r>
              <a:rPr lang="zh-CN" altLang="en-US" sz="3200" dirty="0">
                <a:latin typeface="宋体" panose="02010600030101010101" pitchFamily="2" charset="-122"/>
              </a:rPr>
              <a:t>信号</a:t>
            </a:r>
            <a:r>
              <a:rPr lang="en-US" altLang="zh-CN" sz="3200" dirty="0">
                <a:latin typeface="宋体" panose="02010600030101010101" pitchFamily="2" charset="-122"/>
              </a:rPr>
              <a:t>n.__________   </a:t>
            </a:r>
          </a:p>
          <a:p>
            <a:pPr eaLnBrk="1" hangingPunct="1"/>
            <a:r>
              <a:rPr lang="en-US" altLang="zh-CN" sz="3200" dirty="0">
                <a:latin typeface="宋体" panose="02010600030101010101" pitchFamily="2" charset="-122"/>
              </a:rPr>
              <a:t>4. </a:t>
            </a:r>
            <a:r>
              <a:rPr lang="zh-CN" altLang="en-US" sz="3200" dirty="0">
                <a:latin typeface="宋体" panose="02010600030101010101" pitchFamily="2" charset="-122"/>
              </a:rPr>
              <a:t>通告</a:t>
            </a:r>
            <a:r>
              <a:rPr lang="en-US" altLang="zh-CN" sz="3200" dirty="0">
                <a:latin typeface="宋体" panose="02010600030101010101" pitchFamily="2" charset="-122"/>
              </a:rPr>
              <a:t>n.</a:t>
            </a:r>
            <a:r>
              <a:rPr lang="zh-CN" altLang="en-US" sz="3200" dirty="0">
                <a:latin typeface="宋体" panose="02010600030101010101" pitchFamily="2" charset="-122"/>
              </a:rPr>
              <a:t>注意到</a:t>
            </a:r>
            <a:r>
              <a:rPr lang="en-US" altLang="zh-CN" sz="3200" dirty="0">
                <a:latin typeface="宋体" panose="02010600030101010101" pitchFamily="2" charset="-122"/>
              </a:rPr>
              <a:t>v._____________    </a:t>
            </a:r>
          </a:p>
          <a:p>
            <a:pPr eaLnBrk="1" hangingPunct="1"/>
            <a:r>
              <a:rPr lang="en-US" altLang="zh-CN" sz="3200" dirty="0">
                <a:latin typeface="宋体" panose="02010600030101010101" pitchFamily="2" charset="-122"/>
              </a:rPr>
              <a:t>5. </a:t>
            </a:r>
            <a:r>
              <a:rPr lang="zh-CN" altLang="en-US" sz="3200" dirty="0">
                <a:latin typeface="宋体" panose="02010600030101010101" pitchFamily="2" charset="-122"/>
              </a:rPr>
              <a:t>寂寞的</a:t>
            </a:r>
            <a:r>
              <a:rPr lang="en-US" altLang="zh-CN" sz="3200" dirty="0">
                <a:latin typeface="宋体" panose="02010600030101010101" pitchFamily="2" charset="-122"/>
              </a:rPr>
              <a:t>adj.__________      	</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3951288" y="1727200"/>
            <a:ext cx="1779587"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cheer</a:t>
            </a:r>
          </a:p>
        </p:txBody>
      </p:sp>
      <p:sp>
        <p:nvSpPr>
          <p:cNvPr id="3" name="文本框 2"/>
          <p:cNvSpPr txBox="1">
            <a:spLocks noChangeArrowheads="1"/>
          </p:cNvSpPr>
          <p:nvPr/>
        </p:nvSpPr>
        <p:spPr bwMode="auto">
          <a:xfrm>
            <a:off x="5621338" y="2239963"/>
            <a:ext cx="28368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volunteer</a:t>
            </a:r>
          </a:p>
        </p:txBody>
      </p:sp>
      <p:sp>
        <p:nvSpPr>
          <p:cNvPr id="4" name="文本框 3"/>
          <p:cNvSpPr txBox="1">
            <a:spLocks noChangeArrowheads="1"/>
          </p:cNvSpPr>
          <p:nvPr/>
        </p:nvSpPr>
        <p:spPr bwMode="auto">
          <a:xfrm>
            <a:off x="3881438" y="2741613"/>
            <a:ext cx="13350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sign</a:t>
            </a:r>
          </a:p>
        </p:txBody>
      </p:sp>
      <p:sp>
        <p:nvSpPr>
          <p:cNvPr id="5" name="文本框 4"/>
          <p:cNvSpPr txBox="1">
            <a:spLocks noChangeArrowheads="1"/>
          </p:cNvSpPr>
          <p:nvPr/>
        </p:nvSpPr>
        <p:spPr bwMode="auto">
          <a:xfrm>
            <a:off x="4730750" y="3228975"/>
            <a:ext cx="20859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notice</a:t>
            </a:r>
          </a:p>
        </p:txBody>
      </p:sp>
      <p:sp>
        <p:nvSpPr>
          <p:cNvPr id="6" name="文本框 5"/>
          <p:cNvSpPr txBox="1">
            <a:spLocks noChangeArrowheads="1"/>
          </p:cNvSpPr>
          <p:nvPr/>
        </p:nvSpPr>
        <p:spPr bwMode="auto">
          <a:xfrm>
            <a:off x="3282950" y="3659188"/>
            <a:ext cx="18923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lonely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graphicFrame>
        <p:nvGraphicFramePr>
          <p:cNvPr id="3" name="表格 2"/>
          <p:cNvGraphicFramePr/>
          <p:nvPr/>
        </p:nvGraphicFramePr>
        <p:xfrm>
          <a:off x="141288" y="987425"/>
          <a:ext cx="9136062" cy="5181602"/>
        </p:xfrm>
        <a:graphic>
          <a:graphicData uri="http://schemas.openxmlformats.org/drawingml/2006/table">
            <a:tbl>
              <a:tblPr firstRow="1" bandRow="1">
                <a:tableStyleId>{5940675A-B579-460E-94D1-54222C63F5DA}</a:tableStyleId>
              </a:tblPr>
              <a:tblGrid>
                <a:gridCol w="2160980">
                  <a:extLst>
                    <a:ext uri="{9D8B030D-6E8A-4147-A177-3AD203B41FA5}">
                      <a16:colId xmlns:a16="http://schemas.microsoft.com/office/drawing/2014/main" val="20000"/>
                    </a:ext>
                  </a:extLst>
                </a:gridCol>
                <a:gridCol w="4853473">
                  <a:extLst>
                    <a:ext uri="{9D8B030D-6E8A-4147-A177-3AD203B41FA5}">
                      <a16:colId xmlns:a16="http://schemas.microsoft.com/office/drawing/2014/main" val="20001"/>
                    </a:ext>
                  </a:extLst>
                </a:gridCol>
                <a:gridCol w="2121609">
                  <a:extLst>
                    <a:ext uri="{9D8B030D-6E8A-4147-A177-3AD203B41FA5}">
                      <a16:colId xmlns:a16="http://schemas.microsoft.com/office/drawing/2014/main" val="20002"/>
                    </a:ext>
                  </a:extLst>
                </a:gridCol>
              </a:tblGrid>
              <a:tr h="487680">
                <a:tc>
                  <a:txBody>
                    <a:bodyPr/>
                    <a:lstStyle/>
                    <a:p>
                      <a:pPr marL="0" indent="0" algn="ctr">
                        <a:buNone/>
                      </a:pPr>
                      <a:r>
                        <a:rPr lang="en-US" altLang="zh-CN" sz="2800" b="0" u="none" dirty="0">
                          <a:latin typeface="+mj-ea"/>
                          <a:ea typeface="+mj-ea"/>
                          <a:cs typeface="黑体" panose="02010609060101010101" pitchFamily="49" charset="-122"/>
                        </a:rPr>
                        <a:t>Activities</a:t>
                      </a:r>
                    </a:p>
                  </a:txBody>
                  <a:tcPr marL="0" marR="0" marT="0" marB="1">
                    <a:lnL w="38100" cap="flat" cmpd="sng">
                      <a:solidFill>
                        <a:srgbClr val="080000"/>
                      </a:solidFill>
                      <a:prstDash val="solid"/>
                      <a:headEnd type="none" w="med" len="med"/>
                      <a:tailEnd type="none" w="med" len="med"/>
                    </a:lnL>
                    <a:lnR w="38100" cap="flat" cmpd="sng">
                      <a:solidFill>
                        <a:srgbClr val="080000"/>
                      </a:solidFill>
                      <a:prstDash val="solid"/>
                      <a:headEnd type="none" w="med" len="med"/>
                      <a:tailEnd type="none" w="med" len="med"/>
                    </a:lnR>
                    <a:lnT w="38100" cap="flat" cmpd="sng">
                      <a:solidFill>
                        <a:srgbClr val="080000"/>
                      </a:solidFill>
                      <a:prstDash val="solid"/>
                      <a:headEnd type="none" w="med" len="med"/>
                      <a:tailEnd type="none" w="med" len="med"/>
                    </a:lnT>
                    <a:lnB w="38100" cap="flat" cmpd="sng">
                      <a:solidFill>
                        <a:srgbClr val="080000"/>
                      </a:solidFill>
                      <a:prstDash val="solid"/>
                      <a:headEnd type="none" w="med" len="med"/>
                      <a:tailEnd type="none" w="med" len="med"/>
                    </a:lnB>
                    <a:lnTlToBr>
                      <a:noFill/>
                    </a:lnTlToBr>
                    <a:lnBlToTr>
                      <a:noFill/>
                    </a:lnBlToTr>
                    <a:noFill/>
                  </a:tcPr>
                </a:tc>
                <a:tc>
                  <a:txBody>
                    <a:bodyPr/>
                    <a:lstStyle/>
                    <a:p>
                      <a:pPr marL="0" indent="0" algn="ctr">
                        <a:buNone/>
                      </a:pPr>
                      <a:r>
                        <a:rPr lang="en-US" altLang="zh-CN" sz="2800" b="0" u="none">
                          <a:latin typeface="+mj-ea"/>
                          <a:ea typeface="+mj-ea"/>
                          <a:cs typeface="黑体" panose="02010609060101010101" pitchFamily="49" charset="-122"/>
                        </a:rPr>
                        <a:t>What to do</a:t>
                      </a:r>
                    </a:p>
                  </a:txBody>
                  <a:tcPr marL="0" marR="0" marT="0" marB="1">
                    <a:lnL w="38100" cap="flat" cmpd="sng">
                      <a:solidFill>
                        <a:srgbClr val="080000"/>
                      </a:solidFill>
                      <a:prstDash val="solid"/>
                      <a:headEnd type="none" w="med" len="med"/>
                      <a:tailEnd type="none" w="med" len="med"/>
                    </a:lnL>
                    <a:lnR cap="flat">
                      <a:noFill/>
                    </a:lnR>
                    <a:lnT w="38100" cap="flat" cmpd="sng">
                      <a:solidFill>
                        <a:srgbClr val="080000"/>
                      </a:solidFill>
                      <a:prstDash val="solid"/>
                      <a:headEnd type="none" w="med" len="med"/>
                      <a:tailEnd type="none" w="med" len="med"/>
                    </a:lnT>
                    <a:lnB w="38100" cap="flat" cmpd="sng">
                      <a:solidFill>
                        <a:srgbClr val="080000"/>
                      </a:solidFill>
                      <a:prstDash val="solid"/>
                      <a:headEnd type="none" w="med" len="med"/>
                      <a:tailEnd type="none" w="med" len="med"/>
                    </a:lnB>
                    <a:lnTlToBr>
                      <a:noFill/>
                    </a:lnTlToBr>
                    <a:lnBlToTr>
                      <a:noFill/>
                    </a:lnBlToTr>
                    <a:noFill/>
                  </a:tcPr>
                </a:tc>
                <a:tc>
                  <a:txBody>
                    <a:bodyPr/>
                    <a:lstStyle/>
                    <a:p>
                      <a:pPr marL="0" indent="0" algn="ctr">
                        <a:buNone/>
                      </a:pPr>
                      <a:r>
                        <a:rPr lang="en-US" altLang="zh-CN" sz="2800" b="0" u="none">
                          <a:latin typeface="+mj-ea"/>
                          <a:ea typeface="+mj-ea"/>
                          <a:cs typeface="黑体" panose="02010609060101010101" pitchFamily="49" charset="-122"/>
                        </a:rPr>
                        <a:t>Time</a:t>
                      </a:r>
                    </a:p>
                  </a:txBody>
                  <a:tcPr marL="0" marR="0" marT="0" marB="1">
                    <a:lnL cap="flat">
                      <a:noFill/>
                    </a:lnL>
                    <a:lnR w="9525" cap="flat" cmpd="sng">
                      <a:solidFill>
                        <a:srgbClr val="000000"/>
                      </a:solidFill>
                      <a:prstDash val="solid"/>
                      <a:headEnd type="none" w="med" len="med"/>
                      <a:tailEnd type="none" w="med" len="med"/>
                    </a:lnR>
                    <a:lnT w="38100" cap="flat" cmpd="sng">
                      <a:solidFill>
                        <a:srgbClr val="080000"/>
                      </a:solidFill>
                      <a:prstDash val="solid"/>
                      <a:headEnd type="none" w="med" len="med"/>
                      <a:tailEnd type="none" w="med" len="med"/>
                    </a:lnT>
                    <a:lnB w="381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987040">
                <a:tc>
                  <a:txBody>
                    <a:bodyPr/>
                    <a:lstStyle/>
                    <a:p>
                      <a:pPr marL="0" indent="0" algn="l">
                        <a:buNone/>
                      </a:pPr>
                      <a:r>
                        <a:rPr lang="en-US" altLang="zh-CN" sz="2800" b="0" u="none" dirty="0">
                          <a:latin typeface="+mj-ea"/>
                          <a:ea typeface="+mj-ea"/>
                          <a:cs typeface="黑体" panose="02010609060101010101" pitchFamily="49" charset="-122"/>
                        </a:rPr>
                        <a:t>Kids</a:t>
                      </a:r>
                      <a:r>
                        <a:rPr lang="en-US" altLang="zh-CN" sz="2800" b="0" u="none" dirty="0">
                          <a:latin typeface="+mj-ea"/>
                          <a:ea typeface="+mj-ea"/>
                          <a:cs typeface="Verdana" panose="020B0604030504040204" charset="0"/>
                        </a:rPr>
                        <a:t>’</a:t>
                      </a:r>
                      <a:r>
                        <a:rPr lang="en-US" altLang="zh-CN" sz="2800" b="0" u="none" dirty="0">
                          <a:latin typeface="+mj-ea"/>
                          <a:ea typeface="+mj-ea"/>
                          <a:cs typeface="黑体" panose="02010609060101010101" pitchFamily="49" charset="-122"/>
                        </a:rPr>
                        <a:t> Summer Camp</a:t>
                      </a:r>
                    </a:p>
                  </a:txBody>
                  <a:tcPr marL="0" marR="0" marT="0" marB="1">
                    <a:lnL w="38100" cap="flat" cmpd="sng">
                      <a:solidFill>
                        <a:srgbClr val="080000"/>
                      </a:solidFill>
                      <a:prstDash val="solid"/>
                      <a:headEnd type="none" w="med" len="med"/>
                      <a:tailEnd type="none" w="med" len="med"/>
                    </a:lnL>
                    <a:lnR w="38100" cap="flat" cmpd="sng">
                      <a:solidFill>
                        <a:srgbClr val="080000"/>
                      </a:solidFill>
                      <a:prstDash val="solid"/>
                      <a:headEnd type="none" w="med" len="med"/>
                      <a:tailEnd type="none" w="med" len="med"/>
                    </a:lnR>
                    <a:lnT w="38100" cap="flat" cmpd="sng">
                      <a:solidFill>
                        <a:srgbClr val="080000"/>
                      </a:solidFill>
                      <a:prstDash val="solid"/>
                      <a:headEnd type="none" w="med" len="med"/>
                      <a:tailEnd type="none" w="med" len="med"/>
                    </a:lnT>
                    <a:lnB w="381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2800" b="0" u="none" dirty="0">
                          <a:latin typeface="+mj-ea"/>
                          <a:ea typeface="+mj-ea"/>
                          <a:cs typeface="黑体" panose="02010609060101010101" pitchFamily="49" charset="-122"/>
                        </a:rPr>
                        <a:t>If you are good with children, and you are good at singing and dancing, you can come here. You can also teach them to read, and teach them to look after themselves. </a:t>
                      </a:r>
                    </a:p>
                  </a:txBody>
                  <a:tcPr marL="0" marR="0" marT="0" marB="1">
                    <a:lnL w="38100" cap="flat" cmpd="sng">
                      <a:solidFill>
                        <a:srgbClr val="080000"/>
                      </a:solidFill>
                      <a:prstDash val="solid"/>
                      <a:headEnd type="none" w="med" len="med"/>
                      <a:tailEnd type="none" w="med" len="med"/>
                    </a:lnL>
                    <a:lnR cap="flat">
                      <a:noFill/>
                    </a:lnR>
                    <a:lnT w="38100" cap="flat" cmpd="sng">
                      <a:solidFill>
                        <a:srgbClr val="080000"/>
                      </a:solidFill>
                      <a:prstDash val="solid"/>
                      <a:headEnd type="none" w="med" len="med"/>
                      <a:tailEnd type="none" w="med" len="med"/>
                    </a:lnT>
                    <a:lnB w="381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2800" b="0" u="none">
                          <a:latin typeface="+mj-ea"/>
                          <a:ea typeface="+mj-ea"/>
                          <a:cs typeface="黑体" panose="02010609060101010101" pitchFamily="49" charset="-122"/>
                        </a:rPr>
                        <a:t>July 12- July 22</a:t>
                      </a:r>
                    </a:p>
                  </a:txBody>
                  <a:tcPr marL="0" marR="0" marT="0" marB="1">
                    <a:lnL cap="flat">
                      <a:noFill/>
                    </a:lnL>
                    <a:lnR w="9525" cap="flat" cmpd="sng">
                      <a:solidFill>
                        <a:srgbClr val="000000"/>
                      </a:solidFill>
                      <a:prstDash val="solid"/>
                      <a:headEnd type="none" w="med" len="med"/>
                      <a:tailEnd type="none" w="med" len="med"/>
                    </a:lnR>
                    <a:lnT w="38100" cap="flat" cmpd="sng">
                      <a:solidFill>
                        <a:srgbClr val="080000"/>
                      </a:solidFill>
                      <a:prstDash val="solid"/>
                      <a:headEnd type="none" w="med" len="med"/>
                      <a:tailEnd type="none" w="med" len="med"/>
                    </a:lnT>
                    <a:lnB w="381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706880">
                <a:tc>
                  <a:txBody>
                    <a:bodyPr/>
                    <a:lstStyle/>
                    <a:p>
                      <a:pPr marL="0" indent="0" algn="l">
                        <a:buNone/>
                      </a:pPr>
                      <a:r>
                        <a:rPr lang="en-US" altLang="zh-CN" sz="2800" b="0" u="none">
                          <a:latin typeface="+mj-ea"/>
                          <a:ea typeface="+mj-ea"/>
                          <a:cs typeface="黑体" panose="02010609060101010101" pitchFamily="49" charset="-122"/>
                        </a:rPr>
                        <a:t>Old people</a:t>
                      </a:r>
                      <a:r>
                        <a:rPr lang="en-US" altLang="zh-CN" sz="2800" b="0" u="none">
                          <a:latin typeface="+mj-ea"/>
                          <a:ea typeface="+mj-ea"/>
                          <a:cs typeface="Verdana" panose="020B0604030504040204" charset="0"/>
                        </a:rPr>
                        <a:t>’</a:t>
                      </a:r>
                      <a:r>
                        <a:rPr lang="en-US" altLang="zh-CN" sz="2800" b="0" u="none">
                          <a:latin typeface="+mj-ea"/>
                          <a:ea typeface="+mj-ea"/>
                          <a:cs typeface="黑体" panose="02010609060101010101" pitchFamily="49" charset="-122"/>
                        </a:rPr>
                        <a:t>s home visit</a:t>
                      </a:r>
                    </a:p>
                  </a:txBody>
                  <a:tcPr marL="0" marR="0" marT="0" marB="1">
                    <a:lnL w="38100" cap="flat" cmpd="sng">
                      <a:solidFill>
                        <a:srgbClr val="080000"/>
                      </a:solidFill>
                      <a:prstDash val="solid"/>
                      <a:headEnd type="none" w="med" len="med"/>
                      <a:tailEnd type="none" w="med" len="med"/>
                    </a:lnL>
                    <a:lnR w="38100" cap="flat" cmpd="sng">
                      <a:solidFill>
                        <a:srgbClr val="080000"/>
                      </a:solidFill>
                      <a:prstDash val="solid"/>
                      <a:headEnd type="none" w="med" len="med"/>
                      <a:tailEnd type="none" w="med" len="med"/>
                    </a:lnR>
                    <a:lnT w="38100" cap="flat" cmpd="sng">
                      <a:solidFill>
                        <a:srgbClr val="080000"/>
                      </a:solidFill>
                      <a:prstDash val="solid"/>
                      <a:headEnd type="none" w="med" len="med"/>
                      <a:tailEnd type="none" w="med" len="med"/>
                    </a:lnT>
                    <a:lnB w="381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2800" b="0" u="none" dirty="0">
                          <a:latin typeface="+mj-ea"/>
                          <a:ea typeface="+mj-ea"/>
                          <a:cs typeface="黑体" panose="02010609060101010101" pitchFamily="49" charset="-122"/>
                        </a:rPr>
                        <a:t>You need to talk with the old people. You may read newspapers for them and do some cleaning for them.</a:t>
                      </a:r>
                    </a:p>
                  </a:txBody>
                  <a:tcPr marL="0" marR="0" marT="0" marB="1">
                    <a:lnL w="38100" cap="flat" cmpd="sng">
                      <a:solidFill>
                        <a:srgbClr val="080000"/>
                      </a:solidFill>
                      <a:prstDash val="solid"/>
                      <a:headEnd type="none" w="med" len="med"/>
                      <a:tailEnd type="none" w="med" len="med"/>
                    </a:lnL>
                    <a:lnR cap="flat">
                      <a:noFill/>
                    </a:lnR>
                    <a:lnT w="38100" cap="flat" cmpd="sng">
                      <a:solidFill>
                        <a:srgbClr val="080000"/>
                      </a:solidFill>
                      <a:prstDash val="solid"/>
                      <a:headEnd type="none" w="med" len="med"/>
                      <a:tailEnd type="none" w="med" len="med"/>
                    </a:lnT>
                    <a:lnB w="381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2800" b="0" u="none" dirty="0">
                          <a:latin typeface="+mj-ea"/>
                          <a:ea typeface="+mj-ea"/>
                          <a:cs typeface="黑体" panose="02010609060101010101" pitchFamily="49" charset="-122"/>
                        </a:rPr>
                        <a:t>July 15 - July 31</a:t>
                      </a:r>
                    </a:p>
                  </a:txBody>
                  <a:tcPr marL="0" marR="0" marT="0" marB="1">
                    <a:lnL cap="flat">
                      <a:noFill/>
                    </a:lnL>
                    <a:lnR w="9525" cap="flat" cmpd="sng">
                      <a:solidFill>
                        <a:srgbClr val="000000"/>
                      </a:solidFill>
                      <a:prstDash val="solid"/>
                      <a:headEnd type="none" w="med" len="med"/>
                      <a:tailEnd type="none" w="med" len="med"/>
                    </a:lnR>
                    <a:lnT w="38100" cap="flat" cmpd="sng">
                      <a:solidFill>
                        <a:srgbClr val="080000"/>
                      </a:solidFill>
                      <a:prstDash val="solid"/>
                      <a:headEnd type="none" w="med" len="med"/>
                      <a:tailEnd type="none" w="med" len="med"/>
                    </a:lnT>
                    <a:lnB w="381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cxnSp>
        <p:nvCxnSpPr>
          <p:cNvPr id="4" name="直接连接符 3"/>
          <p:cNvCxnSpPr/>
          <p:nvPr/>
        </p:nvCxnSpPr>
        <p:spPr>
          <a:xfrm>
            <a:off x="7037388" y="625475"/>
            <a:ext cx="0" cy="5800725"/>
          </a:xfrm>
          <a:prstGeom prst="line">
            <a:avLst/>
          </a:prstGeom>
          <a:ln w="34925"/>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graphicFrame>
        <p:nvGraphicFramePr>
          <p:cNvPr id="3" name="表格 -1"/>
          <p:cNvGraphicFramePr/>
          <p:nvPr/>
        </p:nvGraphicFramePr>
        <p:xfrm>
          <a:off x="53975" y="600075"/>
          <a:ext cx="9064626" cy="4389438"/>
        </p:xfrm>
        <a:graphic>
          <a:graphicData uri="http://schemas.openxmlformats.org/drawingml/2006/table">
            <a:tbl>
              <a:tblPr firstRow="1" bandRow="1">
                <a:tableStyleId>{5940675A-B579-460E-94D1-54222C63F5DA}</a:tableStyleId>
              </a:tblPr>
              <a:tblGrid>
                <a:gridCol w="2143610">
                  <a:extLst>
                    <a:ext uri="{9D8B030D-6E8A-4147-A177-3AD203B41FA5}">
                      <a16:colId xmlns:a16="http://schemas.microsoft.com/office/drawing/2014/main" val="20000"/>
                    </a:ext>
                  </a:extLst>
                </a:gridCol>
                <a:gridCol w="4815503">
                  <a:extLst>
                    <a:ext uri="{9D8B030D-6E8A-4147-A177-3AD203B41FA5}">
                      <a16:colId xmlns:a16="http://schemas.microsoft.com/office/drawing/2014/main" val="20001"/>
                    </a:ext>
                  </a:extLst>
                </a:gridCol>
                <a:gridCol w="2105513">
                  <a:extLst>
                    <a:ext uri="{9D8B030D-6E8A-4147-A177-3AD203B41FA5}">
                      <a16:colId xmlns:a16="http://schemas.microsoft.com/office/drawing/2014/main" val="20002"/>
                    </a:ext>
                  </a:extLst>
                </a:gridCol>
              </a:tblGrid>
              <a:tr h="2926292">
                <a:tc>
                  <a:txBody>
                    <a:bodyPr/>
                    <a:lstStyle/>
                    <a:p>
                      <a:pPr marL="0" indent="0" algn="l">
                        <a:buNone/>
                      </a:pPr>
                      <a:r>
                        <a:rPr lang="en-US" altLang="zh-CN" sz="3200" b="0" u="none">
                          <a:latin typeface="+mj-ea"/>
                          <a:ea typeface="+mj-ea"/>
                          <a:cs typeface="黑体" panose="02010609060101010101" pitchFamily="49" charset="-122"/>
                        </a:rPr>
                        <a:t>City Park Clean-up</a:t>
                      </a:r>
                    </a:p>
                  </a:txBody>
                  <a:tcPr marL="0" marR="0" marT="0" marB="1">
                    <a:lnL w="38100" cap="flat" cmpd="sng">
                      <a:solidFill>
                        <a:srgbClr val="080000"/>
                      </a:solidFill>
                      <a:prstDash val="solid"/>
                      <a:headEnd type="none" w="med" len="med"/>
                      <a:tailEnd type="none" w="med" len="med"/>
                    </a:lnL>
                    <a:lnR w="38100" cap="flat" cmpd="sng">
                      <a:solidFill>
                        <a:srgbClr val="080000"/>
                      </a:solidFill>
                      <a:prstDash val="solid"/>
                      <a:headEnd type="none" w="med" len="med"/>
                      <a:tailEnd type="none" w="med" len="med"/>
                    </a:lnR>
                    <a:lnT w="38100" cap="flat" cmpd="sng">
                      <a:solidFill>
                        <a:srgbClr val="080000"/>
                      </a:solidFill>
                      <a:prstDash val="solid"/>
                      <a:headEnd type="none" w="med" len="med"/>
                      <a:tailEnd type="none" w="med" len="med"/>
                    </a:lnT>
                    <a:lnB w="381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latin typeface="+mj-ea"/>
                          <a:ea typeface="+mj-ea"/>
                          <a:cs typeface="黑体" panose="02010609060101010101" pitchFamily="49" charset="-122"/>
                        </a:rPr>
                        <a:t>To make the park cleaner and greener. First, you may help to pick up the rubbish. Then you may help to plant trees.</a:t>
                      </a:r>
                    </a:p>
                  </a:txBody>
                  <a:tcPr marL="0" marR="0" marT="0" marB="1">
                    <a:lnL w="38100" cap="flat" cmpd="sng">
                      <a:solidFill>
                        <a:srgbClr val="080000"/>
                      </a:solidFill>
                      <a:prstDash val="solid"/>
                      <a:headEnd type="none" w="med" len="med"/>
                      <a:tailEnd type="none" w="med" len="med"/>
                    </a:lnL>
                    <a:lnR cap="flat">
                      <a:noFill/>
                    </a:lnR>
                    <a:lnT w="38100" cap="flat" cmpd="sng">
                      <a:solidFill>
                        <a:srgbClr val="080000"/>
                      </a:solidFill>
                      <a:prstDash val="solid"/>
                      <a:headEnd type="none" w="med" len="med"/>
                      <a:tailEnd type="none" w="med" len="med"/>
                    </a:lnT>
                    <a:lnB w="381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latin typeface="+mj-ea"/>
                          <a:ea typeface="+mj-ea"/>
                          <a:cs typeface="黑体" panose="02010609060101010101" pitchFamily="49" charset="-122"/>
                        </a:rPr>
                        <a:t>Every Sunday in August </a:t>
                      </a:r>
                    </a:p>
                  </a:txBody>
                  <a:tcPr marL="0" marR="0" marT="0" marB="1">
                    <a:lnL cap="flat">
                      <a:noFill/>
                    </a:lnL>
                    <a:lnR w="9525" cap="flat" cmpd="sng">
                      <a:solidFill>
                        <a:srgbClr val="000000"/>
                      </a:solidFill>
                      <a:prstDash val="solid"/>
                      <a:headEnd type="none" w="med" len="med"/>
                      <a:tailEnd type="none" w="med" len="med"/>
                    </a:lnR>
                    <a:lnT w="38100" cap="flat" cmpd="sng">
                      <a:solidFill>
                        <a:srgbClr val="080000"/>
                      </a:solidFill>
                      <a:prstDash val="solid"/>
                      <a:headEnd type="none" w="med" len="med"/>
                      <a:tailEnd type="none" w="med" len="med"/>
                    </a:lnT>
                    <a:lnB w="381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463146">
                <a:tc>
                  <a:txBody>
                    <a:bodyPr/>
                    <a:lstStyle/>
                    <a:p>
                      <a:pPr marL="0" indent="0" algn="l">
                        <a:buNone/>
                      </a:pPr>
                      <a:r>
                        <a:rPr lang="en-US" altLang="zh-CN" sz="3200" b="0" u="none">
                          <a:latin typeface="+mj-ea"/>
                          <a:ea typeface="+mj-ea"/>
                          <a:cs typeface="黑体" panose="02010609060101010101" pitchFamily="49" charset="-122"/>
                        </a:rPr>
                        <a:t>Helper in the city library </a:t>
                      </a:r>
                    </a:p>
                  </a:txBody>
                  <a:tcPr marL="0" marR="0" marT="0" marB="1">
                    <a:lnL w="38100" cap="flat" cmpd="sng">
                      <a:solidFill>
                        <a:srgbClr val="080000"/>
                      </a:solidFill>
                      <a:prstDash val="solid"/>
                      <a:headEnd type="none" w="med" len="med"/>
                      <a:tailEnd type="none" w="med" len="med"/>
                    </a:lnL>
                    <a:lnR w="38100" cap="flat" cmpd="sng">
                      <a:solidFill>
                        <a:srgbClr val="080000"/>
                      </a:solidFill>
                      <a:prstDash val="solid"/>
                      <a:headEnd type="none" w="med" len="med"/>
                      <a:tailEnd type="none" w="med" len="med"/>
                    </a:lnR>
                    <a:lnT w="38100" cap="flat" cmpd="sng">
                      <a:solidFill>
                        <a:srgbClr val="080000"/>
                      </a:solidFill>
                      <a:prstDash val="solid"/>
                      <a:headEnd type="none" w="med" len="med"/>
                      <a:tailEnd type="none" w="med" len="med"/>
                    </a:lnT>
                    <a:lnB w="381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latin typeface="+mj-ea"/>
                          <a:ea typeface="+mj-ea"/>
                          <a:cs typeface="黑体" panose="02010609060101010101" pitchFamily="49" charset="-122"/>
                        </a:rPr>
                        <a:t>Just help put the books in order.</a:t>
                      </a:r>
                    </a:p>
                  </a:txBody>
                  <a:tcPr marL="0" marR="0" marT="0" marB="1">
                    <a:lnL w="38100" cap="flat" cmpd="sng">
                      <a:solidFill>
                        <a:srgbClr val="080000"/>
                      </a:solidFill>
                      <a:prstDash val="solid"/>
                      <a:headEnd type="none" w="med" len="med"/>
                      <a:tailEnd type="none" w="med" len="med"/>
                    </a:lnL>
                    <a:lnR cap="flat">
                      <a:noFill/>
                    </a:lnR>
                    <a:lnT w="38100" cap="flat" cmpd="sng">
                      <a:solidFill>
                        <a:srgbClr val="080000"/>
                      </a:solidFill>
                      <a:prstDash val="solid"/>
                      <a:headEnd type="none" w="med" len="med"/>
                      <a:tailEnd type="none" w="med" len="med"/>
                    </a:lnT>
                    <a:lnB w="381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en-US" altLang="zh-CN" sz="3200" b="0" u="none">
                          <a:latin typeface="+mj-ea"/>
                          <a:ea typeface="+mj-ea"/>
                          <a:cs typeface="黑体" panose="02010609060101010101" pitchFamily="49" charset="-122"/>
                        </a:rPr>
                        <a:t>August 1-August 20</a:t>
                      </a:r>
                    </a:p>
                  </a:txBody>
                  <a:tcPr marL="0" marR="0" marT="0" marB="1">
                    <a:lnL cap="flat">
                      <a:noFill/>
                    </a:lnL>
                    <a:lnR w="9525" cap="flat" cmpd="sng">
                      <a:solidFill>
                        <a:srgbClr val="000000"/>
                      </a:solidFill>
                      <a:prstDash val="solid"/>
                      <a:headEnd type="none" w="med" len="med"/>
                      <a:tailEnd type="none" w="med" len="med"/>
                    </a:lnR>
                    <a:lnT w="38100" cap="flat" cmpd="sng">
                      <a:solidFill>
                        <a:srgbClr val="080000"/>
                      </a:solidFill>
                      <a:prstDash val="solid"/>
                      <a:headEnd type="none" w="med" len="med"/>
                      <a:tailEnd type="none" w="med" len="med"/>
                    </a:lnT>
                    <a:lnB w="3810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cxnSp>
        <p:nvCxnSpPr>
          <p:cNvPr id="2" name="直接连接符 1"/>
          <p:cNvCxnSpPr/>
          <p:nvPr/>
        </p:nvCxnSpPr>
        <p:spPr>
          <a:xfrm>
            <a:off x="6991350" y="596900"/>
            <a:ext cx="0" cy="3949700"/>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后 作 业</a:t>
            </a:r>
          </a:p>
        </p:txBody>
      </p:sp>
      <p:sp>
        <p:nvSpPr>
          <p:cNvPr id="23555" name="文本框 99"/>
          <p:cNvSpPr txBox="1">
            <a:spLocks noChangeArrowheads="1"/>
          </p:cNvSpPr>
          <p:nvPr/>
        </p:nvSpPr>
        <p:spPr bwMode="auto">
          <a:xfrm>
            <a:off x="-39688" y="568325"/>
            <a:ext cx="9182101"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1. If you are good with children, you can go to ____________.</a:t>
            </a:r>
          </a:p>
          <a:p>
            <a:pPr eaLnBrk="1" hangingPunct="1"/>
            <a:r>
              <a:rPr lang="en-US" altLang="zh-CN" sz="3200" dirty="0">
                <a:latin typeface="宋体" panose="02010600030101010101" pitchFamily="2" charset="-122"/>
              </a:rPr>
              <a:t> 	A. Kids’ Summer Camp		</a:t>
            </a:r>
          </a:p>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B</a:t>
            </a:r>
            <a:r>
              <a:rPr lang="en-US" altLang="zh-CN" sz="3200" dirty="0">
                <a:latin typeface="宋体" panose="02010600030101010101" pitchFamily="2" charset="-122"/>
              </a:rPr>
              <a:t>. the old people’s home</a:t>
            </a:r>
          </a:p>
          <a:p>
            <a:pPr eaLnBrk="1" hangingPunct="1"/>
            <a:r>
              <a:rPr lang="en-US" altLang="zh-CN" sz="3200" dirty="0">
                <a:latin typeface="宋体" panose="02010600030101010101" pitchFamily="2" charset="-122"/>
              </a:rPr>
              <a:t>	C. City Park Clean-up		</a:t>
            </a:r>
          </a:p>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D</a:t>
            </a:r>
            <a:r>
              <a:rPr lang="en-US" altLang="zh-CN" sz="3200" dirty="0">
                <a:latin typeface="宋体" panose="02010600030101010101" pitchFamily="2" charset="-122"/>
              </a:rPr>
              <a:t>. the city library</a:t>
            </a:r>
          </a:p>
          <a:p>
            <a:pPr eaLnBrk="1" hangingPunct="1"/>
            <a:r>
              <a:rPr lang="en-US" altLang="zh-CN" sz="3200" dirty="0">
                <a:latin typeface="宋体" panose="02010600030101010101" pitchFamily="2" charset="-122"/>
              </a:rPr>
              <a:t>(   ) 2. John is interested in The City Park clean-up, so he may be interested in </a:t>
            </a:r>
            <a:r>
              <a:rPr lang="en-US" altLang="zh-CN" sz="3200" dirty="0" smtClean="0">
                <a:latin typeface="宋体" panose="02010600030101010101" pitchFamily="2" charset="-122"/>
              </a:rPr>
              <a:t>_____.</a:t>
            </a:r>
            <a:endParaRPr lang="en-US" altLang="zh-CN" sz="3200" dirty="0">
              <a:latin typeface="宋体" panose="02010600030101010101" pitchFamily="2" charset="-122"/>
            </a:endParaRPr>
          </a:p>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A. </a:t>
            </a:r>
            <a:r>
              <a:rPr lang="en-US" altLang="zh-CN" sz="3200" dirty="0">
                <a:latin typeface="宋体" panose="02010600030101010101" pitchFamily="2" charset="-122"/>
              </a:rPr>
              <a:t>books	</a:t>
            </a:r>
          </a:p>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B</a:t>
            </a:r>
            <a:r>
              <a:rPr lang="en-US" altLang="zh-CN" sz="3200" dirty="0">
                <a:latin typeface="宋体" panose="02010600030101010101" pitchFamily="2" charset="-122"/>
              </a:rPr>
              <a:t>. singing and dancing  	</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smtClean="0">
                <a:latin typeface="宋体" panose="02010600030101010101" pitchFamily="2" charset="-122"/>
              </a:rPr>
              <a:t>C</a:t>
            </a:r>
            <a:r>
              <a:rPr lang="en-US" altLang="zh-CN" sz="3200" dirty="0">
                <a:latin typeface="宋体" panose="02010600030101010101" pitchFamily="2" charset="-122"/>
              </a:rPr>
              <a:t>. planting trees 	</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smtClean="0">
                <a:latin typeface="宋体" panose="02010600030101010101" pitchFamily="2" charset="-122"/>
              </a:rPr>
              <a:t>D</a:t>
            </a:r>
            <a:r>
              <a:rPr lang="en-US" altLang="zh-CN" sz="3200" dirty="0">
                <a:latin typeface="宋体" panose="02010600030101010101" pitchFamily="2" charset="-122"/>
              </a:rPr>
              <a:t>. talking with old </a:t>
            </a:r>
            <a:r>
              <a:rPr lang="en-US" altLang="zh-CN" sz="3200" dirty="0" smtClean="0">
                <a:latin typeface="宋体" panose="02010600030101010101" pitchFamily="2" charset="-122"/>
              </a:rPr>
              <a:t>people</a:t>
            </a:r>
            <a:endParaRPr lang="en-US" altLang="zh-CN" sz="3200" dirty="0">
              <a:latin typeface="宋体" panose="02010600030101010101" pitchFamily="2" charset="-122"/>
            </a:endParaRPr>
          </a:p>
        </p:txBody>
      </p:sp>
      <p:sp>
        <p:nvSpPr>
          <p:cNvPr id="2" name="文本框 1"/>
          <p:cNvSpPr txBox="1">
            <a:spLocks noChangeArrowheads="1"/>
          </p:cNvSpPr>
          <p:nvPr/>
        </p:nvSpPr>
        <p:spPr bwMode="auto">
          <a:xfrm>
            <a:off x="127000" y="568325"/>
            <a:ext cx="4175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
        <p:nvSpPr>
          <p:cNvPr id="3" name="文本框 2"/>
          <p:cNvSpPr txBox="1">
            <a:spLocks noChangeArrowheads="1"/>
          </p:cNvSpPr>
          <p:nvPr/>
        </p:nvSpPr>
        <p:spPr bwMode="auto">
          <a:xfrm>
            <a:off x="141288" y="3476625"/>
            <a:ext cx="4032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p:tgtEl>
                                          <p:spTgt spid="2"/>
                                        </p:tgtEl>
                                        <p:attrNameLst>
                                          <p:attrName>ppt_x</p:attrName>
                                        </p:attrNameLst>
                                      </p:cBhvr>
                                      <p:tavLst>
                                        <p:tav tm="0">
                                          <p:val>
                                            <p:strVal val="#ppt_x-#ppt_w*1.125000"/>
                                          </p:val>
                                        </p:tav>
                                        <p:tav tm="100000">
                                          <p:val>
                                            <p:strVal val="#ppt_x"/>
                                          </p:val>
                                        </p:tav>
                                      </p:tavLst>
                                    </p:anim>
                                    <p:animEffect transition="in" filter="wipe(right)">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p:tgtEl>
                                          <p:spTgt spid="3"/>
                                        </p:tgtEl>
                                        <p:attrNameLst>
                                          <p:attrName>ppt_x</p:attrName>
                                        </p:attrNameLst>
                                      </p:cBhvr>
                                      <p:tavLst>
                                        <p:tav tm="0">
                                          <p:val>
                                            <p:strVal val="#ppt_x-#ppt_w*1.125000"/>
                                          </p:val>
                                        </p:tav>
                                        <p:tav tm="100000">
                                          <p:val>
                                            <p:strVal val="#ppt_x"/>
                                          </p:val>
                                        </p:tav>
                                      </p:tavLst>
                                    </p:anim>
                                    <p:animEffect transition="in" filter="wipe(right)">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57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4579" name="文本框 1"/>
          <p:cNvSpPr txBox="1">
            <a:spLocks noChangeArrowheads="1"/>
          </p:cNvSpPr>
          <p:nvPr/>
        </p:nvSpPr>
        <p:spPr bwMode="auto">
          <a:xfrm>
            <a:off x="0" y="1081088"/>
            <a:ext cx="91567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3. Tina is busy learning English every day but not on Sundays, so she can help with the ________ .</a:t>
            </a:r>
          </a:p>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A</a:t>
            </a:r>
            <a:r>
              <a:rPr lang="en-US" altLang="zh-CN" sz="3200" dirty="0">
                <a:latin typeface="宋体" panose="02010600030101010101" pitchFamily="2" charset="-122"/>
              </a:rPr>
              <a:t>. kids	 B. old people	</a:t>
            </a:r>
          </a:p>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C</a:t>
            </a:r>
            <a:r>
              <a:rPr lang="en-US" altLang="zh-CN" sz="3200" dirty="0">
                <a:latin typeface="宋体" panose="02010600030101010101" pitchFamily="2" charset="-122"/>
              </a:rPr>
              <a:t>. city library </a:t>
            </a:r>
            <a:r>
              <a:rPr lang="en-US" altLang="zh-CN" sz="3200" dirty="0" smtClean="0">
                <a:latin typeface="宋体" panose="02010600030101010101" pitchFamily="2" charset="-122"/>
              </a:rPr>
              <a:t>D</a:t>
            </a:r>
            <a:r>
              <a:rPr lang="en-US" altLang="zh-CN" sz="3200" dirty="0">
                <a:latin typeface="宋体" panose="02010600030101010101" pitchFamily="2" charset="-122"/>
              </a:rPr>
              <a:t>. city park</a:t>
            </a:r>
          </a:p>
          <a:p>
            <a:pPr eaLnBrk="1" hangingPunct="1"/>
            <a:r>
              <a:rPr lang="en-US" altLang="zh-CN" sz="3200" dirty="0">
                <a:latin typeface="宋体" panose="02010600030101010101" pitchFamily="2" charset="-122"/>
              </a:rPr>
              <a:t>(   ) 4. If you want to join them, you can email _________ .</a:t>
            </a:r>
          </a:p>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A</a:t>
            </a:r>
            <a:r>
              <a:rPr lang="en-US" altLang="zh-CN" sz="3200" dirty="0">
                <a:latin typeface="宋体" panose="02010600030101010101" pitchFamily="2" charset="-122"/>
              </a:rPr>
              <a:t>. the old </a:t>
            </a:r>
            <a:r>
              <a:rPr lang="en-US" altLang="zh-CN" sz="3200" dirty="0" smtClean="0">
                <a:latin typeface="宋体" panose="02010600030101010101" pitchFamily="2" charset="-122"/>
              </a:rPr>
              <a:t>people  B</a:t>
            </a:r>
            <a:r>
              <a:rPr lang="en-US" altLang="zh-CN" sz="3200" dirty="0">
                <a:latin typeface="宋体" panose="02010600030101010101" pitchFamily="2" charset="-122"/>
              </a:rPr>
              <a:t>. the kids	</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smtClean="0">
                <a:latin typeface="宋体" panose="02010600030101010101" pitchFamily="2" charset="-122"/>
              </a:rPr>
              <a:t>C</a:t>
            </a:r>
            <a:r>
              <a:rPr lang="en-US" altLang="zh-CN" sz="3200" dirty="0">
                <a:latin typeface="宋体" panose="02010600030101010101" pitchFamily="2" charset="-122"/>
              </a:rPr>
              <a:t>. Mr. White  </a:t>
            </a:r>
            <a:r>
              <a:rPr lang="en-US" altLang="zh-CN" sz="3200" dirty="0" smtClean="0">
                <a:latin typeface="宋体" panose="02010600030101010101" pitchFamily="2" charset="-122"/>
                <a:sym typeface="宋体" panose="02010600030101010101" pitchFamily="2" charset="-122"/>
              </a:rPr>
              <a:t> </a:t>
            </a:r>
            <a:r>
              <a:rPr lang="en-US" altLang="zh-CN" sz="3200" dirty="0" smtClean="0">
                <a:latin typeface="宋体" panose="02010600030101010101" pitchFamily="2" charset="-122"/>
              </a:rPr>
              <a:t>D</a:t>
            </a:r>
            <a:r>
              <a:rPr lang="en-US" altLang="zh-CN" sz="3200" dirty="0">
                <a:latin typeface="宋体" panose="02010600030101010101" pitchFamily="2" charset="-122"/>
              </a:rPr>
              <a:t>. the library</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209550" y="1079500"/>
            <a:ext cx="5143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
        <p:nvSpPr>
          <p:cNvPr id="4" name="文本框 3"/>
          <p:cNvSpPr txBox="1">
            <a:spLocks noChangeArrowheads="1"/>
          </p:cNvSpPr>
          <p:nvPr/>
        </p:nvSpPr>
        <p:spPr bwMode="auto">
          <a:xfrm>
            <a:off x="195263" y="3541713"/>
            <a:ext cx="4603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5603" name="文本框 99"/>
          <p:cNvSpPr txBox="1">
            <a:spLocks noChangeArrowheads="1"/>
          </p:cNvSpPr>
          <p:nvPr/>
        </p:nvSpPr>
        <p:spPr bwMode="auto">
          <a:xfrm>
            <a:off x="42863" y="942975"/>
            <a:ext cx="9043987"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5. Which of the following statements is true?</a:t>
            </a:r>
          </a:p>
          <a:p>
            <a:pPr eaLnBrk="1" hangingPunct="1"/>
            <a:r>
              <a:rPr lang="en-US" altLang="zh-CN" sz="3200" dirty="0">
                <a:latin typeface="宋体" panose="02010600030101010101" pitchFamily="2" charset="-122"/>
              </a:rPr>
              <a:t>	A. You can help the kids and the old on July 31.	</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B. Two activities are in July.	</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C. The volunteer activities are in winter vacation.</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D. You can take the old to the city library</a:t>
            </a:r>
            <a:r>
              <a:rPr lang="en-US" altLang="zh-CN" sz="3200" dirty="0" smtClean="0">
                <a:latin typeface="宋体" panose="02010600030101010101" pitchFamily="2" charset="-122"/>
              </a:rPr>
              <a:t>. </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258763" y="968375"/>
            <a:ext cx="430212"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p:tgtEl>
                                          <p:spTgt spid="2"/>
                                        </p:tgtEl>
                                        <p:attrNameLst>
                                          <p:attrName>ppt_x</p:attrName>
                                        </p:attrNameLst>
                                      </p:cBhvr>
                                      <p:tavLst>
                                        <p:tav tm="0">
                                          <p:val>
                                            <p:strVal val="#ppt_x-#ppt_w*1.125000"/>
                                          </p:val>
                                        </p:tav>
                                        <p:tav tm="100000">
                                          <p:val>
                                            <p:strVal val="#ppt_x"/>
                                          </p:val>
                                        </p:tav>
                                      </p:tavLst>
                                    </p:anim>
                                    <p:animEffect transition="in" filter="wipe(right)">
                                      <p:cBhvr>
                                        <p:cTn id="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4099" name="文本框 99"/>
          <p:cNvSpPr txBox="1">
            <a:spLocks noChangeArrowheads="1"/>
          </p:cNvSpPr>
          <p:nvPr/>
        </p:nvSpPr>
        <p:spPr bwMode="auto">
          <a:xfrm>
            <a:off x="120650" y="625475"/>
            <a:ext cx="9112250"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【短语】</a:t>
            </a:r>
          </a:p>
          <a:p>
            <a:pPr eaLnBrk="1" hangingPunct="1"/>
            <a:r>
              <a:rPr lang="en-US" altLang="zh-CN" sz="3200" dirty="0" smtClean="0">
                <a:latin typeface="宋体" panose="02010600030101010101" pitchFamily="2" charset="-122"/>
              </a:rPr>
              <a:t>6.clean </a:t>
            </a:r>
            <a:r>
              <a:rPr lang="en-US" altLang="zh-CN" sz="3200" dirty="0">
                <a:latin typeface="宋体" panose="02010600030101010101" pitchFamily="2" charset="-122"/>
              </a:rPr>
              <a:t>up ________</a:t>
            </a:r>
          </a:p>
          <a:p>
            <a:pPr eaLnBrk="1" hangingPunct="1"/>
            <a:r>
              <a:rPr lang="en-US" altLang="zh-CN" sz="3200" dirty="0" smtClean="0">
                <a:latin typeface="宋体" panose="02010600030101010101" pitchFamily="2" charset="-122"/>
              </a:rPr>
              <a:t>7.cheer </a:t>
            </a:r>
            <a:r>
              <a:rPr lang="en-US" altLang="zh-CN" sz="3200" dirty="0" err="1">
                <a:latin typeface="宋体" panose="02010600030101010101" pitchFamily="2" charset="-122"/>
              </a:rPr>
              <a:t>sb</a:t>
            </a:r>
            <a:r>
              <a:rPr lang="en-US" altLang="zh-CN" sz="3200" dirty="0">
                <a:latin typeface="宋体" panose="02010600030101010101" pitchFamily="2" charset="-122"/>
              </a:rPr>
              <a:t> up ________</a:t>
            </a:r>
            <a:r>
              <a:rPr lang="en-US" altLang="zh-CN" sz="3200" dirty="0">
                <a:latin typeface="宋体" panose="02010600030101010101" pitchFamily="2" charset="-122"/>
                <a:sym typeface="宋体" panose="02010600030101010101" pitchFamily="2" charset="-122"/>
              </a:rPr>
              <a:t>__________________</a:t>
            </a:r>
            <a:r>
              <a:rPr lang="en-US" altLang="zh-CN" sz="3200" dirty="0">
                <a:latin typeface="宋体" panose="02010600030101010101" pitchFamily="2" charset="-122"/>
              </a:rPr>
              <a:t> </a:t>
            </a:r>
          </a:p>
          <a:p>
            <a:pPr eaLnBrk="1" hangingPunct="1"/>
            <a:r>
              <a:rPr lang="en-US" altLang="zh-CN" sz="3200" dirty="0" smtClean="0">
                <a:latin typeface="宋体" panose="02010600030101010101" pitchFamily="2" charset="-122"/>
              </a:rPr>
              <a:t>8.give </a:t>
            </a:r>
            <a:r>
              <a:rPr lang="en-US" altLang="zh-CN" sz="3200" dirty="0">
                <a:latin typeface="宋体" panose="02010600030101010101" pitchFamily="2" charset="-122"/>
              </a:rPr>
              <a:t>out  _______</a:t>
            </a:r>
            <a:r>
              <a:rPr lang="en-US" altLang="zh-CN" sz="3200" dirty="0">
                <a:latin typeface="宋体" panose="02010600030101010101" pitchFamily="2" charset="-122"/>
                <a:sym typeface="宋体" panose="02010600030101010101" pitchFamily="2" charset="-122"/>
              </a:rPr>
              <a:t>___</a:t>
            </a:r>
            <a:endParaRPr lang="en-US" altLang="zh-CN" sz="3200" dirty="0">
              <a:latin typeface="宋体" panose="02010600030101010101" pitchFamily="2" charset="-122"/>
            </a:endParaRPr>
          </a:p>
          <a:p>
            <a:pPr eaLnBrk="1" hangingPunct="1"/>
            <a:r>
              <a:rPr lang="en-US" altLang="zh-CN" sz="3200" dirty="0" smtClean="0">
                <a:latin typeface="宋体" panose="02010600030101010101" pitchFamily="2" charset="-122"/>
              </a:rPr>
              <a:t>9.come </a:t>
            </a:r>
            <a:r>
              <a:rPr lang="en-US" altLang="zh-CN" sz="3200" dirty="0">
                <a:latin typeface="宋体" panose="02010600030101010101" pitchFamily="2" charset="-122"/>
              </a:rPr>
              <a:t>up with</a:t>
            </a:r>
            <a:r>
              <a:rPr lang="en-US" altLang="zh-CN" sz="3200" dirty="0">
                <a:latin typeface="宋体" panose="02010600030101010101" pitchFamily="2" charset="-122"/>
                <a:sym typeface="宋体" panose="02010600030101010101" pitchFamily="2" charset="-122"/>
              </a:rPr>
              <a:t>__________________</a:t>
            </a:r>
            <a:r>
              <a:rPr lang="en-US" altLang="zh-CN" sz="3200" dirty="0">
                <a:latin typeface="宋体" panose="02010600030101010101" pitchFamily="2" charset="-122"/>
              </a:rPr>
              <a:t>_______ </a:t>
            </a:r>
          </a:p>
          <a:p>
            <a:pPr eaLnBrk="1" hangingPunct="1"/>
            <a:r>
              <a:rPr lang="en-US" altLang="zh-CN" sz="3200" dirty="0" smtClean="0">
                <a:latin typeface="宋体" panose="02010600030101010101" pitchFamily="2" charset="-122"/>
              </a:rPr>
              <a:t>10.put </a:t>
            </a:r>
            <a:r>
              <a:rPr lang="en-US" altLang="zh-CN" sz="3200" dirty="0">
                <a:latin typeface="宋体" panose="02010600030101010101" pitchFamily="2" charset="-122"/>
              </a:rPr>
              <a:t>off doing </a:t>
            </a:r>
            <a:r>
              <a:rPr lang="en-US" altLang="zh-CN" sz="3200" dirty="0" err="1">
                <a:latin typeface="宋体" panose="02010600030101010101" pitchFamily="2" charset="-122"/>
              </a:rPr>
              <a:t>sth</a:t>
            </a:r>
            <a:r>
              <a:rPr lang="en-US" altLang="zh-CN" sz="3200" dirty="0">
                <a:latin typeface="宋体" panose="02010600030101010101" pitchFamily="2" charset="-122"/>
              </a:rPr>
              <a:t> __</a:t>
            </a:r>
            <a:r>
              <a:rPr lang="en-US" altLang="zh-CN" sz="3200" dirty="0">
                <a:latin typeface="宋体" panose="02010600030101010101" pitchFamily="2" charset="-122"/>
                <a:sym typeface="宋体" panose="02010600030101010101" pitchFamily="2" charset="-122"/>
              </a:rPr>
              <a:t>______</a:t>
            </a:r>
            <a:r>
              <a:rPr lang="en-US" altLang="zh-CN" sz="3200" dirty="0">
                <a:latin typeface="宋体" panose="02010600030101010101" pitchFamily="2" charset="-122"/>
              </a:rPr>
              <a:t>___</a:t>
            </a:r>
          </a:p>
          <a:p>
            <a:pPr eaLnBrk="1" hangingPunct="1"/>
            <a:r>
              <a:rPr lang="en-US" altLang="zh-CN" sz="3200" dirty="0" smtClean="0">
                <a:latin typeface="宋体" panose="02010600030101010101" pitchFamily="2" charset="-122"/>
              </a:rPr>
              <a:t>11.put </a:t>
            </a:r>
            <a:r>
              <a:rPr lang="en-US" altLang="zh-CN" sz="3200" dirty="0">
                <a:latin typeface="宋体" panose="02010600030101010101" pitchFamily="2" charset="-122"/>
              </a:rPr>
              <a:t>up signs______________ </a:t>
            </a:r>
          </a:p>
          <a:p>
            <a:pPr eaLnBrk="1" hangingPunct="1"/>
            <a:r>
              <a:rPr lang="en-US" altLang="zh-CN" sz="3200" dirty="0" smtClean="0">
                <a:latin typeface="宋体" panose="02010600030101010101" pitchFamily="2" charset="-122"/>
              </a:rPr>
              <a:t>12.make </a:t>
            </a:r>
            <a:r>
              <a:rPr lang="en-US" altLang="zh-CN" sz="3200" dirty="0">
                <a:latin typeface="宋体" panose="02010600030101010101" pitchFamily="2" charset="-122"/>
              </a:rPr>
              <a:t>some notices____________</a:t>
            </a:r>
          </a:p>
          <a:p>
            <a:pPr eaLnBrk="1" hangingPunct="1"/>
            <a:r>
              <a:rPr lang="en-US" altLang="zh-CN" sz="3200" dirty="0" smtClean="0">
                <a:latin typeface="宋体" panose="02010600030101010101" pitchFamily="2" charset="-122"/>
              </a:rPr>
              <a:t>13.hand </a:t>
            </a:r>
            <a:r>
              <a:rPr lang="en-US" altLang="zh-CN" sz="3200" dirty="0">
                <a:latin typeface="宋体" panose="02010600030101010101" pitchFamily="2" charset="-122"/>
              </a:rPr>
              <a:t>out notices________________ </a:t>
            </a:r>
          </a:p>
          <a:p>
            <a:pPr eaLnBrk="1" hangingPunct="1"/>
            <a:r>
              <a:rPr lang="en-US" altLang="zh-CN" sz="3200" dirty="0" smtClean="0">
                <a:latin typeface="宋体" panose="02010600030101010101" pitchFamily="2" charset="-122"/>
              </a:rPr>
              <a:t>14.call </a:t>
            </a:r>
            <a:r>
              <a:rPr lang="en-US" altLang="zh-CN" sz="3200" dirty="0" err="1">
                <a:latin typeface="宋体" panose="02010600030101010101" pitchFamily="2" charset="-122"/>
              </a:rPr>
              <a:t>sb</a:t>
            </a:r>
            <a:r>
              <a:rPr lang="en-US" altLang="zh-CN" sz="3200" dirty="0">
                <a:latin typeface="宋体" panose="02010600030101010101" pitchFamily="2" charset="-122"/>
              </a:rPr>
              <a:t> up _____________________ 	</a:t>
            </a:r>
          </a:p>
          <a:p>
            <a:pPr eaLnBrk="1" hangingPunct="1"/>
            <a:r>
              <a:rPr lang="en-US" altLang="zh-CN" sz="3200" dirty="0" smtClean="0">
                <a:latin typeface="宋体" panose="02010600030101010101" pitchFamily="2" charset="-122"/>
              </a:rPr>
              <a:t>15.help </a:t>
            </a:r>
            <a:r>
              <a:rPr lang="en-US" altLang="zh-CN" sz="3200" dirty="0">
                <a:latin typeface="宋体" panose="02010600030101010101" pitchFamily="2" charset="-122"/>
              </a:rPr>
              <a:t>out with </a:t>
            </a:r>
            <a:r>
              <a:rPr lang="en-US" altLang="zh-CN" sz="3200" dirty="0" err="1">
                <a:latin typeface="宋体" panose="02010600030101010101" pitchFamily="2" charset="-122"/>
              </a:rPr>
              <a:t>sth</a:t>
            </a:r>
            <a:r>
              <a:rPr lang="en-US" altLang="zh-CN" sz="3200" dirty="0">
                <a:latin typeface="宋体" panose="02010600030101010101" pitchFamily="2" charset="-122"/>
              </a:rPr>
              <a:t>.______</a:t>
            </a:r>
            <a:r>
              <a:rPr lang="en-US" altLang="zh-CN" sz="3200" dirty="0">
                <a:latin typeface="宋体" panose="02010600030101010101" pitchFamily="2" charset="-122"/>
                <a:sym typeface="宋体" panose="02010600030101010101" pitchFamily="2" charset="-122"/>
              </a:rPr>
              <a:t>____</a:t>
            </a:r>
            <a:r>
              <a:rPr lang="en-US" altLang="zh-CN" sz="3200" dirty="0">
                <a:latin typeface="宋体" panose="02010600030101010101" pitchFamily="2" charset="-122"/>
              </a:rPr>
              <a:t>___  </a:t>
            </a:r>
          </a:p>
          <a:p>
            <a:pPr eaLnBrk="1" hangingPunct="1"/>
            <a:r>
              <a:rPr lang="en-US" altLang="zh-CN" sz="3200" dirty="0" smtClean="0">
                <a:latin typeface="宋体" panose="02010600030101010101" pitchFamily="2" charset="-122"/>
              </a:rPr>
              <a:t>16.used </a:t>
            </a:r>
            <a:r>
              <a:rPr lang="en-US" altLang="zh-CN" sz="3200" dirty="0">
                <a:latin typeface="宋体" panose="02010600030101010101" pitchFamily="2" charset="-122"/>
              </a:rPr>
              <a:t>to be/do _________</a:t>
            </a:r>
            <a:r>
              <a:rPr lang="en-US" altLang="zh-CN" sz="3200" dirty="0" smtClean="0">
                <a:latin typeface="宋体" panose="02010600030101010101" pitchFamily="2" charset="-122"/>
              </a:rPr>
              <a:t>17.care </a:t>
            </a:r>
            <a:r>
              <a:rPr lang="en-US" altLang="zh-CN" sz="3200" dirty="0">
                <a:latin typeface="宋体" panose="02010600030101010101" pitchFamily="2" charset="-122"/>
              </a:rPr>
              <a:t>for </a:t>
            </a:r>
            <a:r>
              <a:rPr lang="en-US" altLang="zh-CN" sz="3200" dirty="0" smtClean="0">
                <a:latin typeface="宋体" panose="02010600030101010101" pitchFamily="2" charset="-122"/>
              </a:rPr>
              <a:t>_____</a:t>
            </a:r>
            <a:endParaRPr lang="en-US" altLang="zh-CN" sz="3200" dirty="0">
              <a:latin typeface="宋体" panose="02010600030101010101" pitchFamily="2" charset="-122"/>
            </a:endParaRPr>
          </a:p>
        </p:txBody>
      </p:sp>
      <p:sp>
        <p:nvSpPr>
          <p:cNvPr id="2" name="文本框 1"/>
          <p:cNvSpPr txBox="1">
            <a:spLocks noChangeArrowheads="1"/>
          </p:cNvSpPr>
          <p:nvPr/>
        </p:nvSpPr>
        <p:spPr bwMode="auto">
          <a:xfrm>
            <a:off x="2187575" y="1014413"/>
            <a:ext cx="26003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latin typeface="宋体" panose="02010600030101010101" pitchFamily="2" charset="-122"/>
              </a:rPr>
              <a:t>打扫干净</a:t>
            </a:r>
          </a:p>
        </p:txBody>
      </p:sp>
      <p:sp>
        <p:nvSpPr>
          <p:cNvPr id="3" name="文本框 2"/>
          <p:cNvSpPr txBox="1">
            <a:spLocks noChangeArrowheads="1"/>
          </p:cNvSpPr>
          <p:nvPr/>
        </p:nvSpPr>
        <p:spPr bwMode="auto">
          <a:xfrm>
            <a:off x="2840038" y="1570038"/>
            <a:ext cx="59261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latin typeface="宋体" panose="02010600030101010101" pitchFamily="2" charset="-122"/>
              </a:rPr>
              <a:t>（使）变得更高兴；振奋起来</a:t>
            </a:r>
          </a:p>
        </p:txBody>
      </p:sp>
      <p:sp>
        <p:nvSpPr>
          <p:cNvPr id="4" name="文本框 3"/>
          <p:cNvSpPr txBox="1">
            <a:spLocks noChangeArrowheads="1"/>
          </p:cNvSpPr>
          <p:nvPr/>
        </p:nvSpPr>
        <p:spPr bwMode="auto">
          <a:xfrm>
            <a:off x="2155825" y="2071688"/>
            <a:ext cx="29781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latin typeface="宋体" panose="02010600030101010101" pitchFamily="2" charset="-122"/>
              </a:rPr>
              <a:t>散发，分发</a:t>
            </a:r>
          </a:p>
        </p:txBody>
      </p:sp>
      <p:sp>
        <p:nvSpPr>
          <p:cNvPr id="5" name="文本框 4"/>
          <p:cNvSpPr txBox="1">
            <a:spLocks noChangeArrowheads="1"/>
          </p:cNvSpPr>
          <p:nvPr/>
        </p:nvSpPr>
        <p:spPr bwMode="auto">
          <a:xfrm>
            <a:off x="4035425" y="2559050"/>
            <a:ext cx="38100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latin typeface="宋体" panose="02010600030101010101" pitchFamily="2" charset="-122"/>
              </a:rPr>
              <a:t>想出；提出</a:t>
            </a:r>
          </a:p>
        </p:txBody>
      </p:sp>
      <p:sp>
        <p:nvSpPr>
          <p:cNvPr id="6" name="文本框 5"/>
          <p:cNvSpPr txBox="1">
            <a:spLocks noChangeArrowheads="1"/>
          </p:cNvSpPr>
          <p:nvPr/>
        </p:nvSpPr>
        <p:spPr bwMode="auto">
          <a:xfrm>
            <a:off x="4383088" y="3059113"/>
            <a:ext cx="18637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latin typeface="宋体" panose="02010600030101010101" pitchFamily="2" charset="-122"/>
              </a:rPr>
              <a:t>推迟</a:t>
            </a:r>
          </a:p>
        </p:txBody>
      </p:sp>
      <p:sp>
        <p:nvSpPr>
          <p:cNvPr id="7" name="文本框 6"/>
          <p:cNvSpPr txBox="1">
            <a:spLocks noChangeArrowheads="1"/>
          </p:cNvSpPr>
          <p:nvPr/>
        </p:nvSpPr>
        <p:spPr bwMode="auto">
          <a:xfrm>
            <a:off x="3325813" y="5980113"/>
            <a:ext cx="23256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latin typeface="宋体" panose="02010600030101010101" pitchFamily="2" charset="-122"/>
              </a:rPr>
              <a:t>过去，曾经</a:t>
            </a:r>
          </a:p>
        </p:txBody>
      </p:sp>
      <p:sp>
        <p:nvSpPr>
          <p:cNvPr id="8" name="文本框 7"/>
          <p:cNvSpPr txBox="1">
            <a:spLocks noChangeArrowheads="1"/>
          </p:cNvSpPr>
          <p:nvPr/>
        </p:nvSpPr>
        <p:spPr bwMode="auto">
          <a:xfrm>
            <a:off x="7680325" y="5924550"/>
            <a:ext cx="13906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latin typeface="宋体" panose="02010600030101010101" pitchFamily="2" charset="-122"/>
              </a:rPr>
              <a:t>照顾</a:t>
            </a:r>
          </a:p>
        </p:txBody>
      </p:sp>
      <p:sp>
        <p:nvSpPr>
          <p:cNvPr id="9" name="文本框 8"/>
          <p:cNvSpPr txBox="1">
            <a:spLocks noChangeArrowheads="1"/>
          </p:cNvSpPr>
          <p:nvPr/>
        </p:nvSpPr>
        <p:spPr bwMode="auto">
          <a:xfrm>
            <a:off x="3394075" y="3530600"/>
            <a:ext cx="18224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latin typeface="宋体" panose="02010600030101010101" pitchFamily="2" charset="-122"/>
              </a:rPr>
              <a:t>设置标志</a:t>
            </a:r>
          </a:p>
        </p:txBody>
      </p:sp>
      <p:sp>
        <p:nvSpPr>
          <p:cNvPr id="10" name="文本框 9"/>
          <p:cNvSpPr txBox="1">
            <a:spLocks noChangeArrowheads="1"/>
          </p:cNvSpPr>
          <p:nvPr/>
        </p:nvSpPr>
        <p:spPr bwMode="auto">
          <a:xfrm>
            <a:off x="4827588" y="4005263"/>
            <a:ext cx="208756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latin typeface="宋体" panose="02010600030101010101" pitchFamily="2" charset="-122"/>
              </a:rPr>
              <a:t>做通知</a:t>
            </a:r>
          </a:p>
        </p:txBody>
      </p:sp>
      <p:sp>
        <p:nvSpPr>
          <p:cNvPr id="11" name="文本框 10"/>
          <p:cNvSpPr txBox="1">
            <a:spLocks noChangeArrowheads="1"/>
          </p:cNvSpPr>
          <p:nvPr/>
        </p:nvSpPr>
        <p:spPr bwMode="auto">
          <a:xfrm>
            <a:off x="4479925" y="4492625"/>
            <a:ext cx="1849438"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latin typeface="宋体" panose="02010600030101010101" pitchFamily="2" charset="-122"/>
              </a:rPr>
              <a:t>分发通知</a:t>
            </a:r>
          </a:p>
        </p:txBody>
      </p:sp>
      <p:sp>
        <p:nvSpPr>
          <p:cNvPr id="12" name="文本框 11"/>
          <p:cNvSpPr txBox="1">
            <a:spLocks noChangeArrowheads="1"/>
          </p:cNvSpPr>
          <p:nvPr/>
        </p:nvSpPr>
        <p:spPr bwMode="auto">
          <a:xfrm>
            <a:off x="3144838" y="4978400"/>
            <a:ext cx="3852862"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latin typeface="宋体" panose="02010600030101010101" pitchFamily="2" charset="-122"/>
              </a:rPr>
              <a:t>给某人打电话</a:t>
            </a:r>
          </a:p>
        </p:txBody>
      </p:sp>
      <p:sp>
        <p:nvSpPr>
          <p:cNvPr id="13" name="文本框 12"/>
          <p:cNvSpPr txBox="1">
            <a:spLocks noChangeArrowheads="1"/>
          </p:cNvSpPr>
          <p:nvPr/>
        </p:nvSpPr>
        <p:spPr bwMode="auto">
          <a:xfrm>
            <a:off x="4549775" y="5465763"/>
            <a:ext cx="297656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latin typeface="宋体" panose="02010600030101010101" pitchFamily="2" charset="-122"/>
              </a:rPr>
              <a:t>帮忙用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linds(horizontal)">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linds(horizontal)">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linds(horizontal)">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blinds(horizontal)">
                                      <p:cBhvr>
                                        <p:cTn id="52" dur="5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blinds(horizontal)">
                                      <p:cBhvr>
                                        <p:cTn id="57" dur="500"/>
                                        <p:tgtEl>
                                          <p:spTgt spid="7"/>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blinds(horizontal)">
                                      <p:cBhvr>
                                        <p:cTn id="6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5123" name="文本框 99"/>
          <p:cNvSpPr txBox="1">
            <a:spLocks noChangeArrowheads="1"/>
          </p:cNvSpPr>
          <p:nvPr/>
        </p:nvSpPr>
        <p:spPr bwMode="auto">
          <a:xfrm>
            <a:off x="71438" y="587375"/>
            <a:ext cx="9101137" cy="252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latin typeface="宋体" panose="02010600030101010101" pitchFamily="2" charset="-122"/>
              </a:rPr>
              <a:t>【句型】</a:t>
            </a:r>
          </a:p>
          <a:p>
            <a:pPr eaLnBrk="1" hangingPunct="1"/>
            <a:r>
              <a:rPr lang="en-US" altLang="zh-CN" sz="3200">
                <a:latin typeface="宋体" panose="02010600030101010101" pitchFamily="2" charset="-122"/>
              </a:rPr>
              <a:t>18. -I hope to work outside.  </a:t>
            </a:r>
          </a:p>
          <a:p>
            <a:pPr eaLnBrk="1" hangingPunct="1"/>
            <a:r>
              <a:rPr lang="en-US" altLang="zh-CN" sz="3200">
                <a:latin typeface="宋体" panose="02010600030101010101" pitchFamily="2" charset="-122"/>
              </a:rPr>
              <a:t>      -You could help to clean up the city parks.</a:t>
            </a:r>
          </a:p>
          <a:p>
            <a:pPr eaLnBrk="1" hangingPunct="1"/>
            <a:r>
              <a:rPr lang="en-US" altLang="zh-CN" sz="3200">
                <a:latin typeface="宋体" panose="02010600030101010101" pitchFamily="2" charset="-122"/>
              </a:rPr>
              <a:t>_____________________________________________________________________________</a:t>
            </a:r>
            <a:endParaRPr lang="zh-CN" altLang="en-US" sz="3200">
              <a:latin typeface="宋体" panose="02010600030101010101" pitchFamily="2" charset="-122"/>
            </a:endParaRPr>
          </a:p>
        </p:txBody>
      </p:sp>
      <p:sp>
        <p:nvSpPr>
          <p:cNvPr id="2" name="文本框 1"/>
          <p:cNvSpPr txBox="1">
            <a:spLocks noChangeArrowheads="1"/>
          </p:cNvSpPr>
          <p:nvPr/>
        </p:nvSpPr>
        <p:spPr bwMode="auto">
          <a:xfrm>
            <a:off x="1252538" y="2495550"/>
            <a:ext cx="50069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我希望在外工作。</a:t>
            </a:r>
          </a:p>
          <a:p>
            <a:pPr eaLnBrk="1" hangingPunct="1"/>
            <a:r>
              <a:rPr lang="zh-CN" altLang="en-US" sz="3200" dirty="0">
                <a:solidFill>
                  <a:srgbClr val="FF0000"/>
                </a:solidFill>
              </a:rPr>
              <a:t>你可以帮助清理城市公园。</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6147" name="文本框 99"/>
          <p:cNvSpPr txBox="1">
            <a:spLocks noChangeArrowheads="1"/>
          </p:cNvSpPr>
          <p:nvPr/>
        </p:nvSpPr>
        <p:spPr bwMode="auto">
          <a:xfrm>
            <a:off x="15875" y="584200"/>
            <a:ext cx="9112250"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一、根据中文意思或首字母提示，用单词的适当形式填空，每空一词。</a:t>
            </a:r>
          </a:p>
          <a:p>
            <a:pPr eaLnBrk="1" hangingPunct="1"/>
            <a:r>
              <a:rPr lang="en-US" altLang="zh-CN" sz="3200" dirty="0">
                <a:solidFill>
                  <a:srgbClr val="000000"/>
                </a:solidFill>
                <a:latin typeface="宋体" panose="02010600030101010101" pitchFamily="2" charset="-122"/>
              </a:rPr>
              <a:t>1. Let’s listen to a piece of music. It will </a:t>
            </a:r>
            <a:r>
              <a:rPr lang="en-US" altLang="zh-CN" sz="3200" dirty="0" smtClean="0">
                <a:solidFill>
                  <a:srgbClr val="000000"/>
                </a:solidFill>
                <a:latin typeface="宋体" panose="02010600030101010101" pitchFamily="2" charset="-122"/>
              </a:rPr>
              <a:t>________ </a:t>
            </a:r>
            <a:r>
              <a:rPr lang="en-US" altLang="zh-CN" sz="3200" dirty="0">
                <a:solidFill>
                  <a:srgbClr val="000000"/>
                </a:solidFill>
                <a:latin typeface="宋体" panose="02010600030101010101" pitchFamily="2" charset="-122"/>
              </a:rPr>
              <a:t>(</a:t>
            </a:r>
            <a:r>
              <a:rPr lang="zh-CN" altLang="en-US" sz="3200" dirty="0">
                <a:latin typeface="宋体" panose="02010600030101010101" pitchFamily="2" charset="-122"/>
              </a:rPr>
              <a:t>使</a:t>
            </a:r>
            <a:r>
              <a:rPr lang="en-US" altLang="zh-CN" sz="3200" dirty="0">
                <a:latin typeface="宋体" panose="02010600030101010101" pitchFamily="2" charset="-122"/>
              </a:rPr>
              <a:t>…</a:t>
            </a:r>
            <a:r>
              <a:rPr lang="zh-CN" altLang="en-US" sz="3200" dirty="0">
                <a:latin typeface="宋体" panose="02010600030101010101" pitchFamily="2" charset="-122"/>
              </a:rPr>
              <a:t>高兴</a:t>
            </a:r>
            <a:r>
              <a:rPr lang="en-US" altLang="zh-CN" sz="3200" dirty="0">
                <a:latin typeface="宋体" panose="02010600030101010101" pitchFamily="2" charset="-122"/>
              </a:rPr>
              <a:t>) </a:t>
            </a:r>
            <a:r>
              <a:rPr lang="en-US" altLang="zh-CN" sz="3200" dirty="0">
                <a:solidFill>
                  <a:srgbClr val="000000"/>
                </a:solidFill>
                <a:latin typeface="宋体" panose="02010600030101010101" pitchFamily="2" charset="-122"/>
              </a:rPr>
              <a:t>you up.</a:t>
            </a:r>
          </a:p>
          <a:p>
            <a:pPr eaLnBrk="1" hangingPunct="1"/>
            <a:r>
              <a:rPr lang="en-US" altLang="zh-CN" sz="3200" dirty="0">
                <a:solidFill>
                  <a:srgbClr val="000000"/>
                </a:solidFill>
                <a:latin typeface="宋体" panose="02010600030101010101" pitchFamily="2" charset="-122"/>
              </a:rPr>
              <a:t>2. -Can’t you see the </a:t>
            </a:r>
            <a:r>
              <a:rPr lang="en-US" altLang="zh-CN" sz="3200" dirty="0" smtClean="0">
                <a:solidFill>
                  <a:srgbClr val="000000"/>
                </a:solidFill>
                <a:latin typeface="宋体" panose="02010600030101010101" pitchFamily="2" charset="-122"/>
              </a:rPr>
              <a:t>______ </a:t>
            </a:r>
            <a:r>
              <a:rPr lang="en-US" altLang="zh-CN" sz="3200" dirty="0">
                <a:solidFill>
                  <a:srgbClr val="000000"/>
                </a:solidFill>
                <a:latin typeface="宋体" panose="02010600030101010101" pitchFamily="2" charset="-122"/>
              </a:rPr>
              <a:t>(</a:t>
            </a:r>
            <a:r>
              <a:rPr lang="zh-CN" altLang="en-US" sz="3200" dirty="0">
                <a:solidFill>
                  <a:srgbClr val="000000"/>
                </a:solidFill>
                <a:latin typeface="宋体" panose="02010600030101010101" pitchFamily="2" charset="-122"/>
              </a:rPr>
              <a:t>标志</a:t>
            </a:r>
            <a:r>
              <a:rPr lang="en-US" altLang="zh-CN" sz="3200" dirty="0">
                <a:solidFill>
                  <a:srgbClr val="000000"/>
                </a:solidFill>
                <a:latin typeface="宋体" panose="02010600030101010101" pitchFamily="2" charset="-122"/>
              </a:rPr>
              <a:t>) “No Parking” here? -Sorry, I didn’t see it.</a:t>
            </a:r>
          </a:p>
          <a:p>
            <a:pPr eaLnBrk="1" hangingPunct="1"/>
            <a:r>
              <a:rPr lang="en-US" altLang="zh-CN" sz="3200" dirty="0">
                <a:solidFill>
                  <a:srgbClr val="000000"/>
                </a:solidFill>
                <a:latin typeface="宋体" panose="02010600030101010101" pitchFamily="2" charset="-122"/>
              </a:rPr>
              <a:t>3. The old man lives alone in the village, but he never feels </a:t>
            </a:r>
            <a:r>
              <a:rPr lang="en-US" altLang="zh-CN" sz="3200" dirty="0" smtClean="0">
                <a:solidFill>
                  <a:srgbClr val="000000"/>
                </a:solidFill>
                <a:latin typeface="宋体" panose="02010600030101010101" pitchFamily="2" charset="-122"/>
              </a:rPr>
              <a:t>_______ </a:t>
            </a:r>
            <a:r>
              <a:rPr lang="en-US" altLang="zh-CN" sz="3200" dirty="0">
                <a:solidFill>
                  <a:srgbClr val="000000"/>
                </a:solidFill>
                <a:latin typeface="宋体" panose="02010600030101010101" pitchFamily="2" charset="-122"/>
              </a:rPr>
              <a:t>(</a:t>
            </a:r>
            <a:r>
              <a:rPr lang="zh-CN" altLang="en-US" sz="3200" dirty="0">
                <a:latin typeface="宋体" panose="02010600030101010101" pitchFamily="2" charset="-122"/>
              </a:rPr>
              <a:t>寂寞</a:t>
            </a:r>
            <a:r>
              <a:rPr lang="en-US" altLang="zh-CN" sz="3200" dirty="0">
                <a:solidFill>
                  <a:srgbClr val="000000"/>
                </a:solidFill>
                <a:latin typeface="宋体" panose="02010600030101010101" pitchFamily="2" charset="-122"/>
              </a:rPr>
              <a:t>) .  </a:t>
            </a:r>
          </a:p>
          <a:p>
            <a:pPr eaLnBrk="1" hangingPunct="1"/>
            <a:r>
              <a:rPr lang="en-US" altLang="zh-CN" sz="3200" dirty="0">
                <a:solidFill>
                  <a:srgbClr val="000000"/>
                </a:solidFill>
                <a:latin typeface="宋体" panose="02010600030101010101" pitchFamily="2" charset="-122"/>
              </a:rPr>
              <a:t>4. -- How did you know about the good news?  -- I learned it from the </a:t>
            </a:r>
            <a:r>
              <a:rPr lang="en-US" altLang="zh-CN" sz="3200" dirty="0" smtClean="0">
                <a:solidFill>
                  <a:srgbClr val="000000"/>
                </a:solidFill>
                <a:latin typeface="宋体" panose="02010600030101010101" pitchFamily="2" charset="-122"/>
              </a:rPr>
              <a:t>________ </a:t>
            </a:r>
            <a:r>
              <a:rPr lang="en-US" altLang="zh-CN" sz="3200" dirty="0">
                <a:solidFill>
                  <a:srgbClr val="000000"/>
                </a:solidFill>
                <a:latin typeface="宋体" panose="02010600030101010101" pitchFamily="2" charset="-122"/>
              </a:rPr>
              <a:t>(</a:t>
            </a:r>
            <a:r>
              <a:rPr lang="zh-CN" altLang="en-US" sz="3200" dirty="0">
                <a:latin typeface="宋体" panose="02010600030101010101" pitchFamily="2" charset="-122"/>
              </a:rPr>
              <a:t>通告</a:t>
            </a:r>
            <a:r>
              <a:rPr lang="en-US" altLang="zh-CN" sz="3200" dirty="0">
                <a:solidFill>
                  <a:srgbClr val="000000"/>
                </a:solidFill>
                <a:latin typeface="宋体" panose="02010600030101010101" pitchFamily="2" charset="-122"/>
              </a:rPr>
              <a:t>).</a:t>
            </a:r>
          </a:p>
          <a:p>
            <a:pPr eaLnBrk="1" hangingPunct="1"/>
            <a:r>
              <a:rPr lang="en-US" altLang="zh-CN" sz="3200" dirty="0">
                <a:solidFill>
                  <a:srgbClr val="000000"/>
                </a:solidFill>
                <a:latin typeface="宋体" panose="02010600030101010101" pitchFamily="2" charset="-122"/>
              </a:rPr>
              <a:t>5. Many young people </a:t>
            </a:r>
            <a:r>
              <a:rPr lang="en-US" altLang="zh-CN" sz="3200" dirty="0" smtClean="0">
                <a:solidFill>
                  <a:srgbClr val="000000"/>
                </a:solidFill>
                <a:latin typeface="宋体" panose="02010600030101010101" pitchFamily="2" charset="-122"/>
              </a:rPr>
              <a:t>____________ </a:t>
            </a:r>
            <a:r>
              <a:rPr lang="en-US" altLang="zh-CN" sz="3200" dirty="0">
                <a:solidFill>
                  <a:srgbClr val="000000"/>
                </a:solidFill>
                <a:latin typeface="宋体" panose="02010600030101010101" pitchFamily="2" charset="-122"/>
              </a:rPr>
              <a:t>(</a:t>
            </a:r>
            <a:r>
              <a:rPr lang="zh-CN" altLang="en-US" sz="3200" dirty="0">
                <a:solidFill>
                  <a:srgbClr val="000000"/>
                </a:solidFill>
                <a:latin typeface="宋体" panose="02010600030101010101" pitchFamily="2" charset="-122"/>
              </a:rPr>
              <a:t>自愿</a:t>
            </a:r>
            <a:r>
              <a:rPr lang="en-US" altLang="zh-CN" sz="3200" dirty="0">
                <a:solidFill>
                  <a:srgbClr val="000000"/>
                </a:solidFill>
                <a:latin typeface="宋体" panose="02010600030101010101" pitchFamily="2" charset="-122"/>
              </a:rPr>
              <a:t>) to help clean up the city parks. </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1192213" y="2006600"/>
            <a:ext cx="18224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latin typeface="宋体" panose="02010600030101010101" pitchFamily="2" charset="-122"/>
              </a:rPr>
              <a:t>cheer</a:t>
            </a:r>
          </a:p>
        </p:txBody>
      </p:sp>
      <p:sp>
        <p:nvSpPr>
          <p:cNvPr id="3" name="文本框 2"/>
          <p:cNvSpPr txBox="1">
            <a:spLocks noChangeArrowheads="1"/>
          </p:cNvSpPr>
          <p:nvPr/>
        </p:nvSpPr>
        <p:spPr bwMode="auto">
          <a:xfrm>
            <a:off x="4724400" y="2489200"/>
            <a:ext cx="1905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latin typeface="宋体" panose="02010600030101010101" pitchFamily="2" charset="-122"/>
              </a:rPr>
              <a:t>sign</a:t>
            </a:r>
          </a:p>
        </p:txBody>
      </p:sp>
      <p:sp>
        <p:nvSpPr>
          <p:cNvPr id="4" name="文本框 3"/>
          <p:cNvSpPr txBox="1">
            <a:spLocks noChangeArrowheads="1"/>
          </p:cNvSpPr>
          <p:nvPr/>
        </p:nvSpPr>
        <p:spPr bwMode="auto">
          <a:xfrm>
            <a:off x="3846513" y="3981450"/>
            <a:ext cx="15017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latin typeface="宋体" panose="02010600030101010101" pitchFamily="2" charset="-122"/>
              </a:rPr>
              <a:t>lonely</a:t>
            </a:r>
          </a:p>
        </p:txBody>
      </p:sp>
      <p:sp>
        <p:nvSpPr>
          <p:cNvPr id="5" name="文本框 4"/>
          <p:cNvSpPr txBox="1">
            <a:spLocks noChangeArrowheads="1"/>
          </p:cNvSpPr>
          <p:nvPr/>
        </p:nvSpPr>
        <p:spPr bwMode="auto">
          <a:xfrm>
            <a:off x="5272088" y="4924425"/>
            <a:ext cx="1816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latin typeface="宋体" panose="02010600030101010101" pitchFamily="2" charset="-122"/>
              </a:rPr>
              <a:t>notice</a:t>
            </a:r>
          </a:p>
        </p:txBody>
      </p:sp>
      <p:sp>
        <p:nvSpPr>
          <p:cNvPr id="6" name="文本框 5"/>
          <p:cNvSpPr txBox="1">
            <a:spLocks noChangeArrowheads="1"/>
          </p:cNvSpPr>
          <p:nvPr/>
        </p:nvSpPr>
        <p:spPr bwMode="auto">
          <a:xfrm>
            <a:off x="4513263" y="5438775"/>
            <a:ext cx="21288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volunteer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7171" name="文本框 99"/>
          <p:cNvSpPr txBox="1">
            <a:spLocks noChangeArrowheads="1"/>
          </p:cNvSpPr>
          <p:nvPr/>
        </p:nvSpPr>
        <p:spPr bwMode="auto">
          <a:xfrm>
            <a:off x="3175" y="785813"/>
            <a:ext cx="9140825"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二、根据中文提示完成句子，词数不限。</a:t>
            </a:r>
          </a:p>
          <a:p>
            <a:pPr eaLnBrk="1" hangingPunct="1"/>
            <a:r>
              <a:rPr lang="en-US" altLang="zh-CN" sz="3200" dirty="0">
                <a:latin typeface="宋体" panose="02010600030101010101" pitchFamily="2" charset="-122"/>
              </a:rPr>
              <a:t>6. </a:t>
            </a:r>
            <a:r>
              <a:rPr lang="zh-CN" altLang="en-US" sz="3200" dirty="0">
                <a:latin typeface="宋体" panose="02010600030101010101" pitchFamily="2" charset="-122"/>
              </a:rPr>
              <a:t>我们可以到医院探望患儿，以让他们振作。</a:t>
            </a:r>
          </a:p>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We </a:t>
            </a:r>
            <a:r>
              <a:rPr lang="en-US" altLang="zh-CN" sz="3200" dirty="0">
                <a:latin typeface="宋体" panose="02010600030101010101" pitchFamily="2" charset="-122"/>
              </a:rPr>
              <a:t>could visit the sick kids in the hospital to </a:t>
            </a:r>
            <a:r>
              <a:rPr lang="en-US" altLang="zh-CN" sz="3200" dirty="0" smtClean="0">
                <a:latin typeface="宋体" panose="02010600030101010101" pitchFamily="2" charset="-122"/>
              </a:rPr>
              <a:t>_________________.</a:t>
            </a:r>
            <a:endParaRPr lang="en-US" altLang="zh-CN" sz="3200" dirty="0">
              <a:latin typeface="宋体" panose="02010600030101010101" pitchFamily="2" charset="-122"/>
            </a:endParaRPr>
          </a:p>
          <a:p>
            <a:pPr eaLnBrk="1" hangingPunct="1"/>
            <a:r>
              <a:rPr lang="en-US" altLang="zh-CN" sz="3200" dirty="0">
                <a:latin typeface="宋体" panose="02010600030101010101" pitchFamily="2" charset="-122"/>
              </a:rPr>
              <a:t>7. </a:t>
            </a:r>
            <a:r>
              <a:rPr lang="zh-CN" altLang="en-US" sz="3200" dirty="0">
                <a:latin typeface="宋体" panose="02010600030101010101" pitchFamily="2" charset="-122"/>
              </a:rPr>
              <a:t>请帮我把这些书分发下去。</a:t>
            </a:r>
          </a:p>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Please </a:t>
            </a:r>
            <a:r>
              <a:rPr lang="en-US" altLang="zh-CN" sz="3200" dirty="0">
                <a:latin typeface="宋体" panose="02010600030101010101" pitchFamily="2" charset="-122"/>
              </a:rPr>
              <a:t>help me ______________________ the books.</a:t>
            </a:r>
          </a:p>
          <a:p>
            <a:pPr eaLnBrk="1" hangingPunct="1"/>
            <a:r>
              <a:rPr lang="en-US" altLang="zh-CN" sz="3200" dirty="0">
                <a:latin typeface="宋体" panose="02010600030101010101" pitchFamily="2" charset="-122"/>
              </a:rPr>
              <a:t>8. </a:t>
            </a:r>
            <a:r>
              <a:rPr lang="zh-CN" altLang="en-US" sz="3200" dirty="0">
                <a:latin typeface="宋体" panose="02010600030101010101" pitchFamily="2" charset="-122"/>
              </a:rPr>
              <a:t>我们要想出一些主意去帮助那些流浪狗。</a:t>
            </a:r>
          </a:p>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We </a:t>
            </a:r>
            <a:r>
              <a:rPr lang="en-US" altLang="zh-CN" sz="3200" dirty="0">
                <a:latin typeface="宋体" panose="02010600030101010101" pitchFamily="2" charset="-122"/>
              </a:rPr>
              <a:t>need to </a:t>
            </a:r>
            <a:r>
              <a:rPr lang="en-US" altLang="zh-CN" sz="3200" dirty="0" smtClean="0">
                <a:latin typeface="宋体" panose="02010600030101010101" pitchFamily="2" charset="-122"/>
              </a:rPr>
              <a:t>___________________ </a:t>
            </a:r>
            <a:r>
              <a:rPr lang="en-US" altLang="zh-CN" sz="3200" dirty="0">
                <a:latin typeface="宋体" panose="02010600030101010101" pitchFamily="2" charset="-122"/>
              </a:rPr>
              <a:t>some ideas to help the homeless dogs</a:t>
            </a:r>
            <a:r>
              <a:rPr lang="en-US" altLang="zh-CN" sz="3200" dirty="0" smtClean="0">
                <a:latin typeface="宋体" panose="02010600030101010101" pitchFamily="2" charset="-122"/>
              </a:rPr>
              <a:t>.</a:t>
            </a:r>
            <a:endParaRPr lang="en-US" altLang="zh-CN" sz="3200" dirty="0">
              <a:latin typeface="宋体" panose="02010600030101010101" pitchFamily="2" charset="-122"/>
            </a:endParaRPr>
          </a:p>
        </p:txBody>
      </p:sp>
      <p:sp>
        <p:nvSpPr>
          <p:cNvPr id="2" name="文本框 1"/>
          <p:cNvSpPr txBox="1">
            <a:spLocks noChangeArrowheads="1"/>
          </p:cNvSpPr>
          <p:nvPr/>
        </p:nvSpPr>
        <p:spPr bwMode="auto">
          <a:xfrm>
            <a:off x="3000376" y="2176463"/>
            <a:ext cx="2837656"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cheer them up</a:t>
            </a:r>
          </a:p>
        </p:txBody>
      </p:sp>
      <p:sp>
        <p:nvSpPr>
          <p:cNvPr id="3" name="文本框 2"/>
          <p:cNvSpPr txBox="1">
            <a:spLocks noChangeArrowheads="1"/>
          </p:cNvSpPr>
          <p:nvPr/>
        </p:nvSpPr>
        <p:spPr bwMode="auto">
          <a:xfrm>
            <a:off x="4000500" y="3165475"/>
            <a:ext cx="4132263"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(to) give out/ hand out	</a:t>
            </a:r>
          </a:p>
        </p:txBody>
      </p:sp>
      <p:sp>
        <p:nvSpPr>
          <p:cNvPr id="4" name="文本框 3"/>
          <p:cNvSpPr txBox="1">
            <a:spLocks noChangeArrowheads="1"/>
          </p:cNvSpPr>
          <p:nvPr/>
        </p:nvSpPr>
        <p:spPr bwMode="auto">
          <a:xfrm>
            <a:off x="3484563" y="4611688"/>
            <a:ext cx="33528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 come up with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8195" name="文本框 99"/>
          <p:cNvSpPr txBox="1">
            <a:spLocks noChangeArrowheads="1"/>
          </p:cNvSpPr>
          <p:nvPr/>
        </p:nvSpPr>
        <p:spPr bwMode="auto">
          <a:xfrm>
            <a:off x="42863" y="1222375"/>
            <a:ext cx="9097962"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9. </a:t>
            </a:r>
            <a:r>
              <a:rPr lang="zh-CN" altLang="en-US" sz="3200" dirty="0">
                <a:latin typeface="宋体" panose="02010600030101010101" pitchFamily="2" charset="-122"/>
              </a:rPr>
              <a:t>我可以帮助清扫城市公园。 </a:t>
            </a:r>
            <a:r>
              <a:rPr lang="en-US" altLang="zh-CN" sz="3200" dirty="0">
                <a:latin typeface="宋体" panose="02010600030101010101" pitchFamily="2" charset="-122"/>
              </a:rPr>
              <a:t>.</a:t>
            </a:r>
          </a:p>
          <a:p>
            <a:pPr eaLnBrk="1" hangingPunct="1"/>
            <a:r>
              <a:rPr lang="en-US" altLang="zh-CN" sz="3200" dirty="0">
                <a:latin typeface="宋体" panose="02010600030101010101" pitchFamily="2" charset="-122"/>
              </a:rPr>
              <a:t>    I could help </a:t>
            </a:r>
            <a:r>
              <a:rPr lang="en-US" altLang="zh-CN" sz="3200" dirty="0" smtClean="0">
                <a:latin typeface="宋体" panose="02010600030101010101" pitchFamily="2" charset="-122"/>
              </a:rPr>
              <a:t>__________ </a:t>
            </a:r>
            <a:r>
              <a:rPr lang="en-US" altLang="zh-CN" sz="3200" dirty="0">
                <a:latin typeface="宋体" panose="02010600030101010101" pitchFamily="2" charset="-122"/>
              </a:rPr>
              <a:t>the city parks.</a:t>
            </a:r>
          </a:p>
          <a:p>
            <a:pPr eaLnBrk="1" hangingPunct="1"/>
            <a:r>
              <a:rPr lang="en-US" altLang="zh-CN" sz="3200" dirty="0">
                <a:latin typeface="宋体" panose="02010600030101010101" pitchFamily="2" charset="-122"/>
              </a:rPr>
              <a:t>10. </a:t>
            </a:r>
            <a:r>
              <a:rPr lang="zh-CN" altLang="en-US" sz="3200" dirty="0">
                <a:latin typeface="宋体" panose="02010600030101010101" pitchFamily="2" charset="-122"/>
              </a:rPr>
              <a:t>清洁日快到了，我们不能推迟制定计划了。  </a:t>
            </a:r>
          </a:p>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Clean-Up </a:t>
            </a:r>
            <a:r>
              <a:rPr lang="en-US" altLang="zh-CN" sz="3200" dirty="0">
                <a:latin typeface="宋体" panose="02010600030101010101" pitchFamily="2" charset="-122"/>
              </a:rPr>
              <a:t>Day is coming soon. We can’t </a:t>
            </a:r>
            <a:r>
              <a:rPr lang="en-US" altLang="zh-CN" sz="3200" dirty="0" smtClean="0">
                <a:latin typeface="宋体" panose="02010600030101010101" pitchFamily="2" charset="-122"/>
              </a:rPr>
              <a:t>________ making </a:t>
            </a:r>
            <a:r>
              <a:rPr lang="en-US" altLang="zh-CN" sz="3200" dirty="0">
                <a:latin typeface="宋体" panose="02010600030101010101" pitchFamily="2" charset="-122"/>
              </a:rPr>
              <a:t>a plan.</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3790951" y="1651000"/>
            <a:ext cx="1809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clean up</a:t>
            </a:r>
          </a:p>
        </p:txBody>
      </p:sp>
      <p:sp>
        <p:nvSpPr>
          <p:cNvPr id="3" name="文本框 2"/>
          <p:cNvSpPr txBox="1">
            <a:spLocks noChangeArrowheads="1"/>
          </p:cNvSpPr>
          <p:nvPr/>
        </p:nvSpPr>
        <p:spPr bwMode="auto">
          <a:xfrm>
            <a:off x="358776" y="3105150"/>
            <a:ext cx="14144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put off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9219" name="文本框 99"/>
          <p:cNvSpPr txBox="1">
            <a:spLocks noChangeArrowheads="1"/>
          </p:cNvSpPr>
          <p:nvPr/>
        </p:nvSpPr>
        <p:spPr bwMode="auto">
          <a:xfrm>
            <a:off x="-14288" y="896938"/>
            <a:ext cx="9156701"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三、单项选择。</a:t>
            </a:r>
          </a:p>
          <a:p>
            <a:pPr eaLnBrk="1" hangingPunct="1"/>
            <a:r>
              <a:rPr lang="en-US" altLang="zh-CN" sz="3200" dirty="0">
                <a:latin typeface="宋体" panose="02010600030101010101" pitchFamily="2" charset="-122"/>
              </a:rPr>
              <a:t>(    )11. </a:t>
            </a:r>
            <a:r>
              <a:rPr lang="en-US" altLang="zh-CN" sz="3200" dirty="0" smtClean="0">
                <a:latin typeface="宋体" panose="02010600030101010101" pitchFamily="2" charset="-122"/>
              </a:rPr>
              <a:t>_____ </a:t>
            </a:r>
            <a:r>
              <a:rPr lang="en-US" altLang="zh-CN" sz="3200" dirty="0">
                <a:latin typeface="宋体" panose="02010600030101010101" pitchFamily="2" charset="-122"/>
              </a:rPr>
              <a:t>owner of the shop is making </a:t>
            </a:r>
          </a:p>
          <a:p>
            <a:pPr eaLnBrk="1" hangingPunct="1"/>
            <a:r>
              <a:rPr lang="en-US" altLang="zh-CN" sz="3200" dirty="0">
                <a:latin typeface="宋体" panose="02010600030101010101" pitchFamily="2" charset="-122"/>
              </a:rPr>
              <a:t>some signs </a:t>
            </a:r>
            <a:r>
              <a:rPr lang="en-US" altLang="zh-CN" sz="3200" dirty="0" smtClean="0">
                <a:latin typeface="宋体" panose="02010600030101010101" pitchFamily="2" charset="-122"/>
              </a:rPr>
              <a:t>_____ </a:t>
            </a:r>
            <a:r>
              <a:rPr lang="en-US" altLang="zh-CN" sz="3200" dirty="0">
                <a:latin typeface="宋体" panose="02010600030101010101" pitchFamily="2" charset="-122"/>
              </a:rPr>
              <a:t>around the shop.</a:t>
            </a:r>
          </a:p>
          <a:p>
            <a:pPr eaLnBrk="1" hangingPunct="1"/>
            <a:r>
              <a:rPr lang="en-US" altLang="zh-CN" sz="3200" dirty="0">
                <a:latin typeface="宋体" panose="02010600030101010101" pitchFamily="2" charset="-122"/>
              </a:rPr>
              <a:t>	A. The; to put up  </a:t>
            </a:r>
            <a:r>
              <a:rPr lang="en-US" altLang="zh-CN" sz="3200" dirty="0" smtClean="0">
                <a:latin typeface="宋体" panose="02010600030101010101" pitchFamily="2" charset="-122"/>
              </a:rPr>
              <a:t>B</a:t>
            </a:r>
            <a:r>
              <a:rPr lang="en-US" altLang="zh-CN" sz="3200" dirty="0">
                <a:latin typeface="宋体" panose="02010600030101010101" pitchFamily="2" charset="-122"/>
              </a:rPr>
              <a:t>. An; put up        	C. The; put up     </a:t>
            </a:r>
            <a:r>
              <a:rPr lang="en-US" altLang="zh-CN" sz="3200" dirty="0" smtClean="0">
                <a:latin typeface="宋体" panose="02010600030101010101" pitchFamily="2" charset="-122"/>
              </a:rPr>
              <a:t>D</a:t>
            </a:r>
            <a:r>
              <a:rPr lang="en-US" altLang="zh-CN" sz="3200" dirty="0">
                <a:latin typeface="宋体" panose="02010600030101010101" pitchFamily="2" charset="-122"/>
              </a:rPr>
              <a:t>. An; to put up  </a:t>
            </a:r>
          </a:p>
          <a:p>
            <a:pPr eaLnBrk="1" hangingPunct="1"/>
            <a:r>
              <a:rPr lang="en-US" altLang="zh-CN" sz="3200" dirty="0">
                <a:latin typeface="宋体" panose="02010600030101010101" pitchFamily="2" charset="-122"/>
              </a:rPr>
              <a:t>(    )12. –Tom failed the exam again.  </a:t>
            </a:r>
          </a:p>
          <a:p>
            <a:pPr eaLnBrk="1" hangingPunct="1"/>
            <a:r>
              <a:rPr lang="en-US" altLang="zh-CN" sz="3200" dirty="0">
                <a:latin typeface="宋体" panose="02010600030101010101" pitchFamily="2" charset="-122"/>
              </a:rPr>
              <a:t>–Sorry to hear that. We should do </a:t>
            </a:r>
          </a:p>
          <a:p>
            <a:pPr eaLnBrk="1" hangingPunct="1"/>
            <a:r>
              <a:rPr lang="en-US" altLang="zh-CN" sz="3200" dirty="0">
                <a:latin typeface="宋体" panose="02010600030101010101" pitchFamily="2" charset="-122"/>
              </a:rPr>
              <a:t>something to </a:t>
            </a:r>
            <a:r>
              <a:rPr lang="en-US" altLang="zh-CN" sz="3200" dirty="0" smtClean="0">
                <a:latin typeface="宋体" panose="02010600030101010101" pitchFamily="2" charset="-122"/>
              </a:rPr>
              <a:t>_____. </a:t>
            </a:r>
            <a:endParaRPr lang="en-US" altLang="zh-CN" sz="3200" dirty="0">
              <a:latin typeface="宋体" panose="02010600030101010101" pitchFamily="2" charset="-122"/>
            </a:endParaRPr>
          </a:p>
          <a:p>
            <a:pPr eaLnBrk="1" hangingPunct="1"/>
            <a:r>
              <a:rPr lang="en-US" altLang="zh-CN" sz="3200" dirty="0">
                <a:latin typeface="宋体" panose="02010600030101010101" pitchFamily="2" charset="-122"/>
              </a:rPr>
              <a:t>A. cheer him on   </a:t>
            </a:r>
            <a:r>
              <a:rPr lang="en-US" altLang="zh-CN" sz="3200" dirty="0" smtClean="0">
                <a:latin typeface="宋体" panose="02010600030101010101" pitchFamily="2" charset="-122"/>
              </a:rPr>
              <a:t>B</a:t>
            </a:r>
            <a:r>
              <a:rPr lang="en-US" altLang="zh-CN" sz="3200" dirty="0">
                <a:latin typeface="宋体" panose="02010600030101010101" pitchFamily="2" charset="-122"/>
              </a:rPr>
              <a:t>. cheer on him     	</a:t>
            </a:r>
          </a:p>
          <a:p>
            <a:pPr eaLnBrk="1" hangingPunct="1"/>
            <a:r>
              <a:rPr lang="en-US" altLang="zh-CN" sz="3200" dirty="0">
                <a:latin typeface="宋体" panose="02010600030101010101" pitchFamily="2" charset="-122"/>
              </a:rPr>
              <a:t>C. cheer him up   </a:t>
            </a:r>
            <a:r>
              <a:rPr lang="en-US" altLang="zh-CN" sz="3200" dirty="0" smtClean="0">
                <a:latin typeface="宋体" panose="02010600030101010101" pitchFamily="2" charset="-122"/>
              </a:rPr>
              <a:t>D</a:t>
            </a:r>
            <a:r>
              <a:rPr lang="en-US" altLang="zh-CN" sz="3200" dirty="0">
                <a:latin typeface="宋体" panose="02010600030101010101" pitchFamily="2" charset="-122"/>
              </a:rPr>
              <a:t>. cheer up him </a:t>
            </a:r>
          </a:p>
        </p:txBody>
      </p:sp>
      <p:sp>
        <p:nvSpPr>
          <p:cNvPr id="2" name="文本框 1"/>
          <p:cNvSpPr txBox="1">
            <a:spLocks noChangeArrowheads="1"/>
          </p:cNvSpPr>
          <p:nvPr/>
        </p:nvSpPr>
        <p:spPr bwMode="auto">
          <a:xfrm>
            <a:off x="203200" y="1368425"/>
            <a:ext cx="431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
        <p:nvSpPr>
          <p:cNvPr id="3" name="文本框 2"/>
          <p:cNvSpPr txBox="1">
            <a:spLocks noChangeArrowheads="1"/>
          </p:cNvSpPr>
          <p:nvPr/>
        </p:nvSpPr>
        <p:spPr bwMode="auto">
          <a:xfrm>
            <a:off x="496888" y="3368675"/>
            <a:ext cx="431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p:tgtEl>
                                          <p:spTgt spid="2"/>
                                        </p:tgtEl>
                                        <p:attrNameLst>
                                          <p:attrName>ppt_x</p:attrName>
                                        </p:attrNameLst>
                                      </p:cBhvr>
                                      <p:tavLst>
                                        <p:tav tm="0">
                                          <p:val>
                                            <p:strVal val="#ppt_x-#ppt_w*1.125000"/>
                                          </p:val>
                                        </p:tav>
                                        <p:tav tm="100000">
                                          <p:val>
                                            <p:strVal val="#ppt_x"/>
                                          </p:val>
                                        </p:tav>
                                      </p:tavLst>
                                    </p:anim>
                                    <p:animEffect transition="in" filter="wipe(right)">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p:tgtEl>
                                          <p:spTgt spid="3"/>
                                        </p:tgtEl>
                                        <p:attrNameLst>
                                          <p:attrName>ppt_x</p:attrName>
                                        </p:attrNameLst>
                                      </p:cBhvr>
                                      <p:tavLst>
                                        <p:tav tm="0">
                                          <p:val>
                                            <p:strVal val="#ppt_x-#ppt_w*1.125000"/>
                                          </p:val>
                                        </p:tav>
                                        <p:tav tm="100000">
                                          <p:val>
                                            <p:strVal val="#ppt_x"/>
                                          </p:val>
                                        </p:tav>
                                      </p:tavLst>
                                    </p:anim>
                                    <p:animEffect transition="in" filter="wipe(right)">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堂 小 测</a:t>
            </a:r>
          </a:p>
        </p:txBody>
      </p:sp>
      <p:sp>
        <p:nvSpPr>
          <p:cNvPr id="10243" name="文本框 99"/>
          <p:cNvSpPr txBox="1">
            <a:spLocks noChangeArrowheads="1"/>
          </p:cNvSpPr>
          <p:nvPr/>
        </p:nvSpPr>
        <p:spPr bwMode="auto">
          <a:xfrm>
            <a:off x="103188" y="1230313"/>
            <a:ext cx="9028112"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)13. The woman in red </a:t>
            </a:r>
            <a:r>
              <a:rPr lang="en-US" altLang="zh-CN" sz="3200" dirty="0" smtClean="0">
                <a:latin typeface="宋体" panose="02010600030101010101" pitchFamily="2" charset="-122"/>
              </a:rPr>
              <a:t>_____ </a:t>
            </a:r>
            <a:r>
              <a:rPr lang="en-US" altLang="zh-CN" sz="3200" dirty="0">
                <a:latin typeface="宋体" panose="02010600030101010101" pitchFamily="2" charset="-122"/>
              </a:rPr>
              <a:t>a teacher. </a:t>
            </a:r>
          </a:p>
          <a:p>
            <a:pPr eaLnBrk="1" hangingPunct="1"/>
            <a:r>
              <a:rPr lang="en-US" altLang="zh-CN" sz="3200" dirty="0">
                <a:latin typeface="宋体" panose="02010600030101010101" pitchFamily="2" charset="-122"/>
              </a:rPr>
              <a:t>She works in a hospital now.    </a:t>
            </a:r>
          </a:p>
          <a:p>
            <a:pPr eaLnBrk="1" hangingPunct="1"/>
            <a:r>
              <a:rPr lang="en-US" altLang="zh-CN" sz="3200" dirty="0">
                <a:latin typeface="宋体" panose="02010600030101010101" pitchFamily="2" charset="-122"/>
              </a:rPr>
              <a:t>A. used to be     </a:t>
            </a:r>
            <a:r>
              <a:rPr lang="en-US" altLang="zh-CN" sz="3200" dirty="0" smtClean="0">
                <a:latin typeface="宋体" panose="02010600030101010101" pitchFamily="2" charset="-122"/>
              </a:rPr>
              <a:t>B</a:t>
            </a:r>
            <a:r>
              <a:rPr lang="en-US" altLang="zh-CN" sz="3200" dirty="0">
                <a:latin typeface="宋体" panose="02010600030101010101" pitchFamily="2" charset="-122"/>
              </a:rPr>
              <a:t>. is used to be       </a:t>
            </a:r>
          </a:p>
          <a:p>
            <a:pPr eaLnBrk="1" hangingPunct="1"/>
            <a:r>
              <a:rPr lang="en-US" altLang="zh-CN" sz="3200" dirty="0">
                <a:latin typeface="宋体" panose="02010600030101010101" pitchFamily="2" charset="-122"/>
              </a:rPr>
              <a:t>C. was used to be   </a:t>
            </a:r>
            <a:r>
              <a:rPr lang="en-US" altLang="zh-CN" sz="3200" dirty="0" smtClean="0">
                <a:latin typeface="宋体" panose="02010600030101010101" pitchFamily="2" charset="-122"/>
              </a:rPr>
              <a:t>D</a:t>
            </a:r>
            <a:r>
              <a:rPr lang="en-US" altLang="zh-CN" sz="3200" dirty="0">
                <a:latin typeface="宋体" panose="02010600030101010101" pitchFamily="2" charset="-122"/>
              </a:rPr>
              <a:t>. got used to  </a:t>
            </a:r>
          </a:p>
          <a:p>
            <a:pPr eaLnBrk="1" hangingPunct="1"/>
            <a:r>
              <a:rPr lang="en-US" altLang="zh-CN" sz="3200" dirty="0">
                <a:latin typeface="宋体" panose="02010600030101010101" pitchFamily="2" charset="-122"/>
              </a:rPr>
              <a:t>(    )14. The old lady lives </a:t>
            </a:r>
            <a:r>
              <a:rPr lang="en-US" altLang="zh-CN" sz="3200" dirty="0" smtClean="0">
                <a:latin typeface="宋体" panose="02010600030101010101" pitchFamily="2" charset="-122"/>
              </a:rPr>
              <a:t>______, </a:t>
            </a:r>
            <a:r>
              <a:rPr lang="en-US" altLang="zh-CN" sz="3200" dirty="0">
                <a:latin typeface="宋体" panose="02010600030101010101" pitchFamily="2" charset="-122"/>
              </a:rPr>
              <a:t>but she doesn’t feel </a:t>
            </a:r>
            <a:r>
              <a:rPr lang="en-US" altLang="zh-CN" sz="3200" dirty="0" smtClean="0">
                <a:latin typeface="宋体" panose="02010600030101010101" pitchFamily="2" charset="-122"/>
              </a:rPr>
              <a:t>______. </a:t>
            </a:r>
            <a:endParaRPr lang="en-US" altLang="zh-CN" sz="3200" dirty="0">
              <a:latin typeface="宋体" panose="02010600030101010101" pitchFamily="2" charset="-122"/>
            </a:endParaRPr>
          </a:p>
          <a:p>
            <a:pPr eaLnBrk="1" hangingPunct="1"/>
            <a:r>
              <a:rPr lang="en-US" altLang="zh-CN" sz="3200" dirty="0">
                <a:latin typeface="宋体" panose="02010600030101010101" pitchFamily="2" charset="-122"/>
              </a:rPr>
              <a:t>A. alone; alone   </a:t>
            </a:r>
            <a:r>
              <a:rPr lang="en-US" altLang="zh-CN" sz="3200" dirty="0" smtClean="0">
                <a:latin typeface="宋体" panose="02010600030101010101" pitchFamily="2" charset="-122"/>
              </a:rPr>
              <a:t>B. </a:t>
            </a:r>
            <a:r>
              <a:rPr lang="en-US" altLang="zh-CN" sz="3200" dirty="0">
                <a:latin typeface="宋体" panose="02010600030101010101" pitchFamily="2" charset="-122"/>
              </a:rPr>
              <a:t>lonely; </a:t>
            </a:r>
            <a:r>
              <a:rPr lang="en-US" altLang="zh-CN" sz="3200" dirty="0" smtClean="0">
                <a:latin typeface="宋体" panose="02010600030101010101" pitchFamily="2" charset="-122"/>
              </a:rPr>
              <a:t>lonely</a:t>
            </a:r>
            <a:endParaRPr lang="en-US" altLang="zh-CN" sz="3200" dirty="0">
              <a:latin typeface="宋体" panose="02010600030101010101" pitchFamily="2" charset="-122"/>
            </a:endParaRPr>
          </a:p>
          <a:p>
            <a:pPr eaLnBrk="1" hangingPunct="1"/>
            <a:r>
              <a:rPr lang="en-US" altLang="zh-CN" sz="3200" dirty="0">
                <a:latin typeface="宋体" panose="02010600030101010101" pitchFamily="2" charset="-122"/>
              </a:rPr>
              <a:t>C. lonely; alone 	D. alone; </a:t>
            </a:r>
            <a:r>
              <a:rPr lang="en-US" altLang="zh-CN" sz="3200" dirty="0" smtClean="0">
                <a:latin typeface="宋体" panose="02010600030101010101" pitchFamily="2" charset="-122"/>
              </a:rPr>
              <a:t>lonely</a:t>
            </a:r>
            <a:endParaRPr lang="en-US" altLang="zh-CN" sz="3200" dirty="0">
              <a:latin typeface="宋体" panose="02010600030101010101" pitchFamily="2" charset="-122"/>
            </a:endParaRPr>
          </a:p>
        </p:txBody>
      </p:sp>
      <p:sp>
        <p:nvSpPr>
          <p:cNvPr id="2" name="文本框 1"/>
          <p:cNvSpPr txBox="1">
            <a:spLocks noChangeArrowheads="1"/>
          </p:cNvSpPr>
          <p:nvPr/>
        </p:nvSpPr>
        <p:spPr bwMode="auto">
          <a:xfrm>
            <a:off x="373063" y="1216025"/>
            <a:ext cx="5286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
        <p:nvSpPr>
          <p:cNvPr id="3" name="文本框 2"/>
          <p:cNvSpPr txBox="1">
            <a:spLocks noChangeArrowheads="1"/>
          </p:cNvSpPr>
          <p:nvPr/>
        </p:nvSpPr>
        <p:spPr bwMode="auto">
          <a:xfrm>
            <a:off x="527050" y="3236913"/>
            <a:ext cx="4730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p:tgtEl>
                                          <p:spTgt spid="2"/>
                                        </p:tgtEl>
                                        <p:attrNameLst>
                                          <p:attrName>ppt_x</p:attrName>
                                        </p:attrNameLst>
                                      </p:cBhvr>
                                      <p:tavLst>
                                        <p:tav tm="0">
                                          <p:val>
                                            <p:strVal val="#ppt_x-#ppt_w*1.125000"/>
                                          </p:val>
                                        </p:tav>
                                        <p:tav tm="100000">
                                          <p:val>
                                            <p:strVal val="#ppt_x"/>
                                          </p:val>
                                        </p:tav>
                                      </p:tavLst>
                                    </p:anim>
                                    <p:animEffect transition="in" filter="wipe(right)">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p:tgtEl>
                                          <p:spTgt spid="3"/>
                                        </p:tgtEl>
                                        <p:attrNameLst>
                                          <p:attrName>ppt_x</p:attrName>
                                        </p:attrNameLst>
                                      </p:cBhvr>
                                      <p:tavLst>
                                        <p:tav tm="0">
                                          <p:val>
                                            <p:strVal val="#ppt_x-#ppt_w*1.125000"/>
                                          </p:val>
                                        </p:tav>
                                        <p:tav tm="100000">
                                          <p:val>
                                            <p:strVal val="#ppt_x"/>
                                          </p:val>
                                        </p:tav>
                                      </p:tavLst>
                                    </p:anim>
                                    <p:animEffect transition="in" filter="wipe(right)">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1288</Words>
  <Application>Microsoft Office PowerPoint</Application>
  <PresentationFormat>全屏显示(4:3)</PresentationFormat>
  <Paragraphs>238</Paragraphs>
  <Slides>24</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24</vt:i4>
      </vt:variant>
    </vt:vector>
  </HeadingPairs>
  <TitlesOfParts>
    <vt:vector size="32" baseType="lpstr">
      <vt:lpstr>黑体</vt:lpstr>
      <vt:lpstr>宋体</vt:lpstr>
      <vt:lpstr>微软雅黑</vt:lpstr>
      <vt:lpstr>Arial</vt:lpstr>
      <vt:lpstr>Calibri</vt:lpstr>
      <vt:lpstr>Calibri Light</vt:lpstr>
      <vt:lpstr>Verdana</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2022-01-21T01:17:54Z</dcterms:created>
  <dcterms:modified xsi:type="dcterms:W3CDTF">2023-01-17T03:09:32Z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91DE973F79054C9AAD44A0155974754A</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