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1" r:id="rId4"/>
    <p:sldId id="263" r:id="rId5"/>
    <p:sldId id="304" r:id="rId6"/>
    <p:sldId id="489" r:id="rId7"/>
    <p:sldId id="505" r:id="rId8"/>
    <p:sldId id="643" r:id="rId9"/>
    <p:sldId id="623" r:id="rId10"/>
    <p:sldId id="622" r:id="rId11"/>
    <p:sldId id="644" r:id="rId12"/>
    <p:sldId id="625" r:id="rId13"/>
    <p:sldId id="630" r:id="rId14"/>
    <p:sldId id="670" r:id="rId15"/>
    <p:sldId id="645" r:id="rId16"/>
    <p:sldId id="627" r:id="rId17"/>
    <p:sldId id="288" r:id="rId18"/>
    <p:sldId id="572" r:id="rId19"/>
    <p:sldId id="556" r:id="rId20"/>
    <p:sldId id="671" r:id="rId21"/>
    <p:sldId id="631" r:id="rId22"/>
    <p:sldId id="530" r:id="rId23"/>
    <p:sldId id="647" r:id="rId24"/>
    <p:sldId id="646" r:id="rId25"/>
    <p:sldId id="257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CDA"/>
    <a:srgbClr val="EA5642"/>
    <a:srgbClr val="F4B183"/>
    <a:srgbClr val="00A7EA"/>
    <a:srgbClr val="01A7DB"/>
    <a:srgbClr val="07ADE9"/>
    <a:srgbClr val="DCDFCB"/>
    <a:srgbClr val="9FA871"/>
    <a:srgbClr val="8FA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8" autoAdjust="0"/>
    <p:restoredTop sz="94660"/>
  </p:normalViewPr>
  <p:slideViewPr>
    <p:cSldViewPr snapToGrid="0">
      <p:cViewPr>
        <p:scale>
          <a:sx n="120" d="100"/>
          <a:sy n="120" d="100"/>
        </p:scale>
        <p:origin x="-1386" y="-654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50D5D-AC53-4A18-9D92-BD139A8EB7C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6EFBE-962E-4121-8AF8-D5420D7B3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8EE2-E331-4351-930C-97EBBA41D12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1C27B-B7B5-4EC7-B876-4BA5A75A9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fld id="{5DC2DDC6-3A56-4842-8D0D-AE57DAFD9870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fld id="{923A1DCC-9228-425D-AD60-B95459BEE589}" type="slidenum">
              <a:rPr lang="en-US" altLang="zh-CN" smtClean="0"/>
              <a:t>9</a:t>
            </a:fld>
            <a:endParaRPr lang="en-US" altLang="zh-CN"/>
          </a:p>
        </p:txBody>
      </p:sp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 w="12700">
            <a:round/>
          </a:ln>
        </p:spPr>
      </p:sp>
      <p:sp>
        <p:nvSpPr>
          <p:cNvPr id="16387" name="文本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5C00596-70D4-4686-976E-9D14E2E9FB45}" type="slidenum">
              <a:rPr lang="en-US" altLang="zh-CN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fld id="{77E2E373-9EA1-4B3C-A3B3-5C80D9287FCB}" type="slidenum">
              <a:rPr lang="en-US" altLang="zh-CN" smtClean="0"/>
              <a:t>12</a:t>
            </a:fld>
            <a:endParaRPr lang="en-US" altLang="zh-CN"/>
          </a:p>
        </p:txBody>
      </p:sp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 w="12700">
            <a:round/>
          </a:ln>
        </p:spPr>
      </p:sp>
      <p:sp>
        <p:nvSpPr>
          <p:cNvPr id="20483" name="文本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04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D5D336E-030B-45FB-9A9F-42D614F87BEC}" type="slidenum">
              <a:rPr lang="en-US" altLang="zh-CN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304D03-666E-45EF-918D-E000272F837A}" type="slidenum">
              <a:rPr lang="en-US" altLang="zh-CN" smtClean="0"/>
              <a:t>14</a:t>
            </a:fld>
            <a:endParaRPr lang="en-US" altLang="zh-CN"/>
          </a:p>
        </p:txBody>
      </p:sp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 w="12700">
            <a:round/>
          </a:ln>
        </p:spPr>
      </p:sp>
      <p:sp>
        <p:nvSpPr>
          <p:cNvPr id="25603" name="文本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5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8671EB6-3AE6-4739-A5DA-1672119E8BFF}" type="slidenum">
              <a:rPr lang="en-US" altLang="zh-CN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fld id="{CE712D98-3A1A-462C-8250-DC1530D826E5}" type="slidenum">
              <a:rPr lang="en-US" altLang="zh-CN" smtClean="0"/>
              <a:t>15</a:t>
            </a:fld>
            <a:endParaRPr lang="en-US" altLang="zh-CN"/>
          </a:p>
        </p:txBody>
      </p:sp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 w="12700">
            <a:round/>
          </a:ln>
        </p:spPr>
      </p:sp>
      <p:sp>
        <p:nvSpPr>
          <p:cNvPr id="27651" name="文本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76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77D9258-7388-46C7-A7C3-A3041E6C2DA0}" type="slidenum">
              <a:rPr lang="en-US" altLang="zh-CN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fld id="{6193C930-840F-46E3-AF84-54E362F9763F}" type="slidenum">
              <a:rPr lang="en-US" altLang="zh-CN" smtClean="0"/>
              <a:t>16</a:t>
            </a:fld>
            <a:endParaRPr lang="en-US" altLang="zh-CN"/>
          </a:p>
        </p:txBody>
      </p:sp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 w="12700">
            <a:round/>
          </a:ln>
        </p:spPr>
      </p:sp>
      <p:sp>
        <p:nvSpPr>
          <p:cNvPr id="29699" name="文本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DDA1AC9-D554-4789-8752-86914F63E9EA}" type="slidenum">
              <a:rPr lang="en-US" altLang="zh-CN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34"/>
          <p:cNvSpPr/>
          <p:nvPr userDrawn="1"/>
        </p:nvSpPr>
        <p:spPr>
          <a:xfrm>
            <a:off x="-6985" y="284798"/>
            <a:ext cx="6628130" cy="57150"/>
          </a:xfrm>
          <a:custGeom>
            <a:avLst/>
            <a:gdLst>
              <a:gd name="connsiteX0" fmla="*/ 0 w 8821621"/>
              <a:gd name="connsiteY0" fmla="*/ 0 h 98038"/>
              <a:gd name="connsiteX1" fmla="*/ 8723583 w 8821621"/>
              <a:gd name="connsiteY1" fmla="*/ 0 h 98038"/>
              <a:gd name="connsiteX2" fmla="*/ 8821621 w 8821621"/>
              <a:gd name="connsiteY2" fmla="*/ 98038 h 98038"/>
              <a:gd name="connsiteX3" fmla="*/ 0 w 8821621"/>
              <a:gd name="connsiteY3" fmla="*/ 98038 h 98038"/>
              <a:gd name="connsiteX4" fmla="*/ 0 w 88216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621" h="98038">
                <a:moveTo>
                  <a:pt x="0" y="0"/>
                </a:moveTo>
                <a:lnTo>
                  <a:pt x="8723583" y="0"/>
                </a:lnTo>
                <a:lnTo>
                  <a:pt x="8821621" y="98038"/>
                </a:lnTo>
                <a:lnTo>
                  <a:pt x="0" y="98038"/>
                </a:lnTo>
                <a:lnTo>
                  <a:pt x="0" y="0"/>
                </a:lnTo>
                <a:close/>
              </a:path>
            </a:pathLst>
          </a:cu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任意多边形 35"/>
          <p:cNvSpPr/>
          <p:nvPr userDrawn="1"/>
        </p:nvSpPr>
        <p:spPr>
          <a:xfrm>
            <a:off x="8314224" y="284818"/>
            <a:ext cx="834541" cy="55157"/>
          </a:xfrm>
          <a:custGeom>
            <a:avLst/>
            <a:gdLst>
              <a:gd name="connsiteX0" fmla="*/ 98038 w 1112721"/>
              <a:gd name="connsiteY0" fmla="*/ 0 h 98038"/>
              <a:gd name="connsiteX1" fmla="*/ 1112721 w 1112721"/>
              <a:gd name="connsiteY1" fmla="*/ 0 h 98038"/>
              <a:gd name="connsiteX2" fmla="*/ 1112721 w 1112721"/>
              <a:gd name="connsiteY2" fmla="*/ 98038 h 98038"/>
              <a:gd name="connsiteX3" fmla="*/ 0 w 1112721"/>
              <a:gd name="connsiteY3" fmla="*/ 98038 h 98038"/>
              <a:gd name="connsiteX4" fmla="*/ 98038 w 11127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21" h="98038">
                <a:moveTo>
                  <a:pt x="98038" y="0"/>
                </a:moveTo>
                <a:lnTo>
                  <a:pt x="1112721" y="0"/>
                </a:lnTo>
                <a:lnTo>
                  <a:pt x="1112721" y="98038"/>
                </a:lnTo>
                <a:lnTo>
                  <a:pt x="0" y="98038"/>
                </a:lnTo>
                <a:lnTo>
                  <a:pt x="98038" y="0"/>
                </a:lnTo>
                <a:close/>
              </a:path>
            </a:pathLst>
          </a:cu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760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任意多边形 36"/>
          <p:cNvSpPr/>
          <p:nvPr userDrawn="1"/>
        </p:nvSpPr>
        <p:spPr>
          <a:xfrm>
            <a:off x="6620343" y="339975"/>
            <a:ext cx="1693244" cy="22991"/>
          </a:xfrm>
          <a:custGeom>
            <a:avLst/>
            <a:gdLst>
              <a:gd name="connsiteX0" fmla="*/ 0 w 2257658"/>
              <a:gd name="connsiteY0" fmla="*/ 0 h 40866"/>
              <a:gd name="connsiteX1" fmla="*/ 2257658 w 2257658"/>
              <a:gd name="connsiteY1" fmla="*/ 0 h 40866"/>
              <a:gd name="connsiteX2" fmla="*/ 2216792 w 2257658"/>
              <a:gd name="connsiteY2" fmla="*/ 40866 h 40866"/>
              <a:gd name="connsiteX3" fmla="*/ 40866 w 2257658"/>
              <a:gd name="connsiteY3" fmla="*/ 40866 h 40866"/>
              <a:gd name="connsiteX4" fmla="*/ 0 w 2257658"/>
              <a:gd name="connsiteY4" fmla="*/ 0 h 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58" h="40866">
                <a:moveTo>
                  <a:pt x="0" y="0"/>
                </a:moveTo>
                <a:lnTo>
                  <a:pt x="2257658" y="0"/>
                </a:lnTo>
                <a:lnTo>
                  <a:pt x="2216792" y="40866"/>
                </a:lnTo>
                <a:lnTo>
                  <a:pt x="40866" y="40866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直角三角形 15"/>
          <p:cNvSpPr/>
          <p:nvPr userDrawn="1"/>
        </p:nvSpPr>
        <p:spPr>
          <a:xfrm>
            <a:off x="-6350" y="24765"/>
            <a:ext cx="334010" cy="260033"/>
          </a:xfrm>
          <a:prstGeom prst="rtTriangle">
            <a:avLst/>
          </a:pr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760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6985" y="963931"/>
            <a:ext cx="9155430" cy="4180046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8" name="图片 17" descr="C:\Users\Administrator\Desktop\logo.pnglogo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114234" y="1550058"/>
            <a:ext cx="4356735" cy="78867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131571" y="55731"/>
            <a:ext cx="29770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"/>
              <a:t>21</a:t>
            </a:r>
            <a:r>
              <a:rPr lang="zh-CN" altLang="en-US" sz="750"/>
              <a:t>世纪教育网（</a:t>
            </a:r>
            <a:r>
              <a:rPr lang="en-US" altLang="zh-CN" sz="750"/>
              <a:t>www.21cnjy.com</a:t>
            </a:r>
            <a:r>
              <a:rPr lang="zh-CN" altLang="en-US" sz="750"/>
              <a:t>）全国最大的中小学教育资源网站</a:t>
            </a:r>
          </a:p>
        </p:txBody>
      </p:sp>
      <p:pic>
        <p:nvPicPr>
          <p:cNvPr id="12" name="图片 11" descr="21世纪教育logo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713220" y="25242"/>
            <a:ext cx="1508125" cy="273844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-13970" y="4866323"/>
            <a:ext cx="9168130" cy="281464"/>
          </a:xfrm>
          <a:prstGeom prst="rect">
            <a:avLst/>
          </a:prstGeom>
          <a:solidFill>
            <a:srgbClr val="60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58140" y="4886962"/>
            <a:ext cx="1353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chemeClr val="bg1"/>
                </a:solidFill>
              </a:rPr>
              <a:t>版权所有   盗版必究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27721" y="20877"/>
            <a:ext cx="530915" cy="3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0980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50" dirty="0">
                <a:solidFill>
                  <a:srgbClr val="60980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精品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5861050" y="4892040"/>
            <a:ext cx="2271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chemeClr val="bg1"/>
                </a:solidFill>
                <a:latin typeface="+mn-ea"/>
              </a:rPr>
              <a:t>上</a:t>
            </a:r>
            <a:r>
              <a:rPr lang="en-US" altLang="zh-CN" sz="1050">
                <a:solidFill>
                  <a:schemeClr val="bg1"/>
                </a:solidFill>
                <a:latin typeface="+mn-ea"/>
              </a:rPr>
              <a:t>21</a:t>
            </a:r>
            <a:r>
              <a:rPr lang="zh-CN" altLang="en-US" sz="1050">
                <a:solidFill>
                  <a:schemeClr val="bg1"/>
                </a:solidFill>
                <a:latin typeface="+mn-ea"/>
              </a:rPr>
              <a:t>世纪教育网   下精品教学资源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B56DDE1-8688-495F-BAD1-FB18A70E06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11" Type="http://schemas.openxmlformats.org/officeDocument/2006/relationships/image" Target="../media/image52.png"/><Relationship Id="rId5" Type="http://schemas.openxmlformats.org/officeDocument/2006/relationships/image" Target="../media/image48.jpeg"/><Relationship Id="rId15" Type="http://schemas.openxmlformats.org/officeDocument/2006/relationships/image" Target="../media/image54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51.png"/><Relationship Id="rId1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pn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microsoft.com/office/2007/relationships/hdphoto" Target="../media/hdphoto9.wdp"/><Relationship Id="rId9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7" name="文本框 6"/>
          <p:cNvSpPr txBox="1"/>
          <p:nvPr/>
        </p:nvSpPr>
        <p:spPr>
          <a:xfrm rot="21186360">
            <a:off x="1795899" y="1994625"/>
            <a:ext cx="610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7 Chinese festivals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04846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 rot="21219500">
            <a:off x="3955626" y="286399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4057650" y="2343152"/>
            <a:ext cx="3904060" cy="1857374"/>
          </a:xfrm>
          <a:prstGeom prst="roundRect">
            <a:avLst>
              <a:gd name="adj" fmla="val 5179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The Spring Festival is in January or February. People also call it Chinese New Year. At this festival, people get together with their families. Some people eat dumplings.</a:t>
            </a:r>
            <a:endParaRPr lang="zh-CN" altLang="en-US" noProof="1">
              <a:latin typeface="Times New Roman" panose="02020603050405020304" pitchFamily="18" charset="0"/>
            </a:endParaRPr>
          </a:p>
        </p:txBody>
      </p:sp>
      <p:pic>
        <p:nvPicPr>
          <p:cNvPr id="17410" name="图片 38" descr="QQ图片20150423083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6826" y="2343151"/>
            <a:ext cx="2597251" cy="188123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97845" y="308134"/>
            <a:ext cx="2078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What do people do?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91890" y="643890"/>
            <a:ext cx="2207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What do people eat?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2" name="组合 30"/>
          <p:cNvGrpSpPr/>
          <p:nvPr/>
        </p:nvGrpSpPr>
        <p:grpSpPr bwMode="auto">
          <a:xfrm>
            <a:off x="4163855" y="3257558"/>
            <a:ext cx="3422886" cy="274648"/>
            <a:chOff x="456407" y="5283182"/>
            <a:chExt cx="3957956" cy="366197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081342" y="5283182"/>
              <a:ext cx="33302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56407" y="5647792"/>
              <a:ext cx="2913930" cy="158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7254875" y="3038069"/>
            <a:ext cx="390525" cy="219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5160528" y="3814955"/>
            <a:ext cx="1008000" cy="11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矩形 38"/>
          <p:cNvSpPr>
            <a:spLocks noChangeArrowheads="1"/>
          </p:cNvSpPr>
          <p:nvPr/>
        </p:nvSpPr>
        <p:spPr bwMode="auto">
          <a:xfrm>
            <a:off x="331470" y="746760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默读课文，划出答案。</a:t>
            </a: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7186612" y="2925390"/>
            <a:ext cx="490538" cy="353616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</a:rPr>
              <a:t>get</a:t>
            </a: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7358108" y="3311806"/>
            <a:ext cx="857250" cy="3536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团聚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7189" name="椭圆 177188"/>
          <p:cNvSpPr>
            <a:spLocks noChangeArrowheads="1"/>
          </p:cNvSpPr>
          <p:nvPr/>
        </p:nvSpPr>
        <p:spPr bwMode="auto">
          <a:xfrm rot="60000">
            <a:off x="1270397" y="2595525"/>
            <a:ext cx="2694384" cy="1532334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486564" y="3460148"/>
            <a:ext cx="369094" cy="35599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6271497" y="3569653"/>
            <a:ext cx="857250" cy="35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饺子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97845" y="611981"/>
            <a:ext cx="2925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</a:rPr>
              <a:t>A:</a:t>
            </a:r>
            <a:r>
              <a:rPr lang="en-US" altLang="zh-CN" dirty="0">
                <a:latin typeface="Times New Roman" panose="02020603050405020304" pitchFamily="18" charset="0"/>
              </a:rPr>
              <a:t>What do people eat?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dirty="0">
                <a:latin typeface="Times New Roman" panose="02020603050405020304" pitchFamily="18" charset="0"/>
              </a:rPr>
              <a:t> They eat…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97845" y="40481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</a:rPr>
              <a:t>A:</a:t>
            </a:r>
            <a:r>
              <a:rPr lang="en-US" altLang="zh-CN" dirty="0">
                <a:latin typeface="Times New Roman" panose="02020603050405020304" pitchFamily="18" charset="0"/>
              </a:rPr>
              <a:t>What do people do?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dirty="0">
                <a:latin typeface="Times New Roman" panose="02020603050405020304" pitchFamily="18" charset="0"/>
              </a:rPr>
              <a:t> They …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7" name="表格 26"/>
          <p:cNvGraphicFramePr/>
          <p:nvPr/>
        </p:nvGraphicFramePr>
        <p:xfrm>
          <a:off x="1428750" y="1259221"/>
          <a:ext cx="6310314" cy="99793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6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What?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When?</a:t>
                      </a:r>
                      <a:endParaRPr lang="zh-CN" altLang="en-US" sz="16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do?</a:t>
                      </a:r>
                      <a:endParaRPr lang="en-US" sz="16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What to eat?</a:t>
                      </a:r>
                      <a:endParaRPr lang="en-US" sz="16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Spring   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Festival</a:t>
                      </a:r>
                      <a:endParaRPr lang="en-US" altLang="zh-CN" sz="1600" b="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zh-CN" altLang="en-US" sz="16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42" name="矩形 44089"/>
          <p:cNvSpPr>
            <a:spLocks noChangeArrowheads="1"/>
          </p:cNvSpPr>
          <p:nvPr/>
        </p:nvSpPr>
        <p:spPr bwMode="auto">
          <a:xfrm>
            <a:off x="3028950" y="1657350"/>
            <a:ext cx="1272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2E2E00"/>
                </a:solidFill>
                <a:latin typeface="Times New Roman" panose="02020603050405020304" pitchFamily="18" charset="0"/>
              </a:rPr>
              <a:t>in January or  </a:t>
            </a:r>
          </a:p>
          <a:p>
            <a:r>
              <a:rPr lang="en-US" altLang="zh-CN" sz="1500" dirty="0">
                <a:solidFill>
                  <a:srgbClr val="2E2E00"/>
                </a:solidFill>
                <a:latin typeface="Times New Roman" panose="02020603050405020304" pitchFamily="18" charset="0"/>
              </a:rPr>
              <a:t>February</a:t>
            </a: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4286250" y="1657350"/>
            <a:ext cx="1608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</a:rPr>
              <a:t> get together with  </a:t>
            </a:r>
          </a:p>
          <a:p>
            <a:r>
              <a:rPr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</a:rPr>
              <a:t> families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6172200" y="1714500"/>
            <a:ext cx="14192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</a:rPr>
              <a:t> dumplings</a:t>
            </a:r>
          </a:p>
        </p:txBody>
      </p:sp>
      <p:sp>
        <p:nvSpPr>
          <p:cNvPr id="35" name="矩形 34"/>
          <p:cNvSpPr/>
          <p:nvPr/>
        </p:nvSpPr>
        <p:spPr>
          <a:xfrm>
            <a:off x="4152526" y="3300877"/>
            <a:ext cx="793330" cy="219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14500" y="4229101"/>
            <a:ext cx="56007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noProof="1">
                <a:solidFill>
                  <a:srgbClr val="0070C0"/>
                </a:solidFill>
                <a:latin typeface="Times New Roman" panose="02020603050405020304" pitchFamily="18" charset="0"/>
                <a:cs typeface="+mn-ea"/>
              </a:rPr>
              <a:t>Learning tips</a:t>
            </a:r>
            <a:r>
              <a:rPr lang="en-US" altLang="zh-CN" noProof="1">
                <a:solidFill>
                  <a:srgbClr val="0070C0"/>
                </a:solidFill>
                <a:latin typeface="+mj-ea"/>
                <a:ea typeface="+mj-ea"/>
                <a:cs typeface="+mn-ea"/>
              </a:rPr>
              <a:t>(</a:t>
            </a:r>
            <a:r>
              <a:rPr lang="zh-CN" altLang="en-US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学习方法小提示</a:t>
            </a:r>
            <a:r>
              <a:rPr lang="en-US" altLang="zh-CN" noProof="1">
                <a:solidFill>
                  <a:srgbClr val="0070C0"/>
                </a:solidFill>
                <a:latin typeface="+mj-ea"/>
                <a:ea typeface="+mj-ea"/>
                <a:cs typeface="+mn-ea"/>
              </a:rPr>
              <a:t>)</a:t>
            </a:r>
            <a:r>
              <a:rPr lang="en-US" altLang="zh-CN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:</a:t>
            </a:r>
            <a:endParaRPr lang="en-US" altLang="zh-CN" noProof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en-US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遇到不懂的单词</a:t>
            </a:r>
            <a:r>
              <a:rPr lang="en-US" altLang="zh-CN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,</a:t>
            </a:r>
            <a:r>
              <a:rPr lang="en-US" altLang="en-US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可以根据</a:t>
            </a:r>
            <a:r>
              <a:rPr lang="en-US" altLang="en-US" u="sng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插图</a:t>
            </a:r>
            <a:r>
              <a:rPr lang="en-US" altLang="en-US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或联系</a:t>
            </a:r>
            <a:r>
              <a:rPr lang="en-US" altLang="en-US" u="sng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上下文</a:t>
            </a:r>
            <a:r>
              <a:rPr lang="en-US" altLang="en-US" noProof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猜测</a:t>
            </a:r>
            <a:r>
              <a:rPr lang="en-US" altLang="en-US" noProof="1">
                <a:solidFill>
                  <a:srgbClr val="0070C0"/>
                </a:solidFill>
                <a:latin typeface="Times New Roman" panose="02020603050405020304" pitchFamily="18" charset="0"/>
                <a:cs typeface="+mn-ea"/>
              </a:rPr>
              <a:t>！</a:t>
            </a:r>
            <a:endParaRPr lang="en-US" altLang="en-US" noProof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and fill</a:t>
            </a:r>
          </a:p>
        </p:txBody>
      </p:sp>
      <p:sp>
        <p:nvSpPr>
          <p:cNvPr id="34" name="矩形 33"/>
          <p:cNvSpPr/>
          <p:nvPr/>
        </p:nvSpPr>
        <p:spPr>
          <a:xfrm>
            <a:off x="4087205" y="3199908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</a:rPr>
              <a:t>together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 animBg="1"/>
      <p:bldP spid="55" grpId="0" animBg="1"/>
      <p:bldP spid="55" grpId="1" animBg="1"/>
      <p:bldP spid="177189" grpId="0" animBg="1"/>
      <p:bldP spid="5" grpId="0" animBg="1"/>
      <p:bldP spid="6" grpId="0" animBg="1"/>
      <p:bldP spid="6" grpId="1" animBg="1"/>
      <p:bldP spid="24" grpId="0"/>
      <p:bldP spid="25" grpId="0"/>
      <p:bldP spid="30" grpId="0"/>
      <p:bldP spid="31" grpId="0"/>
      <p:bldP spid="35" grpId="0" animBg="1"/>
      <p:bldP spid="28" grpId="0" bldLvl="0"/>
      <p:bldP spid="28" grpId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/>
          <p:nvPr/>
        </p:nvSpPr>
        <p:spPr>
          <a:xfrm>
            <a:off x="1991320" y="426720"/>
            <a:ext cx="5161360" cy="388144"/>
          </a:xfrm>
          <a:prstGeom prst="roundRect">
            <a:avLst>
              <a:gd name="adj" fmla="val 16667"/>
            </a:avLst>
          </a:prstGeom>
          <a:noFill/>
          <a:ln w="25400">
            <a:noFill/>
          </a:ln>
        </p:spPr>
        <p:txBody>
          <a:bodyPr wrap="none" anchor="ctr"/>
          <a:lstStyle/>
          <a:p>
            <a:pPr algn="ctr"/>
            <a:r>
              <a:rPr lang="en-US" altLang="zh-CN" noProof="1">
                <a:solidFill>
                  <a:srgbClr val="0070C0"/>
                </a:solidFill>
                <a:latin typeface="Times New Roman" panose="02020603050405020304" pitchFamily="18" charset="0"/>
                <a:cs typeface="+mn-ea"/>
                <a:sym typeface="Arial" panose="020B0604020202020204" pitchFamily="34" charset="0"/>
              </a:rPr>
              <a:t>What do people do</a:t>
            </a:r>
            <a:r>
              <a:rPr lang="zh-CN" altLang="zh-CN" noProof="1">
                <a:solidFill>
                  <a:srgbClr val="0070C0"/>
                </a:solidFill>
                <a:latin typeface="Times New Roman" panose="02020603050405020304" pitchFamily="18" charset="0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noProof="1">
                <a:solidFill>
                  <a:srgbClr val="0070C0"/>
                </a:solidFill>
                <a:latin typeface="Times New Roman" panose="02020603050405020304" pitchFamily="18" charset="0"/>
                <a:cs typeface="+mn-ea"/>
                <a:sym typeface="Arial" panose="020B0604020202020204" pitchFamily="34" charset="0"/>
              </a:rPr>
              <a:t>and eat at these festivals?</a:t>
            </a:r>
            <a:endParaRPr lang="en-US" altLang="en-US" sz="2100" noProof="1">
              <a:solidFill>
                <a:srgbClr val="0070C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1452563" y="952500"/>
            <a:ext cx="2171700" cy="1771650"/>
          </a:xfrm>
          <a:prstGeom prst="hexagon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  <p:sp>
        <p:nvSpPr>
          <p:cNvPr id="13" name="六边形 12"/>
          <p:cNvSpPr/>
          <p:nvPr/>
        </p:nvSpPr>
        <p:spPr>
          <a:xfrm>
            <a:off x="3167063" y="1809750"/>
            <a:ext cx="2171700" cy="2000250"/>
          </a:xfrm>
          <a:prstGeom prst="hexagon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  <p:sp>
        <p:nvSpPr>
          <p:cNvPr id="14" name="六边形 13"/>
          <p:cNvSpPr/>
          <p:nvPr/>
        </p:nvSpPr>
        <p:spPr>
          <a:xfrm>
            <a:off x="4867275" y="838200"/>
            <a:ext cx="2114550" cy="1943100"/>
          </a:xfrm>
          <a:prstGeom prst="hexagon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58173" y="3876676"/>
            <a:ext cx="5627654" cy="7887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Learning tip</a:t>
            </a:r>
            <a:r>
              <a:rPr lang="en-US" altLang="zh-CN" noProof="1">
                <a:latin typeface="+mj-ea"/>
                <a:ea typeface="+mj-ea"/>
                <a:cs typeface="+mn-ea"/>
              </a:rPr>
              <a:t>(</a:t>
            </a:r>
            <a:r>
              <a:rPr lang="zh-CN" altLang="en-US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学习方法小提示</a:t>
            </a:r>
            <a:r>
              <a:rPr lang="en-US" altLang="zh-CN" noProof="1">
                <a:latin typeface="+mj-ea"/>
                <a:ea typeface="+mj-ea"/>
                <a:cs typeface="+mn-ea"/>
              </a:rPr>
              <a:t>)</a:t>
            </a:r>
            <a:r>
              <a:rPr lang="en-US" altLang="zh-CN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:</a:t>
            </a:r>
            <a:endParaRPr lang="en-US" altLang="zh-CN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en-US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遇到不懂的单词</a:t>
            </a:r>
            <a:r>
              <a:rPr lang="en-US" altLang="zh-CN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,</a:t>
            </a:r>
            <a:r>
              <a:rPr lang="en-US" altLang="en-US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可以根据</a:t>
            </a:r>
            <a:r>
              <a:rPr lang="en-US" altLang="en-US" u="sng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插图</a:t>
            </a:r>
            <a:r>
              <a:rPr lang="en-US" altLang="en-US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或联系</a:t>
            </a:r>
            <a:r>
              <a:rPr lang="en-US" altLang="en-US" u="sng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上下文</a:t>
            </a:r>
            <a:r>
              <a:rPr lang="en-US" altLang="en-US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猜测！</a:t>
            </a:r>
            <a:endParaRPr lang="en-US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38" name="TextBox 19"/>
          <p:cNvSpPr txBox="1">
            <a:spLocks noChangeArrowheads="1"/>
          </p:cNvSpPr>
          <p:nvPr/>
        </p:nvSpPr>
        <p:spPr bwMode="auto">
          <a:xfrm>
            <a:off x="2043707" y="3932493"/>
            <a:ext cx="505658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295"/>
              </a:lnSpc>
            </a:pPr>
            <a:r>
              <a:rPr lang="en-US" altLang="zh-CN" dirty="0">
                <a:latin typeface="Times New Roman" panose="02020603050405020304" pitchFamily="18" charset="0"/>
                <a:sym typeface="宋体" panose="02010600030101010101" pitchFamily="2" charset="-122"/>
              </a:rPr>
              <a:t>People_______________ at this festival. People eat ________ at this festival.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and fill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595951" y="1598742"/>
            <a:ext cx="2324676" cy="2165837"/>
            <a:chOff x="6595951" y="1598742"/>
            <a:chExt cx="2324676" cy="21658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6595951" y="1598742"/>
              <a:ext cx="2324676" cy="2165837"/>
            </a:xfrm>
            <a:prstGeom prst="rect">
              <a:avLst/>
            </a:prstGeom>
          </p:spPr>
        </p:pic>
        <p:sp>
          <p:nvSpPr>
            <p:cNvPr id="18444" name="矩形 9"/>
            <p:cNvSpPr>
              <a:spLocks noChangeArrowheads="1"/>
            </p:cNvSpPr>
            <p:nvPr/>
          </p:nvSpPr>
          <p:spPr bwMode="auto">
            <a:xfrm rot="257874">
              <a:off x="6735751" y="1983815"/>
              <a:ext cx="1790548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楷体" panose="02010609060101010101" pitchFamily="49" charset="-122"/>
                  <a:sym typeface="宋体" panose="02010600030101010101" pitchFamily="2" charset="-122"/>
                </a:rPr>
                <a:t>1.</a:t>
              </a:r>
              <a:r>
                <a: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  <a:sym typeface="宋体" panose="02010600030101010101" pitchFamily="2" charset="-122"/>
                </a:rPr>
                <a:t>自读课文，完成表格。</a:t>
              </a:r>
              <a:endParaRPr lang="en-US" altLang="zh-CN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r>
                <a:rPr lang="en-US" altLang="zh-CN" dirty="0">
                  <a:latin typeface="Times New Roman" panose="02020603050405020304" pitchFamily="18" charset="0"/>
                  <a:ea typeface="楷体" panose="02010609060101010101" pitchFamily="49" charset="-122"/>
                  <a:sym typeface="宋体" panose="02010600030101010101" pitchFamily="2" charset="-122"/>
                </a:rPr>
                <a:t>2.</a:t>
              </a:r>
              <a:r>
                <a: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  <a:sym typeface="宋体" panose="02010600030101010101" pitchFamily="2" charset="-122"/>
                </a:rPr>
                <a:t>完成表格后进行小组讨论。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楷体" panose="02010609060101010101" pitchFamily="49" charset="-122"/>
                </a:rPr>
                <a:t>   </a:t>
              </a:r>
              <a:r>
                <a:rPr lang="zh-CN" altLang="en-US" sz="2100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楷体" panose="02010609060101010101" pitchFamily="49" charset="-122"/>
                </a:rPr>
                <a:t>。</a:t>
              </a:r>
              <a:endParaRPr lang="zh-CN" altLang="en-US" sz="135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10" grpId="0" bldLvl="0" animBg="1"/>
      <p:bldP spid="10" grpId="1" bldLvl="0" animBg="1"/>
      <p:bldP spid="17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3" name="表格 44092"/>
          <p:cNvGraphicFramePr/>
          <p:nvPr/>
        </p:nvGraphicFramePr>
        <p:xfrm>
          <a:off x="1406128" y="872147"/>
          <a:ext cx="6310313" cy="117114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6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What?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When?</a:t>
                      </a: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do?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What to eat?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altLang="zh-CN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7" name="矩形 44074"/>
          <p:cNvSpPr>
            <a:spLocks noChangeArrowheads="1"/>
          </p:cNvSpPr>
          <p:nvPr/>
        </p:nvSpPr>
        <p:spPr bwMode="auto">
          <a:xfrm>
            <a:off x="1433513" y="1284408"/>
            <a:ext cx="1421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2E2E00"/>
                </a:solidFill>
                <a:latin typeface="Times New Roman" panose="02020603050405020304" pitchFamily="18" charset="0"/>
              </a:rPr>
              <a:t>The Dragon Boat Festival</a:t>
            </a:r>
          </a:p>
        </p:txBody>
      </p:sp>
      <p:sp>
        <p:nvSpPr>
          <p:cNvPr id="19480" name="矩形 44075"/>
          <p:cNvSpPr>
            <a:spLocks noChangeArrowheads="1"/>
          </p:cNvSpPr>
          <p:nvPr/>
        </p:nvSpPr>
        <p:spPr bwMode="auto">
          <a:xfrm>
            <a:off x="3028951" y="1284408"/>
            <a:ext cx="1165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2E2E00"/>
                </a:solidFill>
                <a:latin typeface="Times New Roman" panose="02020603050405020304" pitchFamily="18" charset="0"/>
              </a:rPr>
              <a:t>in May or </a:t>
            </a:r>
          </a:p>
          <a:p>
            <a:r>
              <a:rPr lang="en-US" altLang="zh-CN" dirty="0">
                <a:solidFill>
                  <a:srgbClr val="2E2E00"/>
                </a:solidFill>
                <a:latin typeface="Times New Roman" panose="02020603050405020304" pitchFamily="18" charset="0"/>
              </a:rPr>
              <a:t>June</a:t>
            </a:r>
          </a:p>
        </p:txBody>
      </p:sp>
      <p:sp>
        <p:nvSpPr>
          <p:cNvPr id="44077" name="文本框 4407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27498" y="1265358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</a:rPr>
              <a:t> rice dumplings</a:t>
            </a:r>
          </a:p>
        </p:txBody>
      </p:sp>
      <p:sp>
        <p:nvSpPr>
          <p:cNvPr id="44079" name="文本框 44078"/>
          <p:cNvSpPr txBox="1">
            <a:spLocks noChangeArrowheads="1"/>
          </p:cNvSpPr>
          <p:nvPr/>
        </p:nvSpPr>
        <p:spPr bwMode="auto">
          <a:xfrm>
            <a:off x="4208427" y="1265358"/>
            <a:ext cx="1812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</a:rPr>
              <a:t>have dragon boat races</a:t>
            </a:r>
          </a:p>
        </p:txBody>
      </p:sp>
      <p:sp>
        <p:nvSpPr>
          <p:cNvPr id="19484" name="TextBox 19"/>
          <p:cNvSpPr txBox="1">
            <a:spLocks noChangeArrowheads="1"/>
          </p:cNvSpPr>
          <p:nvPr/>
        </p:nvSpPr>
        <p:spPr bwMode="auto">
          <a:xfrm>
            <a:off x="2047434" y="3909656"/>
            <a:ext cx="505658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295"/>
              </a:lnSpc>
            </a:pPr>
            <a:r>
              <a:rPr lang="en-US" altLang="zh-CN" dirty="0">
                <a:latin typeface="Times New Roman" panose="02020603050405020304" pitchFamily="18" charset="0"/>
                <a:sym typeface="宋体" panose="02010600030101010101" pitchFamily="2" charset="-122"/>
              </a:rPr>
              <a:t>People_______________ at this festival. People eat ________ at this festival.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485" name="矩形 30"/>
          <p:cNvSpPr>
            <a:spLocks noChangeArrowheads="1"/>
          </p:cNvSpPr>
          <p:nvPr/>
        </p:nvSpPr>
        <p:spPr bwMode="auto">
          <a:xfrm>
            <a:off x="2590800" y="171451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默读课文，划出关键词并完成表格。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完成表格后进行小组讨论。</a:t>
            </a:r>
          </a:p>
        </p:txBody>
      </p:sp>
      <p:pic>
        <p:nvPicPr>
          <p:cNvPr id="19486" name="图片 4" descr="Storyt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6128" y="2110740"/>
            <a:ext cx="1860550" cy="147803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圆角矩形 30"/>
          <p:cNvSpPr/>
          <p:nvPr/>
        </p:nvSpPr>
        <p:spPr bwMode="auto">
          <a:xfrm>
            <a:off x="3699510" y="2145032"/>
            <a:ext cx="3904060" cy="1403322"/>
          </a:xfrm>
          <a:prstGeom prst="roundRect">
            <a:avLst>
              <a:gd name="adj" fmla="val 5179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   The Dragon Boat Festival is in May or June. There are dragon boat races in some places. People eat rice dumplings at this festival.</a:t>
            </a: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5533073" y="2775674"/>
            <a:ext cx="1620000" cy="357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 bwMode="auto">
          <a:xfrm>
            <a:off x="6020558" y="3044460"/>
            <a:ext cx="1368000" cy="119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3"/>
          <p:cNvGrpSpPr/>
          <p:nvPr/>
        </p:nvGrpSpPr>
        <p:grpSpPr bwMode="auto">
          <a:xfrm>
            <a:off x="1771426" y="2097658"/>
            <a:ext cx="5381647" cy="2178714"/>
            <a:chOff x="911108" y="2569131"/>
            <a:chExt cx="7371884" cy="3139393"/>
          </a:xfrm>
        </p:grpSpPr>
        <p:sp>
          <p:nvSpPr>
            <p:cNvPr id="19493" name="矩形 55"/>
            <p:cNvSpPr>
              <a:spLocks noChangeArrowheads="1"/>
            </p:cNvSpPr>
            <p:nvPr/>
          </p:nvSpPr>
          <p:spPr bwMode="auto">
            <a:xfrm>
              <a:off x="920013" y="2595880"/>
              <a:ext cx="7362979" cy="3112644"/>
            </a:xfrm>
            <a:prstGeom prst="roundRect">
              <a:avLst>
                <a:gd name="adj" fmla="val 9612"/>
              </a:avLst>
            </a:prstGeom>
            <a:solidFill>
              <a:schemeClr val="bg1"/>
            </a:solidFill>
            <a:ln w="9525">
              <a:solidFill>
                <a:schemeClr val="hlink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 sz="1350" noProof="1"/>
            </a:p>
          </p:txBody>
        </p:sp>
        <p:grpSp>
          <p:nvGrpSpPr>
            <p:cNvPr id="19494" name="组合 72"/>
            <p:cNvGrpSpPr/>
            <p:nvPr/>
          </p:nvGrpSpPr>
          <p:grpSpPr bwMode="auto">
            <a:xfrm>
              <a:off x="911108" y="2569131"/>
              <a:ext cx="7045975" cy="2740068"/>
              <a:chOff x="911108" y="2569131"/>
              <a:chExt cx="7045975" cy="2740068"/>
            </a:xfrm>
          </p:grpSpPr>
          <p:grpSp>
            <p:nvGrpSpPr>
              <p:cNvPr id="19495" name="组合 70"/>
              <p:cNvGrpSpPr/>
              <p:nvPr/>
            </p:nvGrpSpPr>
            <p:grpSpPr bwMode="auto">
              <a:xfrm>
                <a:off x="911108" y="2569131"/>
                <a:ext cx="7045975" cy="2536269"/>
                <a:chOff x="911108" y="2569131"/>
                <a:chExt cx="7045975" cy="2536269"/>
              </a:xfrm>
            </p:grpSpPr>
            <p:grpSp>
              <p:nvGrpSpPr>
                <p:cNvPr id="19496" name="组合 69"/>
                <p:cNvGrpSpPr/>
                <p:nvPr/>
              </p:nvGrpSpPr>
              <p:grpSpPr bwMode="auto">
                <a:xfrm>
                  <a:off x="1158266" y="2962240"/>
                  <a:ext cx="3861418" cy="444939"/>
                  <a:chOff x="1158266" y="2962240"/>
                  <a:chExt cx="3861418" cy="444939"/>
                </a:xfrm>
              </p:grpSpPr>
              <p:sp>
                <p:nvSpPr>
                  <p:cNvPr id="19497" name="文本框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9165" y="2962240"/>
                    <a:ext cx="530519" cy="43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350" noProof="1">
                        <a:latin typeface="Times New Roman" panose="02020603050405020304" pitchFamily="18" charset="0"/>
                      </a:rPr>
                      <a:t>B.</a:t>
                    </a:r>
                    <a:r>
                      <a:rPr lang="en-US" altLang="zh-CN" sz="1350" noProof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.</a:t>
                    </a:r>
                  </a:p>
                </p:txBody>
              </p:sp>
              <p:sp>
                <p:nvSpPr>
                  <p:cNvPr id="19498" name="文本框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8266" y="2974779"/>
                    <a:ext cx="441302" cy="43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1350" noProof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A.</a:t>
                    </a:r>
                  </a:p>
                </p:txBody>
              </p:sp>
            </p:grpSp>
            <p:grpSp>
              <p:nvGrpSpPr>
                <p:cNvPr id="19499" name="组合 67"/>
                <p:cNvGrpSpPr/>
                <p:nvPr/>
              </p:nvGrpSpPr>
              <p:grpSpPr bwMode="auto">
                <a:xfrm>
                  <a:off x="911108" y="2569131"/>
                  <a:ext cx="7045975" cy="2536269"/>
                  <a:chOff x="911108" y="2569131"/>
                  <a:chExt cx="7045975" cy="2536269"/>
                </a:xfrm>
              </p:grpSpPr>
              <p:grpSp>
                <p:nvGrpSpPr>
                  <p:cNvPr id="19500" name="组合 66"/>
                  <p:cNvGrpSpPr/>
                  <p:nvPr/>
                </p:nvGrpSpPr>
                <p:grpSpPr bwMode="auto">
                  <a:xfrm>
                    <a:off x="1645103" y="3343950"/>
                    <a:ext cx="6311980" cy="1761450"/>
                    <a:chOff x="1645103" y="3343950"/>
                    <a:chExt cx="6311980" cy="1761450"/>
                  </a:xfrm>
                </p:grpSpPr>
                <p:pic>
                  <p:nvPicPr>
                    <p:cNvPr id="19501" name="图片 56" descr="G:\U72016.5\U7张敏2\1-140519232318.jpg1-1405192323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645103" y="3354113"/>
                      <a:ext cx="2622097" cy="175128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9502" name="图片 57" descr="G:\U72016.5\U7张敏2\Redocn_2013010918300433.jpgRedocn_201301091830043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88704" y="3343950"/>
                      <a:ext cx="2868379" cy="16690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folHlink"/>
                      </a:solidFill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9503" name="矩形 5157"/>
                  <p:cNvSpPr>
                    <a:spLocks noChangeArrowheads="1"/>
                  </p:cNvSpPr>
                  <p:nvPr/>
                </p:nvSpPr>
                <p:spPr bwMode="auto">
                  <a:xfrm>
                    <a:off x="911108" y="2569131"/>
                    <a:ext cx="2598131" cy="432400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8575">
                    <a:solidFill>
                      <a:srgbClr val="3399FF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r>
                      <a:rPr lang="en-US" altLang="zh-CN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dragon boat races</a:t>
                    </a:r>
                  </a:p>
                </p:txBody>
              </p:sp>
            </p:grpSp>
          </p:grpSp>
          <p:sp>
            <p:nvSpPr>
              <p:cNvPr id="19504" name="TextBox 63"/>
              <p:cNvSpPr txBox="1">
                <a:spLocks noChangeArrowheads="1"/>
              </p:cNvSpPr>
              <p:nvPr/>
            </p:nvSpPr>
            <p:spPr bwMode="auto">
              <a:xfrm>
                <a:off x="3657600" y="4876799"/>
                <a:ext cx="838201" cy="43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endParaRPr lang="zh-CN" altLang="en-US" sz="1350"/>
              </a:p>
            </p:txBody>
          </p:sp>
        </p:grpSp>
      </p:grpSp>
      <p:sp>
        <p:nvSpPr>
          <p:cNvPr id="59" name="文本框 12"/>
          <p:cNvSpPr txBox="1">
            <a:spLocks noChangeArrowheads="1"/>
          </p:cNvSpPr>
          <p:nvPr/>
        </p:nvSpPr>
        <p:spPr bwMode="auto">
          <a:xfrm>
            <a:off x="2000250" y="2175510"/>
            <a:ext cx="5715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3" name="Text Box 20"/>
          <p:cNvSpPr txBox="1"/>
          <p:nvPr/>
        </p:nvSpPr>
        <p:spPr>
          <a:xfrm>
            <a:off x="3803600" y="3741279"/>
            <a:ext cx="936386" cy="4086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zh-CN" altLang="en-US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龙舟赛</a:t>
            </a:r>
            <a:endParaRPr lang="zh-CN" altLang="en-US" noProof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and fill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7" grpId="0"/>
      <p:bldP spid="44079" grpId="0"/>
      <p:bldP spid="59" grpId="0"/>
      <p:bldP spid="59" grpId="1"/>
      <p:bldP spid="63" grpId="0" bldLvl="0" animBg="1"/>
      <p:bldP spid="63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0"/>
          <p:cNvSpPr>
            <a:spLocks noChangeArrowheads="1"/>
          </p:cNvSpPr>
          <p:nvPr/>
        </p:nvSpPr>
        <p:spPr bwMode="auto">
          <a:xfrm>
            <a:off x="3333123" y="444354"/>
            <a:ext cx="2477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端午节的由来</a:t>
            </a:r>
          </a:p>
        </p:txBody>
      </p:sp>
      <p:pic>
        <p:nvPicPr>
          <p:cNvPr id="5" name="Picture 3" descr="C:\Users\jsj\Desktop\怀旧\651\0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0150" y="4235305"/>
            <a:ext cx="970360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jsj\Desktop\怀旧\651\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4235306"/>
            <a:ext cx="410766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1138238" y="881063"/>
            <a:ext cx="6868716" cy="734616"/>
          </a:xfrm>
          <a:custGeom>
            <a:avLst/>
            <a:gdLst>
              <a:gd name="connsiteX0" fmla="*/ 0 w 9158515"/>
              <a:gd name="connsiteY0" fmla="*/ 87086 h 979879"/>
              <a:gd name="connsiteX1" fmla="*/ 3236686 w 9158515"/>
              <a:gd name="connsiteY1" fmla="*/ 943428 h 979879"/>
              <a:gd name="connsiteX2" fmla="*/ 7228115 w 9158515"/>
              <a:gd name="connsiteY2" fmla="*/ 740228 h 979879"/>
              <a:gd name="connsiteX3" fmla="*/ 9158515 w 9158515"/>
              <a:gd name="connsiteY3" fmla="*/ 0 h 97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8515" h="979879">
                <a:moveTo>
                  <a:pt x="0" y="87086"/>
                </a:moveTo>
                <a:cubicBezTo>
                  <a:pt x="1016000" y="460828"/>
                  <a:pt x="2032000" y="834571"/>
                  <a:pt x="3236686" y="943428"/>
                </a:cubicBezTo>
                <a:cubicBezTo>
                  <a:pt x="4441372" y="1052285"/>
                  <a:pt x="6241144" y="897466"/>
                  <a:pt x="7228115" y="740228"/>
                </a:cubicBezTo>
                <a:cubicBezTo>
                  <a:pt x="8215087" y="582990"/>
                  <a:pt x="8686801" y="291495"/>
                  <a:pt x="9158515" y="0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>
              <a:defRPr/>
            </a:pPr>
            <a:endParaRPr lang="zh-CN" altLang="en-US" sz="1350" noProof="1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162050" y="1601391"/>
            <a:ext cx="2151460" cy="1809750"/>
            <a:chOff x="608375" y="1870696"/>
            <a:chExt cx="2255571" cy="1845334"/>
          </a:xfrm>
        </p:grpSpPr>
        <p:grpSp>
          <p:nvGrpSpPr>
            <p:cNvPr id="9" name="Group 210"/>
            <p:cNvGrpSpPr/>
            <p:nvPr/>
          </p:nvGrpSpPr>
          <p:grpSpPr bwMode="auto">
            <a:xfrm rot="683562">
              <a:off x="608375" y="1870696"/>
              <a:ext cx="2255571" cy="1845334"/>
              <a:chOff x="612" y="1640"/>
              <a:chExt cx="2088" cy="1876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 rot="-128215">
                <a:off x="612" y="1640"/>
                <a:ext cx="2088" cy="18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AEAEA"/>
                </a:solidFill>
                <a:miter lim="800000"/>
              </a:ln>
              <a:effectLst>
                <a:outerShdw dist="53882" dir="2700000" algn="ctr" rotWithShape="0">
                  <a:srgbClr val="4D4D4D">
                    <a:alpha val="50000"/>
                  </a:srgbClr>
                </a:outerShdw>
              </a:effectLst>
            </p:spPr>
            <p:txBody>
              <a:bodyPr lIns="81000" tIns="81000" rIns="108000" bIns="54000"/>
              <a:lstStyle/>
              <a:p>
                <a:pPr marL="142875" indent="-142875"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altLang="zh-CN" sz="135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 rot="-128215">
                <a:off x="658" y="3214"/>
                <a:ext cx="1944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000" tIns="27000" rIns="54000" bIns="27000" anchor="ctr"/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zh-CN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Blessing </a:t>
                </a:r>
                <a:r>
                  <a:rPr lang="zh-CN" altLang="en-US" sz="1500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祈福</a:t>
                </a:r>
                <a:r>
                  <a:rPr lang="en-US" altLang="zh-CN" sz="1200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</a:p>
            </p:txBody>
          </p:sp>
        </p:grpSp>
        <p:pic>
          <p:nvPicPr>
            <p:cNvPr id="10" name="Picture 43" descr="C:\Users\My document\Desktop\图片2.png图片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581507">
              <a:off x="700236" y="2039646"/>
              <a:ext cx="2090821" cy="131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 bwMode="auto">
          <a:xfrm>
            <a:off x="1741885" y="1073944"/>
            <a:ext cx="1475184" cy="777479"/>
            <a:chOff x="949785" y="1273482"/>
            <a:chExt cx="1966673" cy="1036640"/>
          </a:xfrm>
        </p:grpSpPr>
        <p:pic>
          <p:nvPicPr>
            <p:cNvPr id="14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 rot="21036446">
            <a:off x="3262215" y="1753261"/>
            <a:ext cx="2369820" cy="1814513"/>
            <a:chOff x="288354" y="1818253"/>
            <a:chExt cx="2255571" cy="1845334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210"/>
            <p:cNvGrpSpPr/>
            <p:nvPr/>
          </p:nvGrpSpPr>
          <p:grpSpPr bwMode="auto">
            <a:xfrm rot="683562">
              <a:off x="288354" y="1818253"/>
              <a:ext cx="2255571" cy="1845334"/>
              <a:chOff x="312" y="1652"/>
              <a:chExt cx="2088" cy="1876"/>
            </a:xfrm>
            <a:grpFill/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gray">
              <a:xfrm rot="-128215">
                <a:off x="312" y="1652"/>
                <a:ext cx="2088" cy="18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AEAEA"/>
                </a:solidFill>
                <a:miter lim="800000"/>
              </a:ln>
              <a:effectLst>
                <a:outerShdw dist="53882" dir="2700000" algn="ctr" rotWithShape="0">
                  <a:srgbClr val="4D4D4D">
                    <a:alpha val="50000"/>
                  </a:srgbClr>
                </a:outerShdw>
              </a:effectLst>
            </p:spPr>
            <p:txBody>
              <a:bodyPr lIns="81000" tIns="81000" rIns="108000" bIns="54000"/>
              <a:lstStyle>
                <a:lvl1pPr marL="190500" indent="-1905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165" eaLnBrk="1" hangingPunct="1"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altLang="zh-CN" sz="1350" noProof="1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gray">
              <a:xfrm rot="-128215">
                <a:off x="414" y="3273"/>
                <a:ext cx="1944" cy="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000" tIns="27000" rIns="54000" bIns="27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165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zh-CN" sz="1500" noProof="1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Fun </a:t>
                </a:r>
                <a:r>
                  <a:rPr lang="zh-CN" altLang="en-US" sz="1500" noProof="1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乐趣</a:t>
                </a:r>
                <a:r>
                  <a:rPr lang="en-US" altLang="zh-CN" sz="1200" noProof="1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</a:p>
            </p:txBody>
          </p:sp>
        </p:grpSp>
        <p:pic>
          <p:nvPicPr>
            <p:cNvPr id="18" name="Picture 43" descr="C:\Users\My document\Desktop\图3.png图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581507">
              <a:off x="416442" y="1949392"/>
              <a:ext cx="2042525" cy="1419115"/>
            </a:xfrm>
            <a:prstGeom prst="rect">
              <a:avLst/>
            </a:prstGeom>
            <a:grpFill/>
          </p:spPr>
        </p:pic>
      </p:grpSp>
      <p:grpSp>
        <p:nvGrpSpPr>
          <p:cNvPr id="21" name="组合 20"/>
          <p:cNvGrpSpPr/>
          <p:nvPr/>
        </p:nvGrpSpPr>
        <p:grpSpPr bwMode="auto">
          <a:xfrm>
            <a:off x="3761185" y="1427560"/>
            <a:ext cx="1529953" cy="595313"/>
            <a:chOff x="949785" y="1272202"/>
            <a:chExt cx="2040397" cy="793443"/>
          </a:xfrm>
        </p:grpSpPr>
        <p:pic>
          <p:nvPicPr>
            <p:cNvPr id="22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2655219" y="1272202"/>
              <a:ext cx="33496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 rot="20617830">
            <a:off x="5560233" y="1625973"/>
            <a:ext cx="2429437" cy="1763579"/>
            <a:chOff x="487248" y="1862286"/>
            <a:chExt cx="2558042" cy="1902386"/>
          </a:xfrm>
          <a:solidFill>
            <a:schemeClr val="accent3">
              <a:lumMod val="75000"/>
            </a:schemeClr>
          </a:solidFill>
        </p:grpSpPr>
        <p:grpSp>
          <p:nvGrpSpPr>
            <p:cNvPr id="25" name="Group 210"/>
            <p:cNvGrpSpPr/>
            <p:nvPr/>
          </p:nvGrpSpPr>
          <p:grpSpPr bwMode="auto">
            <a:xfrm rot="683562">
              <a:off x="487248" y="1862286"/>
              <a:ext cx="2558042" cy="1902386"/>
              <a:chOff x="503" y="1625"/>
              <a:chExt cx="2368" cy="1934"/>
            </a:xfrm>
            <a:grpFill/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gray">
              <a:xfrm rot="-128215">
                <a:off x="503" y="1625"/>
                <a:ext cx="2368" cy="19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AEAEA"/>
                </a:solidFill>
                <a:miter lim="800000"/>
              </a:ln>
              <a:effectLst>
                <a:outerShdw dist="53882" dir="2700000" algn="ctr" rotWithShape="0">
                  <a:srgbClr val="4D4D4D">
                    <a:alpha val="50000"/>
                  </a:srgbClr>
                </a:outerShdw>
              </a:effectLst>
            </p:spPr>
            <p:txBody>
              <a:bodyPr lIns="81000" tIns="81000" rIns="108000" bIns="54000"/>
              <a:lstStyle>
                <a:lvl1pPr marL="190500" indent="-1905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165" eaLnBrk="1" hangingPunct="1"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altLang="zh-CN" sz="1350" noProof="1"/>
              </a:p>
            </p:txBody>
          </p:sp>
          <p:sp>
            <p:nvSpPr>
              <p:cNvPr id="28" name="Rectangle 9"/>
              <p:cNvSpPr>
                <a:spLocks noChangeArrowheads="1"/>
              </p:cNvSpPr>
              <p:nvPr/>
            </p:nvSpPr>
            <p:spPr bwMode="gray">
              <a:xfrm rot="21471785">
                <a:off x="828" y="3155"/>
                <a:ext cx="1766" cy="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000" tIns="27000" rIns="54000" bIns="27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165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zh-CN" altLang="en-US" sz="1200" noProof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 algn="ctr" defTabSz="685165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zh-CN" sz="1500" noProof="1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Reunion </a:t>
                </a:r>
                <a:r>
                  <a:rPr lang="zh-CN" altLang="en-US" sz="1500" noProof="1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团聚</a:t>
                </a:r>
              </a:p>
            </p:txBody>
          </p:sp>
        </p:grpSp>
        <p:pic>
          <p:nvPicPr>
            <p:cNvPr id="26" name="Picture 43" descr="C:\Users\My document\Desktop\图片4.png图片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581507">
              <a:off x="573166" y="1958651"/>
              <a:ext cx="2336306" cy="1516030"/>
            </a:xfrm>
            <a:prstGeom prst="rect">
              <a:avLst/>
            </a:prstGeom>
            <a:grpFill/>
          </p:spPr>
        </p:pic>
      </p:grpSp>
      <p:grpSp>
        <p:nvGrpSpPr>
          <p:cNvPr id="29" name="组合 28"/>
          <p:cNvGrpSpPr/>
          <p:nvPr/>
        </p:nvGrpSpPr>
        <p:grpSpPr bwMode="auto">
          <a:xfrm flipH="1">
            <a:off x="5909073" y="1239442"/>
            <a:ext cx="1507331" cy="744140"/>
            <a:chOff x="906462" y="1317932"/>
            <a:chExt cx="2009996" cy="992190"/>
          </a:xfrm>
        </p:grpSpPr>
        <p:pic>
          <p:nvPicPr>
            <p:cNvPr id="30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6" descr="C:\Users\jsj\Desktop\图00片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06462" y="1317932"/>
              <a:ext cx="33496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829411" y="2425813"/>
            <a:ext cx="550022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550" dirty="0">
                <a:solidFill>
                  <a:srgbClr val="0070C0"/>
                </a:solidFill>
                <a:latin typeface="Times New Roman" panose="02020603050405020304" pitchFamily="18" charset="0"/>
                <a:ea typeface="方正细圆简体" panose="02010601030101010101" pitchFamily="2" charset="-122"/>
              </a:rPr>
              <a:t>Please remember our Chinese festivals.</a:t>
            </a:r>
            <a:r>
              <a:rPr lang="zh-CN" altLang="en-US" sz="2700" dirty="0">
                <a:solidFill>
                  <a:srgbClr val="0070C0"/>
                </a:solidFill>
                <a:latin typeface="Times New Roman" panose="02020603050405020304" pitchFamily="18" charset="0"/>
                <a:ea typeface="方正细圆简体" panose="02010601030101010101" pitchFamily="2" charset="-122"/>
              </a:rPr>
              <a:t> </a:t>
            </a: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Culture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3" name="表格 44092"/>
          <p:cNvGraphicFramePr/>
          <p:nvPr/>
        </p:nvGraphicFramePr>
        <p:xfrm>
          <a:off x="1406128" y="969963"/>
          <a:ext cx="6310313" cy="128789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6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0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What?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When?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do?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What to eat?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84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7" name="矩形 44074"/>
          <p:cNvSpPr>
            <a:spLocks noChangeArrowheads="1"/>
          </p:cNvSpPr>
          <p:nvPr/>
        </p:nvSpPr>
        <p:spPr bwMode="auto">
          <a:xfrm>
            <a:off x="1433513" y="1517650"/>
            <a:ext cx="1421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2E2E00"/>
                </a:solidFill>
                <a:latin typeface="Times New Roman" panose="02020603050405020304" pitchFamily="18" charset="0"/>
              </a:rPr>
              <a:t>The Dragon Boat Festival</a:t>
            </a:r>
          </a:p>
        </p:txBody>
      </p:sp>
      <p:sp>
        <p:nvSpPr>
          <p:cNvPr id="24600" name="矩形 44075"/>
          <p:cNvSpPr>
            <a:spLocks noChangeArrowheads="1"/>
          </p:cNvSpPr>
          <p:nvPr/>
        </p:nvSpPr>
        <p:spPr bwMode="auto">
          <a:xfrm>
            <a:off x="3028951" y="1517650"/>
            <a:ext cx="1165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2E2E00"/>
                </a:solidFill>
                <a:latin typeface="Times New Roman" panose="02020603050405020304" pitchFamily="18" charset="0"/>
              </a:rPr>
              <a:t>in May or </a:t>
            </a:r>
          </a:p>
          <a:p>
            <a:r>
              <a:rPr lang="en-US" altLang="zh-CN" sz="1600" dirty="0">
                <a:solidFill>
                  <a:srgbClr val="2E2E00"/>
                </a:solidFill>
                <a:latin typeface="Times New Roman" panose="02020603050405020304" pitchFamily="18" charset="0"/>
              </a:rPr>
              <a:t>June</a:t>
            </a:r>
          </a:p>
        </p:txBody>
      </p:sp>
      <p:sp>
        <p:nvSpPr>
          <p:cNvPr id="24601" name="文本框 4407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15050" y="1498600"/>
            <a:ext cx="1714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Times New Roman" panose="02020603050405020304" pitchFamily="18" charset="0"/>
              </a:rPr>
              <a:t> rice dumplings</a:t>
            </a:r>
          </a:p>
        </p:txBody>
      </p:sp>
      <p:sp>
        <p:nvSpPr>
          <p:cNvPr id="24602" name="文本框 44078"/>
          <p:cNvSpPr txBox="1">
            <a:spLocks noChangeArrowheads="1"/>
          </p:cNvSpPr>
          <p:nvPr/>
        </p:nvSpPr>
        <p:spPr bwMode="auto">
          <a:xfrm>
            <a:off x="4286251" y="1498600"/>
            <a:ext cx="1812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Times New Roman" panose="02020603050405020304" pitchFamily="18" charset="0"/>
              </a:rPr>
              <a:t>have dragon boat races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922859" y="4057650"/>
            <a:ext cx="5314950" cy="703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 dirty="0">
              <a:solidFill>
                <a:schemeClr val="tx1"/>
              </a:solidFill>
            </a:endParaRPr>
          </a:p>
        </p:txBody>
      </p:sp>
      <p:sp>
        <p:nvSpPr>
          <p:cNvPr id="24604" name="TextBox 19"/>
          <p:cNvSpPr txBox="1">
            <a:spLocks noChangeArrowheads="1"/>
          </p:cNvSpPr>
          <p:nvPr/>
        </p:nvSpPr>
        <p:spPr bwMode="auto">
          <a:xfrm>
            <a:off x="2099667" y="4057650"/>
            <a:ext cx="4948834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295"/>
              </a:lnSpc>
            </a:pPr>
            <a:r>
              <a:rPr lang="en-US" altLang="zh-CN" dirty="0">
                <a:latin typeface="Times New Roman" panose="02020603050405020304" pitchFamily="18" charset="0"/>
                <a:sym typeface="宋体" panose="02010600030101010101" pitchFamily="2" charset="-122"/>
              </a:rPr>
              <a:t>People_______________ at this festival. People eat ________ at this festival.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605" name="矩形 30"/>
          <p:cNvSpPr>
            <a:spLocks noChangeArrowheads="1"/>
          </p:cNvSpPr>
          <p:nvPr/>
        </p:nvSpPr>
        <p:spPr bwMode="auto">
          <a:xfrm>
            <a:off x="2643583" y="260351"/>
            <a:ext cx="38610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默读课文，划出关键词并完成表格。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完成表格后进行小组讨论。</a:t>
            </a:r>
          </a:p>
        </p:txBody>
      </p:sp>
      <p:pic>
        <p:nvPicPr>
          <p:cNvPr id="24606" name="图片 4" descr="Storyt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6526" y="2355851"/>
            <a:ext cx="2000250" cy="158901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圆角矩形 30"/>
          <p:cNvSpPr/>
          <p:nvPr/>
        </p:nvSpPr>
        <p:spPr bwMode="auto">
          <a:xfrm>
            <a:off x="3714750" y="2355851"/>
            <a:ext cx="3904060" cy="1575197"/>
          </a:xfrm>
          <a:prstGeom prst="roundRect">
            <a:avLst>
              <a:gd name="adj" fmla="val 5179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   The Dragon Boat Festival is in May or June. There are dragon boat races in some places. People eat rice dumplings at this festival.</a:t>
            </a:r>
          </a:p>
          <a:p>
            <a:pPr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5524500" y="2980928"/>
            <a:ext cx="1620000" cy="357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 bwMode="auto">
          <a:xfrm>
            <a:off x="6018610" y="3251201"/>
            <a:ext cx="1404000" cy="119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and fill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3" name="表格 44092"/>
          <p:cNvGraphicFramePr/>
          <p:nvPr/>
        </p:nvGraphicFramePr>
        <p:xfrm>
          <a:off x="1406128" y="1058863"/>
          <a:ext cx="6310313" cy="118426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6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0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What?</a:t>
                      </a:r>
                      <a:endParaRPr lang="en-US" altLang="zh-CN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When?</a:t>
                      </a:r>
                      <a:endParaRPr lang="zh-CN" altLang="en-US" sz="18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do?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What to eat?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84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6" name="矩形 44074"/>
          <p:cNvSpPr>
            <a:spLocks noChangeArrowheads="1"/>
          </p:cNvSpPr>
          <p:nvPr/>
        </p:nvSpPr>
        <p:spPr bwMode="auto">
          <a:xfrm>
            <a:off x="1371600" y="1518444"/>
            <a:ext cx="1709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2E2E00"/>
                </a:solidFill>
                <a:latin typeface="Times New Roman" panose="02020603050405020304" pitchFamily="18" charset="0"/>
              </a:rPr>
              <a:t>The Mid-Autumn  Festival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914525" y="4057650"/>
            <a:ext cx="5314950" cy="703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700" dirty="0">
              <a:solidFill>
                <a:schemeClr val="tx1"/>
              </a:solidFill>
            </a:endParaRPr>
          </a:p>
        </p:txBody>
      </p:sp>
      <p:sp>
        <p:nvSpPr>
          <p:cNvPr id="26650" name="TextBox 19"/>
          <p:cNvSpPr txBox="1">
            <a:spLocks noChangeArrowheads="1"/>
          </p:cNvSpPr>
          <p:nvPr/>
        </p:nvSpPr>
        <p:spPr bwMode="auto">
          <a:xfrm>
            <a:off x="2057400" y="4089400"/>
            <a:ext cx="505658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295"/>
              </a:lnSpc>
            </a:pPr>
            <a:r>
              <a:rPr lang="en-US" altLang="zh-CN" dirty="0">
                <a:latin typeface="Times New Roman" panose="02020603050405020304" pitchFamily="18" charset="0"/>
                <a:sym typeface="宋体" panose="02010600030101010101" pitchFamily="2" charset="-122"/>
              </a:rPr>
              <a:t>People_______________ at this festival. People eat ________ at this festival.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651" name="矩形 30"/>
          <p:cNvSpPr>
            <a:spLocks noChangeArrowheads="1"/>
          </p:cNvSpPr>
          <p:nvPr/>
        </p:nvSpPr>
        <p:spPr bwMode="auto">
          <a:xfrm>
            <a:off x="2652095" y="336551"/>
            <a:ext cx="384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默读课文，划出关键词并完成表格。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完成表格后进行小组讨论。</a:t>
            </a:r>
          </a:p>
        </p:txBody>
      </p:sp>
      <p:sp>
        <p:nvSpPr>
          <p:cNvPr id="31" name="圆角矩形 30"/>
          <p:cNvSpPr/>
          <p:nvPr/>
        </p:nvSpPr>
        <p:spPr bwMode="auto">
          <a:xfrm>
            <a:off x="3714750" y="2368551"/>
            <a:ext cx="4000500" cy="1575197"/>
          </a:xfrm>
          <a:prstGeom prst="roundRect">
            <a:avLst>
              <a:gd name="adj" fmla="val 5179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   The Mid-Autumn Festival is in September or October. People </a:t>
            </a:r>
          </a:p>
          <a:p>
            <a:pPr>
              <a:buFontTx/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look at the moon at night with their families. They eat moon cakes and fruit.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 flipV="1">
            <a:off x="3800478" y="3250804"/>
            <a:ext cx="158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 bwMode="auto">
          <a:xfrm flipV="1">
            <a:off x="5512594" y="3525839"/>
            <a:ext cx="201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55" name="图片 7" descr="QQ图片201504230833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0730" y="2363193"/>
            <a:ext cx="1845419" cy="157519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6" name="Text Box 74"/>
          <p:cNvSpPr txBox="1">
            <a:spLocks noChangeArrowheads="1"/>
          </p:cNvSpPr>
          <p:nvPr/>
        </p:nvSpPr>
        <p:spPr bwMode="auto">
          <a:xfrm>
            <a:off x="2971801" y="1518444"/>
            <a:ext cx="1373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2E2E00"/>
                </a:solidFill>
                <a:latin typeface="Times New Roman" panose="02020603050405020304" pitchFamily="18" charset="0"/>
              </a:rPr>
              <a:t>in September or October</a:t>
            </a:r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6115051" y="1518444"/>
            <a:ext cx="1289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moon cakes and fruit</a:t>
            </a:r>
          </a:p>
        </p:txBody>
      </p:sp>
      <p:sp>
        <p:nvSpPr>
          <p:cNvPr id="39" name="Text Box 76"/>
          <p:cNvSpPr txBox="1">
            <a:spLocks noChangeArrowheads="1"/>
          </p:cNvSpPr>
          <p:nvPr/>
        </p:nvSpPr>
        <p:spPr bwMode="auto">
          <a:xfrm>
            <a:off x="4288632" y="1518444"/>
            <a:ext cx="1654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look at the moon 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and fill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3" name="表格 44092"/>
          <p:cNvGraphicFramePr/>
          <p:nvPr/>
        </p:nvGraphicFramePr>
        <p:xfrm>
          <a:off x="1406128" y="842963"/>
          <a:ext cx="6310313" cy="128789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6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0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What?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When?</a:t>
                      </a:r>
                      <a:endParaRPr lang="zh-CN" alt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do?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What to eat?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84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13" marB="344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圆角矩形 18"/>
          <p:cNvSpPr/>
          <p:nvPr/>
        </p:nvSpPr>
        <p:spPr>
          <a:xfrm>
            <a:off x="1943100" y="4057650"/>
            <a:ext cx="5314950" cy="703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 dirty="0">
              <a:solidFill>
                <a:schemeClr val="tx1"/>
              </a:solidFill>
            </a:endParaRPr>
          </a:p>
        </p:txBody>
      </p:sp>
      <p:sp>
        <p:nvSpPr>
          <p:cNvPr id="28697" name="TextBox 19"/>
          <p:cNvSpPr txBox="1">
            <a:spLocks noChangeArrowheads="1"/>
          </p:cNvSpPr>
          <p:nvPr/>
        </p:nvSpPr>
        <p:spPr bwMode="auto">
          <a:xfrm>
            <a:off x="2057400" y="4075888"/>
            <a:ext cx="505658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295"/>
              </a:lnSpc>
            </a:pPr>
            <a:r>
              <a:rPr lang="en-US" altLang="zh-CN" dirty="0">
                <a:latin typeface="Times New Roman" panose="02020603050405020304" pitchFamily="18" charset="0"/>
                <a:sym typeface="宋体" panose="02010600030101010101" pitchFamily="2" charset="-122"/>
              </a:rPr>
              <a:t>People_______________ at this festival. People eat ________ at this festival.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698" name="矩形 30"/>
          <p:cNvSpPr>
            <a:spLocks noChangeArrowheads="1"/>
          </p:cNvSpPr>
          <p:nvPr/>
        </p:nvSpPr>
        <p:spPr bwMode="auto">
          <a:xfrm>
            <a:off x="2645858" y="171451"/>
            <a:ext cx="3850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默读课文，划出关键词并完成表格。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完成表格后进行小组讨论。</a:t>
            </a:r>
          </a:p>
        </p:txBody>
      </p:sp>
      <p:sp>
        <p:nvSpPr>
          <p:cNvPr id="31" name="圆角矩形 30"/>
          <p:cNvSpPr/>
          <p:nvPr/>
        </p:nvSpPr>
        <p:spPr bwMode="auto">
          <a:xfrm>
            <a:off x="3519091" y="2246138"/>
            <a:ext cx="4197350" cy="1714500"/>
          </a:xfrm>
          <a:prstGeom prst="roundRect">
            <a:avLst>
              <a:gd name="adj" fmla="val 5179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 The Double Ninth Festival is in October or November. It is a festival for old people. People visit their parents and grandparents. </a:t>
            </a:r>
            <a:r>
              <a:rPr lang="en-US" altLang="zh-CN" noProof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They also climb mountains and </a:t>
            </a:r>
          </a:p>
          <a:p>
            <a:pPr>
              <a:defRPr/>
            </a:pPr>
            <a:r>
              <a:rPr lang="en-US" altLang="zh-CN" noProof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eat rice cakes at this festival.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1" name="Text Box 77"/>
          <p:cNvSpPr txBox="1">
            <a:spLocks noChangeArrowheads="1"/>
          </p:cNvSpPr>
          <p:nvPr/>
        </p:nvSpPr>
        <p:spPr bwMode="auto">
          <a:xfrm>
            <a:off x="1414463" y="1314450"/>
            <a:ext cx="1712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2E2E00"/>
                </a:solidFill>
                <a:latin typeface="Times New Roman" panose="02020603050405020304" pitchFamily="18" charset="0"/>
              </a:rPr>
              <a:t>The Double Ninth Festival</a:t>
            </a:r>
          </a:p>
        </p:txBody>
      </p:sp>
      <p:sp>
        <p:nvSpPr>
          <p:cNvPr id="28702" name="Text Box 78"/>
          <p:cNvSpPr txBox="1">
            <a:spLocks noChangeArrowheads="1"/>
          </p:cNvSpPr>
          <p:nvPr/>
        </p:nvSpPr>
        <p:spPr bwMode="auto">
          <a:xfrm>
            <a:off x="2971801" y="1371600"/>
            <a:ext cx="1373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2E2E00"/>
                </a:solidFill>
                <a:latin typeface="Times New Roman" panose="02020603050405020304" pitchFamily="18" charset="0"/>
              </a:rPr>
              <a:t>in October or November</a:t>
            </a: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6123385" y="1463279"/>
            <a:ext cx="153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  eat rice cakes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4294585" y="1348978"/>
            <a:ext cx="1793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visit old people, climb mountains</a:t>
            </a:r>
          </a:p>
        </p:txBody>
      </p:sp>
      <p:pic>
        <p:nvPicPr>
          <p:cNvPr id="28705" name="图片 17" descr="QQ图片2015042308353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6128" y="2236647"/>
            <a:ext cx="1885950" cy="172766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4"/>
          <p:cNvGrpSpPr/>
          <p:nvPr/>
        </p:nvGrpSpPr>
        <p:grpSpPr bwMode="auto">
          <a:xfrm>
            <a:off x="3633391" y="3134741"/>
            <a:ext cx="3937194" cy="552449"/>
            <a:chOff x="3581400" y="4114802"/>
            <a:chExt cx="5249592" cy="736603"/>
          </a:xfrm>
        </p:grpSpPr>
        <p:cxnSp>
          <p:nvCxnSpPr>
            <p:cNvPr id="26" name="直接连接符 25"/>
            <p:cNvCxnSpPr/>
            <p:nvPr/>
          </p:nvCxnSpPr>
          <p:spPr bwMode="auto">
            <a:xfrm flipV="1">
              <a:off x="3581400" y="4851405"/>
              <a:ext cx="1680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 bwMode="auto">
            <a:xfrm>
              <a:off x="4462992" y="4114802"/>
              <a:ext cx="4368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and fill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7" descr="QQ图片201504230833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2895" y="1012725"/>
            <a:ext cx="3709882" cy="200667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4"/>
          <p:cNvSpPr txBox="1">
            <a:spLocks noChangeArrowheads="1"/>
          </p:cNvSpPr>
          <p:nvPr/>
        </p:nvSpPr>
        <p:spPr bwMode="auto">
          <a:xfrm>
            <a:off x="1521090" y="3329799"/>
            <a:ext cx="63948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The Mid-Autumn Festival is in September or October.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1519900" y="3729849"/>
            <a:ext cx="62138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People look at the moon at night with their families. 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19899" y="4016791"/>
            <a:ext cx="5568554" cy="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They eat moon cakes and fruit.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5400000">
            <a:off x="3021277" y="3886935"/>
            <a:ext cx="321469" cy="1071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rot="5400000">
            <a:off x="4289425" y="3491517"/>
            <a:ext cx="321469" cy="1071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4974498" y="3886935"/>
            <a:ext cx="321469" cy="1071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2461684" y="4026712"/>
            <a:ext cx="160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'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Listen and imitate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7" descr="QQ图片20150423083538.pn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706237" y="881098"/>
            <a:ext cx="3681374" cy="1889054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01067" y="4114800"/>
            <a:ext cx="7405181" cy="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100" noProof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They also climb mountains and eat rice cakes at this festival.</a:t>
            </a: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1246299" y="3007519"/>
            <a:ext cx="63960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The Double Ninth Festival is in October or November. 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1301069" y="3429000"/>
            <a:ext cx="62126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It is a festival for old people.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03449" y="3714750"/>
            <a:ext cx="5568554" cy="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People visit their parents and grandparents. 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1910668" y="3352800"/>
            <a:ext cx="160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'</a:t>
            </a:r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1665400" y="2919417"/>
            <a:ext cx="160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'</a:t>
            </a: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3154275" y="3714750"/>
            <a:ext cx="160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'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871722" y="4129089"/>
            <a:ext cx="160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'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3154276" y="3352800"/>
            <a:ext cx="160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'</a:t>
            </a:r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4064509" y="3175398"/>
            <a:ext cx="321469" cy="1071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6141356" y="4380708"/>
            <a:ext cx="321469" cy="1071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4172062" y="4380708"/>
            <a:ext cx="321469" cy="1071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26907" y="366748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Listen and imitate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过程 2"/>
          <p:cNvSpPr/>
          <p:nvPr/>
        </p:nvSpPr>
        <p:spPr>
          <a:xfrm>
            <a:off x="4868228" y="4025406"/>
            <a:ext cx="1113235" cy="787819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4" name="流程图: 过程 3"/>
          <p:cNvSpPr/>
          <p:nvPr/>
        </p:nvSpPr>
        <p:spPr>
          <a:xfrm>
            <a:off x="5944553" y="3965500"/>
            <a:ext cx="1113235" cy="84772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6" name="流程图: 过程 5"/>
          <p:cNvSpPr/>
          <p:nvPr/>
        </p:nvSpPr>
        <p:spPr>
          <a:xfrm>
            <a:off x="5944553" y="3636094"/>
            <a:ext cx="1113235" cy="3929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grpSp>
        <p:nvGrpSpPr>
          <p:cNvPr id="32772" name="组合 10"/>
          <p:cNvGrpSpPr/>
          <p:nvPr/>
        </p:nvGrpSpPr>
        <p:grpSpPr bwMode="auto">
          <a:xfrm>
            <a:off x="6982773" y="3040385"/>
            <a:ext cx="1113235" cy="1772840"/>
            <a:chOff x="9581" y="2679"/>
            <a:chExt cx="4098" cy="7550"/>
          </a:xfrm>
        </p:grpSpPr>
        <p:sp>
          <p:nvSpPr>
            <p:cNvPr id="5" name="流程图: 过程 4"/>
            <p:cNvSpPr/>
            <p:nvPr/>
          </p:nvSpPr>
          <p:spPr>
            <a:xfrm>
              <a:off x="9581" y="7714"/>
              <a:ext cx="4098" cy="2515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noProof="1"/>
            </a:p>
          </p:txBody>
        </p:sp>
        <p:sp>
          <p:nvSpPr>
            <p:cNvPr id="7" name="流程图: 过程 6"/>
            <p:cNvSpPr/>
            <p:nvPr/>
          </p:nvSpPr>
          <p:spPr>
            <a:xfrm>
              <a:off x="9581" y="5194"/>
              <a:ext cx="4098" cy="2520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noProof="1"/>
            </a:p>
          </p:txBody>
        </p:sp>
        <p:sp>
          <p:nvSpPr>
            <p:cNvPr id="8" name="流程图: 过程 7"/>
            <p:cNvSpPr/>
            <p:nvPr/>
          </p:nvSpPr>
          <p:spPr>
            <a:xfrm>
              <a:off x="9581" y="2679"/>
              <a:ext cx="4098" cy="2515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noProof="1"/>
            </a:p>
          </p:txBody>
        </p:sp>
      </p:grpSp>
      <p:sp>
        <p:nvSpPr>
          <p:cNvPr id="32777" name="文本框 1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725985" y="4006922"/>
            <a:ext cx="139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Good:          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语音正确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语速适中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8" name="文本框 16"/>
          <p:cNvSpPr txBox="1">
            <a:spLocks noChangeArrowheads="1"/>
          </p:cNvSpPr>
          <p:nvPr/>
        </p:nvSpPr>
        <p:spPr bwMode="auto">
          <a:xfrm>
            <a:off x="5831399" y="3610792"/>
            <a:ext cx="12625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Great:          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语音正确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语速适中</a:t>
            </a:r>
          </a:p>
          <a:p>
            <a:pPr algn="ctr"/>
            <a:r>
              <a:rPr lang="zh-CN" altLang="en-US" sz="1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语调优美</a:t>
            </a:r>
          </a:p>
        </p:txBody>
      </p:sp>
      <p:sp>
        <p:nvSpPr>
          <p:cNvPr id="32779" name="文本框 17"/>
          <p:cNvSpPr txBox="1">
            <a:spLocks noChangeArrowheads="1"/>
          </p:cNvSpPr>
          <p:nvPr/>
        </p:nvSpPr>
        <p:spPr bwMode="auto">
          <a:xfrm>
            <a:off x="6912884" y="3226220"/>
            <a:ext cx="12577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Excellent:   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语音正确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语速适中</a:t>
            </a:r>
          </a:p>
          <a:p>
            <a:pPr algn="ctr"/>
            <a:r>
              <a:rPr lang="zh-CN" altLang="en-US" sz="1600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语调优美</a:t>
            </a:r>
          </a:p>
          <a:p>
            <a:pPr algn="ctr"/>
            <a:r>
              <a:rPr lang="zh-CN" altLang="en-US" sz="1600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富有感情</a:t>
            </a:r>
          </a:p>
          <a:p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32781" name="文本框 43010"/>
          <p:cNvSpPr txBox="1">
            <a:spLocks noChangeArrowheads="1"/>
          </p:cNvSpPr>
          <p:nvPr/>
        </p:nvSpPr>
        <p:spPr bwMode="auto">
          <a:xfrm>
            <a:off x="2886075" y="419022"/>
            <a:ext cx="3371850" cy="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93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373737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sym typeface="宋体" panose="02010600030101010101" pitchFamily="2" charset="-122"/>
              </a:rPr>
              <a:t> </a:t>
            </a:r>
            <a:r>
              <a:rPr lang="zh-CN" altLang="en-US" sz="2100" dirty="0">
                <a:solidFill>
                  <a:srgbClr val="2E2E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宋体" panose="02010600030101010101" pitchFamily="2" charset="-122"/>
              </a:rPr>
              <a:t>挑选一幅图</a:t>
            </a:r>
            <a:r>
              <a:rPr lang="zh-CN" altLang="en-US" sz="2100" dirty="0">
                <a:solidFill>
                  <a:srgbClr val="373737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宋体" panose="02010600030101010101" pitchFamily="2" charset="-122"/>
              </a:rPr>
              <a:t>，朗读课文。</a:t>
            </a:r>
          </a:p>
        </p:txBody>
      </p:sp>
      <p:pic>
        <p:nvPicPr>
          <p:cNvPr id="36" name="图片 14" descr="QQ图片2015042308330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09201">
            <a:off x="4658916" y="1172369"/>
            <a:ext cx="1213247" cy="781050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11" descr="Storyt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75524">
            <a:off x="3205163" y="1189037"/>
            <a:ext cx="1133475" cy="815579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17" descr="QQ图片2015042308353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91662">
            <a:off x="6191250" y="1160462"/>
            <a:ext cx="1219200" cy="747713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18" descr="QQ图片201504230831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60000">
            <a:off x="1719263" y="1117601"/>
            <a:ext cx="1235869" cy="879872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 bwMode="auto">
          <a:xfrm>
            <a:off x="3965208" y="3149601"/>
            <a:ext cx="2292717" cy="631031"/>
            <a:chOff x="1447607" y="-76239"/>
            <a:chExt cx="3616758" cy="1496072"/>
          </a:xfrm>
        </p:grpSpPr>
        <p:sp>
          <p:nvSpPr>
            <p:cNvPr id="32787" name="云形 10"/>
            <p:cNvSpPr>
              <a:spLocks noChangeArrowheads="1"/>
            </p:cNvSpPr>
            <p:nvPr/>
          </p:nvSpPr>
          <p:spPr bwMode="auto">
            <a:xfrm>
              <a:off x="1447607" y="-76239"/>
              <a:ext cx="3616758" cy="1496072"/>
            </a:xfrm>
            <a:custGeom>
              <a:avLst/>
              <a:gdLst>
                <a:gd name="T0" fmla="*/ 406303 w 4500594"/>
                <a:gd name="T1" fmla="*/ 617839 h 1857388"/>
                <a:gd name="T2" fmla="*/ 370945 w 4500594"/>
                <a:gd name="T3" fmla="*/ 494152 h 1857388"/>
                <a:gd name="T4" fmla="*/ 1074475 w 4500594"/>
                <a:gd name="T5" fmla="*/ 99027 h 1857388"/>
                <a:gd name="T6" fmla="*/ 1239976 w 4500594"/>
                <a:gd name="T7" fmla="*/ 110022 h 1857388"/>
                <a:gd name="T8" fmla="*/ 1580848 w 4500594"/>
                <a:gd name="T9" fmla="*/ 44306 h 1857388"/>
                <a:gd name="T10" fmla="*/ 1790071 w 4500594"/>
                <a:gd name="T11" fmla="*/ 67217 h 1857388"/>
                <a:gd name="T12" fmla="*/ 2079950 w 4500594"/>
                <a:gd name="T13" fmla="*/ 8553 h 1857388"/>
                <a:gd name="T14" fmla="*/ 2296456 w 4500594"/>
                <a:gd name="T15" fmla="*/ 39326 h 1857388"/>
                <a:gd name="T16" fmla="*/ 2517963 w 4500594"/>
                <a:gd name="T17" fmla="*/ 10713 h 1857388"/>
                <a:gd name="T18" fmla="*/ 2981784 w 4500594"/>
                <a:gd name="T19" fmla="*/ 180743 h 1857388"/>
                <a:gd name="T20" fmla="*/ 3475335 w 4500594"/>
                <a:gd name="T21" fmla="*/ 491490 h 1857388"/>
                <a:gd name="T22" fmla="*/ 3305022 w 4500594"/>
                <a:gd name="T23" fmla="*/ 716792 h 1857388"/>
                <a:gd name="T24" fmla="*/ 3676762 w 4500594"/>
                <a:gd name="T25" fmla="*/ 1065989 h 1857388"/>
                <a:gd name="T26" fmla="*/ 3012703 w 4500594"/>
                <a:gd name="T27" fmla="*/ 1461722 h 1857388"/>
                <a:gd name="T28" fmla="*/ 2410133 w 4500594"/>
                <a:gd name="T29" fmla="*/ 1793391 h 1857388"/>
                <a:gd name="T30" fmla="*/ 2259631 w 4500594"/>
                <a:gd name="T31" fmla="*/ 1782759 h 1857388"/>
                <a:gd name="T32" fmla="*/ 1692471 w 4500594"/>
                <a:gd name="T33" fmla="*/ 1944595 h 1857388"/>
                <a:gd name="T34" fmla="*/ 1322884 w 4500594"/>
                <a:gd name="T35" fmla="*/ 1885566 h 1857388"/>
                <a:gd name="T36" fmla="*/ 1129230 w 4500594"/>
                <a:gd name="T37" fmla="*/ 1898902 h 1857388"/>
                <a:gd name="T38" fmla="*/ 659168 w 4500594"/>
                <a:gd name="T39" fmla="*/ 1813463 h 1857388"/>
                <a:gd name="T40" fmla="*/ 637192 w 4500594"/>
                <a:gd name="T41" fmla="*/ 1813761 h 1857388"/>
                <a:gd name="T42" fmla="*/ 182965 w 4500594"/>
                <a:gd name="T43" fmla="*/ 1559316 h 1857388"/>
                <a:gd name="T44" fmla="*/ 453792 w 4500594"/>
                <a:gd name="T45" fmla="*/ 1326464 h 1857388"/>
                <a:gd name="T46" fmla="*/ 107468 w 4500594"/>
                <a:gd name="T47" fmla="*/ 1078011 h 1857388"/>
                <a:gd name="T48" fmla="*/ 540798 w 4500594"/>
                <a:gd name="T49" fmla="*/ 822634 h 1857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0594" h="1857388">
                  <a:moveTo>
                    <a:pt x="406303" y="617839"/>
                  </a:moveTo>
                  <a:cubicBezTo>
                    <a:pt x="383308" y="578997"/>
                    <a:pt x="370945" y="537385"/>
                    <a:pt x="370945" y="494152"/>
                  </a:cubicBezTo>
                  <a:cubicBezTo>
                    <a:pt x="370945" y="275930"/>
                    <a:pt x="685926" y="99027"/>
                    <a:pt x="1074475" y="99027"/>
                  </a:cubicBezTo>
                  <a:cubicBezTo>
                    <a:pt x="1131549" y="99027"/>
                    <a:pt x="1187036" y="102844"/>
                    <a:pt x="1239976" y="110022"/>
                  </a:cubicBezTo>
                  <a:cubicBezTo>
                    <a:pt x="1334072" y="68831"/>
                    <a:pt x="1452367" y="44306"/>
                    <a:pt x="1580848" y="44306"/>
                  </a:cubicBezTo>
                  <a:cubicBezTo>
                    <a:pt x="1654892" y="44306"/>
                    <a:pt x="1725553" y="52451"/>
                    <a:pt x="1790071" y="67217"/>
                  </a:cubicBezTo>
                  <a:cubicBezTo>
                    <a:pt x="1868761" y="30574"/>
                    <a:pt x="1969780" y="8553"/>
                    <a:pt x="2079950" y="8553"/>
                  </a:cubicBezTo>
                  <a:cubicBezTo>
                    <a:pt x="2158344" y="8553"/>
                    <a:pt x="2232105" y="19703"/>
                    <a:pt x="2296456" y="39326"/>
                  </a:cubicBezTo>
                  <a:cubicBezTo>
                    <a:pt x="2363290" y="20981"/>
                    <a:pt x="2438487" y="10713"/>
                    <a:pt x="2517963" y="10713"/>
                  </a:cubicBezTo>
                  <a:cubicBezTo>
                    <a:pt x="2725411" y="10713"/>
                    <a:pt x="2903702" y="80668"/>
                    <a:pt x="2981784" y="180743"/>
                  </a:cubicBezTo>
                  <a:cubicBezTo>
                    <a:pt x="3259544" y="198149"/>
                    <a:pt x="3475335" y="330636"/>
                    <a:pt x="3475335" y="491490"/>
                  </a:cubicBezTo>
                  <a:cubicBezTo>
                    <a:pt x="3475335" y="579991"/>
                    <a:pt x="3410012" y="659906"/>
                    <a:pt x="3305022" y="716792"/>
                  </a:cubicBezTo>
                  <a:cubicBezTo>
                    <a:pt x="3526402" y="783675"/>
                    <a:pt x="3676762" y="914970"/>
                    <a:pt x="3676762" y="1065989"/>
                  </a:cubicBezTo>
                  <a:cubicBezTo>
                    <a:pt x="3676762" y="1277079"/>
                    <a:pt x="3382994" y="1449632"/>
                    <a:pt x="3012703" y="1461722"/>
                  </a:cubicBezTo>
                  <a:cubicBezTo>
                    <a:pt x="3006432" y="1645512"/>
                    <a:pt x="2739053" y="1793391"/>
                    <a:pt x="2410133" y="1793391"/>
                  </a:cubicBezTo>
                  <a:cubicBezTo>
                    <a:pt x="2358110" y="1793391"/>
                    <a:pt x="2307626" y="1789692"/>
                    <a:pt x="2259631" y="1782759"/>
                  </a:cubicBezTo>
                  <a:cubicBezTo>
                    <a:pt x="2131623" y="1880909"/>
                    <a:pt x="1925251" y="1944595"/>
                    <a:pt x="1692471" y="1944595"/>
                  </a:cubicBezTo>
                  <a:cubicBezTo>
                    <a:pt x="1556886" y="1944595"/>
                    <a:pt x="1430260" y="1922989"/>
                    <a:pt x="1322884" y="1885566"/>
                  </a:cubicBezTo>
                  <a:cubicBezTo>
                    <a:pt x="1260983" y="1894308"/>
                    <a:pt x="1196058" y="1898902"/>
                    <a:pt x="1129230" y="1898902"/>
                  </a:cubicBezTo>
                  <a:cubicBezTo>
                    <a:pt x="953736" y="1898902"/>
                    <a:pt x="791371" y="1867223"/>
                    <a:pt x="659168" y="1813463"/>
                  </a:cubicBezTo>
                  <a:cubicBezTo>
                    <a:pt x="651894" y="1813663"/>
                    <a:pt x="644564" y="1813761"/>
                    <a:pt x="637192" y="1813761"/>
                  </a:cubicBezTo>
                  <a:cubicBezTo>
                    <a:pt x="386329" y="1813761"/>
                    <a:pt x="182965" y="1699842"/>
                    <a:pt x="182965" y="1559316"/>
                  </a:cubicBezTo>
                  <a:cubicBezTo>
                    <a:pt x="182965" y="1455336"/>
                    <a:pt x="294307" y="1365924"/>
                    <a:pt x="453792" y="1326464"/>
                  </a:cubicBezTo>
                  <a:cubicBezTo>
                    <a:pt x="254989" y="1299436"/>
                    <a:pt x="107468" y="1198452"/>
                    <a:pt x="107468" y="1078011"/>
                  </a:cubicBezTo>
                  <a:cubicBezTo>
                    <a:pt x="107468" y="940486"/>
                    <a:pt x="299810" y="828328"/>
                    <a:pt x="540798" y="822634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2788" name="TextBox 12"/>
            <p:cNvSpPr>
              <a:spLocks noChangeArrowheads="1"/>
            </p:cNvSpPr>
            <p:nvPr/>
          </p:nvSpPr>
          <p:spPr bwMode="auto">
            <a:xfrm>
              <a:off x="2611424" y="57630"/>
              <a:ext cx="1235467" cy="8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...</a:t>
              </a:r>
            </a:p>
          </p:txBody>
        </p:sp>
      </p:grpSp>
      <p:grpSp>
        <p:nvGrpSpPr>
          <p:cNvPr id="11" name="组合 13"/>
          <p:cNvGrpSpPr/>
          <p:nvPr/>
        </p:nvGrpSpPr>
        <p:grpSpPr bwMode="auto">
          <a:xfrm>
            <a:off x="1429724" y="2314260"/>
            <a:ext cx="2495806" cy="793633"/>
            <a:chOff x="55193" y="197713"/>
            <a:chExt cx="3639743" cy="1618399"/>
          </a:xfrm>
        </p:grpSpPr>
        <p:sp>
          <p:nvSpPr>
            <p:cNvPr id="32790" name="云形 15"/>
            <p:cNvSpPr>
              <a:spLocks noChangeArrowheads="1"/>
            </p:cNvSpPr>
            <p:nvPr/>
          </p:nvSpPr>
          <p:spPr bwMode="auto">
            <a:xfrm>
              <a:off x="218309" y="197713"/>
              <a:ext cx="3476627" cy="1618399"/>
            </a:xfrm>
            <a:custGeom>
              <a:avLst/>
              <a:gdLst>
                <a:gd name="T0" fmla="*/ 406303 w 4500594"/>
                <a:gd name="T1" fmla="*/ 617839 h 1857388"/>
                <a:gd name="T2" fmla="*/ 370945 w 4500594"/>
                <a:gd name="T3" fmla="*/ 494152 h 1857388"/>
                <a:gd name="T4" fmla="*/ 1074475 w 4500594"/>
                <a:gd name="T5" fmla="*/ 99027 h 1857388"/>
                <a:gd name="T6" fmla="*/ 1239976 w 4500594"/>
                <a:gd name="T7" fmla="*/ 110022 h 1857388"/>
                <a:gd name="T8" fmla="*/ 1580848 w 4500594"/>
                <a:gd name="T9" fmla="*/ 44306 h 1857388"/>
                <a:gd name="T10" fmla="*/ 1790071 w 4500594"/>
                <a:gd name="T11" fmla="*/ 67217 h 1857388"/>
                <a:gd name="T12" fmla="*/ 2079950 w 4500594"/>
                <a:gd name="T13" fmla="*/ 8553 h 1857388"/>
                <a:gd name="T14" fmla="*/ 2296456 w 4500594"/>
                <a:gd name="T15" fmla="*/ 39326 h 1857388"/>
                <a:gd name="T16" fmla="*/ 2517963 w 4500594"/>
                <a:gd name="T17" fmla="*/ 10713 h 1857388"/>
                <a:gd name="T18" fmla="*/ 2981784 w 4500594"/>
                <a:gd name="T19" fmla="*/ 180743 h 1857388"/>
                <a:gd name="T20" fmla="*/ 3475335 w 4500594"/>
                <a:gd name="T21" fmla="*/ 491490 h 1857388"/>
                <a:gd name="T22" fmla="*/ 3305022 w 4500594"/>
                <a:gd name="T23" fmla="*/ 716792 h 1857388"/>
                <a:gd name="T24" fmla="*/ 3676762 w 4500594"/>
                <a:gd name="T25" fmla="*/ 1065989 h 1857388"/>
                <a:gd name="T26" fmla="*/ 3012703 w 4500594"/>
                <a:gd name="T27" fmla="*/ 1461722 h 1857388"/>
                <a:gd name="T28" fmla="*/ 2410133 w 4500594"/>
                <a:gd name="T29" fmla="*/ 1793391 h 1857388"/>
                <a:gd name="T30" fmla="*/ 2259631 w 4500594"/>
                <a:gd name="T31" fmla="*/ 1782759 h 1857388"/>
                <a:gd name="T32" fmla="*/ 1692471 w 4500594"/>
                <a:gd name="T33" fmla="*/ 1944595 h 1857388"/>
                <a:gd name="T34" fmla="*/ 1322884 w 4500594"/>
                <a:gd name="T35" fmla="*/ 1885566 h 1857388"/>
                <a:gd name="T36" fmla="*/ 1129230 w 4500594"/>
                <a:gd name="T37" fmla="*/ 1898902 h 1857388"/>
                <a:gd name="T38" fmla="*/ 659168 w 4500594"/>
                <a:gd name="T39" fmla="*/ 1813463 h 1857388"/>
                <a:gd name="T40" fmla="*/ 637192 w 4500594"/>
                <a:gd name="T41" fmla="*/ 1813761 h 1857388"/>
                <a:gd name="T42" fmla="*/ 182965 w 4500594"/>
                <a:gd name="T43" fmla="*/ 1559316 h 1857388"/>
                <a:gd name="T44" fmla="*/ 453792 w 4500594"/>
                <a:gd name="T45" fmla="*/ 1326464 h 1857388"/>
                <a:gd name="T46" fmla="*/ 107468 w 4500594"/>
                <a:gd name="T47" fmla="*/ 1078011 h 1857388"/>
                <a:gd name="T48" fmla="*/ 540798 w 4500594"/>
                <a:gd name="T49" fmla="*/ 822634 h 1857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0594" h="1857388">
                  <a:moveTo>
                    <a:pt x="406303" y="617839"/>
                  </a:moveTo>
                  <a:cubicBezTo>
                    <a:pt x="383308" y="578997"/>
                    <a:pt x="370945" y="537385"/>
                    <a:pt x="370945" y="494152"/>
                  </a:cubicBezTo>
                  <a:cubicBezTo>
                    <a:pt x="370945" y="275930"/>
                    <a:pt x="685926" y="99027"/>
                    <a:pt x="1074475" y="99027"/>
                  </a:cubicBezTo>
                  <a:cubicBezTo>
                    <a:pt x="1131549" y="99027"/>
                    <a:pt x="1187036" y="102844"/>
                    <a:pt x="1239976" y="110022"/>
                  </a:cubicBezTo>
                  <a:cubicBezTo>
                    <a:pt x="1334072" y="68831"/>
                    <a:pt x="1452367" y="44306"/>
                    <a:pt x="1580848" y="44306"/>
                  </a:cubicBezTo>
                  <a:cubicBezTo>
                    <a:pt x="1654892" y="44306"/>
                    <a:pt x="1725553" y="52451"/>
                    <a:pt x="1790071" y="67217"/>
                  </a:cubicBezTo>
                  <a:cubicBezTo>
                    <a:pt x="1868761" y="30574"/>
                    <a:pt x="1969780" y="8553"/>
                    <a:pt x="2079950" y="8553"/>
                  </a:cubicBezTo>
                  <a:cubicBezTo>
                    <a:pt x="2158344" y="8553"/>
                    <a:pt x="2232105" y="19703"/>
                    <a:pt x="2296456" y="39326"/>
                  </a:cubicBezTo>
                  <a:cubicBezTo>
                    <a:pt x="2363290" y="20981"/>
                    <a:pt x="2438487" y="10713"/>
                    <a:pt x="2517963" y="10713"/>
                  </a:cubicBezTo>
                  <a:cubicBezTo>
                    <a:pt x="2725411" y="10713"/>
                    <a:pt x="2903702" y="80668"/>
                    <a:pt x="2981784" y="180743"/>
                  </a:cubicBezTo>
                  <a:cubicBezTo>
                    <a:pt x="3259544" y="198149"/>
                    <a:pt x="3475335" y="330636"/>
                    <a:pt x="3475335" y="491490"/>
                  </a:cubicBezTo>
                  <a:cubicBezTo>
                    <a:pt x="3475335" y="579991"/>
                    <a:pt x="3410012" y="659906"/>
                    <a:pt x="3305022" y="716792"/>
                  </a:cubicBezTo>
                  <a:cubicBezTo>
                    <a:pt x="3526402" y="783675"/>
                    <a:pt x="3676762" y="914970"/>
                    <a:pt x="3676762" y="1065989"/>
                  </a:cubicBezTo>
                  <a:cubicBezTo>
                    <a:pt x="3676762" y="1277079"/>
                    <a:pt x="3382994" y="1449632"/>
                    <a:pt x="3012703" y="1461722"/>
                  </a:cubicBezTo>
                  <a:cubicBezTo>
                    <a:pt x="3006432" y="1645512"/>
                    <a:pt x="2739053" y="1793391"/>
                    <a:pt x="2410133" y="1793391"/>
                  </a:cubicBezTo>
                  <a:cubicBezTo>
                    <a:pt x="2358110" y="1793391"/>
                    <a:pt x="2307626" y="1789692"/>
                    <a:pt x="2259631" y="1782759"/>
                  </a:cubicBezTo>
                  <a:cubicBezTo>
                    <a:pt x="2131623" y="1880909"/>
                    <a:pt x="1925251" y="1944595"/>
                    <a:pt x="1692471" y="1944595"/>
                  </a:cubicBezTo>
                  <a:cubicBezTo>
                    <a:pt x="1556886" y="1944595"/>
                    <a:pt x="1430260" y="1922989"/>
                    <a:pt x="1322884" y="1885566"/>
                  </a:cubicBezTo>
                  <a:cubicBezTo>
                    <a:pt x="1260983" y="1894308"/>
                    <a:pt x="1196058" y="1898902"/>
                    <a:pt x="1129230" y="1898902"/>
                  </a:cubicBezTo>
                  <a:cubicBezTo>
                    <a:pt x="953736" y="1898902"/>
                    <a:pt x="791371" y="1867223"/>
                    <a:pt x="659168" y="1813463"/>
                  </a:cubicBezTo>
                  <a:cubicBezTo>
                    <a:pt x="651894" y="1813663"/>
                    <a:pt x="644564" y="1813761"/>
                    <a:pt x="637192" y="1813761"/>
                  </a:cubicBezTo>
                  <a:cubicBezTo>
                    <a:pt x="386329" y="1813761"/>
                    <a:pt x="182965" y="1699842"/>
                    <a:pt x="182965" y="1559316"/>
                  </a:cubicBezTo>
                  <a:cubicBezTo>
                    <a:pt x="182965" y="1455336"/>
                    <a:pt x="294307" y="1365924"/>
                    <a:pt x="453792" y="1326464"/>
                  </a:cubicBezTo>
                  <a:cubicBezTo>
                    <a:pt x="254989" y="1299436"/>
                    <a:pt x="107468" y="1198452"/>
                    <a:pt x="107468" y="1078011"/>
                  </a:cubicBezTo>
                  <a:cubicBezTo>
                    <a:pt x="107468" y="940486"/>
                    <a:pt x="299810" y="828328"/>
                    <a:pt x="540798" y="822634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2791" name="TextBox 16"/>
            <p:cNvSpPr>
              <a:spLocks noChangeArrowheads="1"/>
            </p:cNvSpPr>
            <p:nvPr/>
          </p:nvSpPr>
          <p:spPr bwMode="auto">
            <a:xfrm>
              <a:off x="55193" y="321470"/>
              <a:ext cx="2900682" cy="131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      Read after one</a:t>
              </a:r>
            </a:p>
            <a:p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         (</a:t>
              </a: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一人领读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)</a:t>
              </a:r>
            </a:p>
          </p:txBody>
        </p:sp>
      </p:grpSp>
      <p:grpSp>
        <p:nvGrpSpPr>
          <p:cNvPr id="12" name="组合 19"/>
          <p:cNvGrpSpPr/>
          <p:nvPr/>
        </p:nvGrpSpPr>
        <p:grpSpPr bwMode="auto">
          <a:xfrm>
            <a:off x="3976591" y="2319857"/>
            <a:ext cx="2292717" cy="737975"/>
            <a:chOff x="-905173" y="328969"/>
            <a:chExt cx="3154691" cy="1346489"/>
          </a:xfrm>
        </p:grpSpPr>
        <p:sp>
          <p:nvSpPr>
            <p:cNvPr id="32793" name="云形 20"/>
            <p:cNvSpPr>
              <a:spLocks noChangeArrowheads="1"/>
            </p:cNvSpPr>
            <p:nvPr/>
          </p:nvSpPr>
          <p:spPr bwMode="auto">
            <a:xfrm>
              <a:off x="-905173" y="328969"/>
              <a:ext cx="3154691" cy="1346489"/>
            </a:xfrm>
            <a:custGeom>
              <a:avLst/>
              <a:gdLst>
                <a:gd name="T0" fmla="*/ 406303 w 4500594"/>
                <a:gd name="T1" fmla="*/ 617839 h 1857388"/>
                <a:gd name="T2" fmla="*/ 370945 w 4500594"/>
                <a:gd name="T3" fmla="*/ 494152 h 1857388"/>
                <a:gd name="T4" fmla="*/ 1074475 w 4500594"/>
                <a:gd name="T5" fmla="*/ 99027 h 1857388"/>
                <a:gd name="T6" fmla="*/ 1239976 w 4500594"/>
                <a:gd name="T7" fmla="*/ 110022 h 1857388"/>
                <a:gd name="T8" fmla="*/ 1580848 w 4500594"/>
                <a:gd name="T9" fmla="*/ 44306 h 1857388"/>
                <a:gd name="T10" fmla="*/ 1790071 w 4500594"/>
                <a:gd name="T11" fmla="*/ 67217 h 1857388"/>
                <a:gd name="T12" fmla="*/ 2079950 w 4500594"/>
                <a:gd name="T13" fmla="*/ 8553 h 1857388"/>
                <a:gd name="T14" fmla="*/ 2296456 w 4500594"/>
                <a:gd name="T15" fmla="*/ 39326 h 1857388"/>
                <a:gd name="T16" fmla="*/ 2517963 w 4500594"/>
                <a:gd name="T17" fmla="*/ 10713 h 1857388"/>
                <a:gd name="T18" fmla="*/ 2981784 w 4500594"/>
                <a:gd name="T19" fmla="*/ 180743 h 1857388"/>
                <a:gd name="T20" fmla="*/ 3475335 w 4500594"/>
                <a:gd name="T21" fmla="*/ 491490 h 1857388"/>
                <a:gd name="T22" fmla="*/ 3305022 w 4500594"/>
                <a:gd name="T23" fmla="*/ 716792 h 1857388"/>
                <a:gd name="T24" fmla="*/ 3676762 w 4500594"/>
                <a:gd name="T25" fmla="*/ 1065989 h 1857388"/>
                <a:gd name="T26" fmla="*/ 3012703 w 4500594"/>
                <a:gd name="T27" fmla="*/ 1461722 h 1857388"/>
                <a:gd name="T28" fmla="*/ 2410133 w 4500594"/>
                <a:gd name="T29" fmla="*/ 1793391 h 1857388"/>
                <a:gd name="T30" fmla="*/ 2259631 w 4500594"/>
                <a:gd name="T31" fmla="*/ 1782759 h 1857388"/>
                <a:gd name="T32" fmla="*/ 1692471 w 4500594"/>
                <a:gd name="T33" fmla="*/ 1944595 h 1857388"/>
                <a:gd name="T34" fmla="*/ 1322884 w 4500594"/>
                <a:gd name="T35" fmla="*/ 1885566 h 1857388"/>
                <a:gd name="T36" fmla="*/ 1129230 w 4500594"/>
                <a:gd name="T37" fmla="*/ 1898902 h 1857388"/>
                <a:gd name="T38" fmla="*/ 659168 w 4500594"/>
                <a:gd name="T39" fmla="*/ 1813463 h 1857388"/>
                <a:gd name="T40" fmla="*/ 637192 w 4500594"/>
                <a:gd name="T41" fmla="*/ 1813761 h 1857388"/>
                <a:gd name="T42" fmla="*/ 182965 w 4500594"/>
                <a:gd name="T43" fmla="*/ 1559316 h 1857388"/>
                <a:gd name="T44" fmla="*/ 453792 w 4500594"/>
                <a:gd name="T45" fmla="*/ 1326464 h 1857388"/>
                <a:gd name="T46" fmla="*/ 107468 w 4500594"/>
                <a:gd name="T47" fmla="*/ 1078011 h 1857388"/>
                <a:gd name="T48" fmla="*/ 540798 w 4500594"/>
                <a:gd name="T49" fmla="*/ 822634 h 1857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0594" h="1857388">
                  <a:moveTo>
                    <a:pt x="406303" y="617839"/>
                  </a:moveTo>
                  <a:cubicBezTo>
                    <a:pt x="383308" y="578997"/>
                    <a:pt x="370945" y="537385"/>
                    <a:pt x="370945" y="494152"/>
                  </a:cubicBezTo>
                  <a:cubicBezTo>
                    <a:pt x="370945" y="275930"/>
                    <a:pt x="685926" y="99027"/>
                    <a:pt x="1074475" y="99027"/>
                  </a:cubicBezTo>
                  <a:cubicBezTo>
                    <a:pt x="1131549" y="99027"/>
                    <a:pt x="1187036" y="102844"/>
                    <a:pt x="1239976" y="110022"/>
                  </a:cubicBezTo>
                  <a:cubicBezTo>
                    <a:pt x="1334072" y="68831"/>
                    <a:pt x="1452367" y="44306"/>
                    <a:pt x="1580848" y="44306"/>
                  </a:cubicBezTo>
                  <a:cubicBezTo>
                    <a:pt x="1654892" y="44306"/>
                    <a:pt x="1725553" y="52451"/>
                    <a:pt x="1790071" y="67217"/>
                  </a:cubicBezTo>
                  <a:cubicBezTo>
                    <a:pt x="1868761" y="30574"/>
                    <a:pt x="1969780" y="8553"/>
                    <a:pt x="2079950" y="8553"/>
                  </a:cubicBezTo>
                  <a:cubicBezTo>
                    <a:pt x="2158344" y="8553"/>
                    <a:pt x="2232105" y="19703"/>
                    <a:pt x="2296456" y="39326"/>
                  </a:cubicBezTo>
                  <a:cubicBezTo>
                    <a:pt x="2363290" y="20981"/>
                    <a:pt x="2438487" y="10713"/>
                    <a:pt x="2517963" y="10713"/>
                  </a:cubicBezTo>
                  <a:cubicBezTo>
                    <a:pt x="2725411" y="10713"/>
                    <a:pt x="2903702" y="80668"/>
                    <a:pt x="2981784" y="180743"/>
                  </a:cubicBezTo>
                  <a:cubicBezTo>
                    <a:pt x="3259544" y="198149"/>
                    <a:pt x="3475335" y="330636"/>
                    <a:pt x="3475335" y="491490"/>
                  </a:cubicBezTo>
                  <a:cubicBezTo>
                    <a:pt x="3475335" y="579991"/>
                    <a:pt x="3410012" y="659906"/>
                    <a:pt x="3305022" y="716792"/>
                  </a:cubicBezTo>
                  <a:cubicBezTo>
                    <a:pt x="3526402" y="783675"/>
                    <a:pt x="3676762" y="914970"/>
                    <a:pt x="3676762" y="1065989"/>
                  </a:cubicBezTo>
                  <a:cubicBezTo>
                    <a:pt x="3676762" y="1277079"/>
                    <a:pt x="3382994" y="1449632"/>
                    <a:pt x="3012703" y="1461722"/>
                  </a:cubicBezTo>
                  <a:cubicBezTo>
                    <a:pt x="3006432" y="1645512"/>
                    <a:pt x="2739053" y="1793391"/>
                    <a:pt x="2410133" y="1793391"/>
                  </a:cubicBezTo>
                  <a:cubicBezTo>
                    <a:pt x="2358110" y="1793391"/>
                    <a:pt x="2307626" y="1789692"/>
                    <a:pt x="2259631" y="1782759"/>
                  </a:cubicBezTo>
                  <a:cubicBezTo>
                    <a:pt x="2131623" y="1880909"/>
                    <a:pt x="1925251" y="1944595"/>
                    <a:pt x="1692471" y="1944595"/>
                  </a:cubicBezTo>
                  <a:cubicBezTo>
                    <a:pt x="1556886" y="1944595"/>
                    <a:pt x="1430260" y="1922989"/>
                    <a:pt x="1322884" y="1885566"/>
                  </a:cubicBezTo>
                  <a:cubicBezTo>
                    <a:pt x="1260983" y="1894308"/>
                    <a:pt x="1196058" y="1898902"/>
                    <a:pt x="1129230" y="1898902"/>
                  </a:cubicBezTo>
                  <a:cubicBezTo>
                    <a:pt x="953736" y="1898902"/>
                    <a:pt x="791371" y="1867223"/>
                    <a:pt x="659168" y="1813463"/>
                  </a:cubicBezTo>
                  <a:cubicBezTo>
                    <a:pt x="651894" y="1813663"/>
                    <a:pt x="644564" y="1813761"/>
                    <a:pt x="637192" y="1813761"/>
                  </a:cubicBezTo>
                  <a:cubicBezTo>
                    <a:pt x="386329" y="1813761"/>
                    <a:pt x="182965" y="1699842"/>
                    <a:pt x="182965" y="1559316"/>
                  </a:cubicBezTo>
                  <a:cubicBezTo>
                    <a:pt x="182965" y="1455336"/>
                    <a:pt x="294307" y="1365924"/>
                    <a:pt x="453792" y="1326464"/>
                  </a:cubicBezTo>
                  <a:cubicBezTo>
                    <a:pt x="254989" y="1299436"/>
                    <a:pt x="107468" y="1198452"/>
                    <a:pt x="107468" y="1078011"/>
                  </a:cubicBezTo>
                  <a:cubicBezTo>
                    <a:pt x="107468" y="940486"/>
                    <a:pt x="299810" y="828328"/>
                    <a:pt x="540798" y="822634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2794" name="TextBox 24"/>
            <p:cNvSpPr>
              <a:spLocks noChangeArrowheads="1"/>
            </p:cNvSpPr>
            <p:nvPr/>
          </p:nvSpPr>
          <p:spPr bwMode="auto">
            <a:xfrm>
              <a:off x="-667627" y="417098"/>
              <a:ext cx="2169050" cy="117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  Read in turns</a:t>
              </a:r>
            </a:p>
            <a:p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     (</a:t>
              </a: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轮流读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)</a:t>
              </a:r>
            </a:p>
          </p:txBody>
        </p:sp>
      </p:grpSp>
      <p:sp>
        <p:nvSpPr>
          <p:cNvPr id="32795" name="TextBox 16"/>
          <p:cNvSpPr>
            <a:spLocks noChangeArrowheads="1"/>
          </p:cNvSpPr>
          <p:nvPr/>
        </p:nvSpPr>
        <p:spPr bwMode="auto">
          <a:xfrm>
            <a:off x="1371600" y="3378201"/>
            <a:ext cx="281106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95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Comic Sans MS" panose="030F0702030302020204" pitchFamily="66" charset="0"/>
              </a:rPr>
              <a:t>           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454172" y="3149601"/>
            <a:ext cx="2764631" cy="818606"/>
            <a:chOff x="410" y="6655"/>
            <a:chExt cx="5806" cy="1718"/>
          </a:xfrm>
        </p:grpSpPr>
        <p:sp>
          <p:nvSpPr>
            <p:cNvPr id="32798" name="云形 15"/>
            <p:cNvSpPr>
              <a:spLocks noChangeArrowheads="1"/>
            </p:cNvSpPr>
            <p:nvPr/>
          </p:nvSpPr>
          <p:spPr bwMode="auto">
            <a:xfrm>
              <a:off x="410" y="6655"/>
              <a:ext cx="5806" cy="1718"/>
            </a:xfrm>
            <a:custGeom>
              <a:avLst/>
              <a:gdLst>
                <a:gd name="T0" fmla="*/ 406303 w 4500594"/>
                <a:gd name="T1" fmla="*/ 617839 h 1857388"/>
                <a:gd name="T2" fmla="*/ 370945 w 4500594"/>
                <a:gd name="T3" fmla="*/ 494152 h 1857388"/>
                <a:gd name="T4" fmla="*/ 1074475 w 4500594"/>
                <a:gd name="T5" fmla="*/ 99027 h 1857388"/>
                <a:gd name="T6" fmla="*/ 1239976 w 4500594"/>
                <a:gd name="T7" fmla="*/ 110022 h 1857388"/>
                <a:gd name="T8" fmla="*/ 1580848 w 4500594"/>
                <a:gd name="T9" fmla="*/ 44306 h 1857388"/>
                <a:gd name="T10" fmla="*/ 1790071 w 4500594"/>
                <a:gd name="T11" fmla="*/ 67217 h 1857388"/>
                <a:gd name="T12" fmla="*/ 2079950 w 4500594"/>
                <a:gd name="T13" fmla="*/ 8553 h 1857388"/>
                <a:gd name="T14" fmla="*/ 2296456 w 4500594"/>
                <a:gd name="T15" fmla="*/ 39326 h 1857388"/>
                <a:gd name="T16" fmla="*/ 2517963 w 4500594"/>
                <a:gd name="T17" fmla="*/ 10713 h 1857388"/>
                <a:gd name="T18" fmla="*/ 2981784 w 4500594"/>
                <a:gd name="T19" fmla="*/ 180743 h 1857388"/>
                <a:gd name="T20" fmla="*/ 3475335 w 4500594"/>
                <a:gd name="T21" fmla="*/ 491490 h 1857388"/>
                <a:gd name="T22" fmla="*/ 3305022 w 4500594"/>
                <a:gd name="T23" fmla="*/ 716792 h 1857388"/>
                <a:gd name="T24" fmla="*/ 3676762 w 4500594"/>
                <a:gd name="T25" fmla="*/ 1065989 h 1857388"/>
                <a:gd name="T26" fmla="*/ 3012703 w 4500594"/>
                <a:gd name="T27" fmla="*/ 1461722 h 1857388"/>
                <a:gd name="T28" fmla="*/ 2410133 w 4500594"/>
                <a:gd name="T29" fmla="*/ 1793391 h 1857388"/>
                <a:gd name="T30" fmla="*/ 2259631 w 4500594"/>
                <a:gd name="T31" fmla="*/ 1782759 h 1857388"/>
                <a:gd name="T32" fmla="*/ 1692471 w 4500594"/>
                <a:gd name="T33" fmla="*/ 1944595 h 1857388"/>
                <a:gd name="T34" fmla="*/ 1322884 w 4500594"/>
                <a:gd name="T35" fmla="*/ 1885566 h 1857388"/>
                <a:gd name="T36" fmla="*/ 1129230 w 4500594"/>
                <a:gd name="T37" fmla="*/ 1898902 h 1857388"/>
                <a:gd name="T38" fmla="*/ 659168 w 4500594"/>
                <a:gd name="T39" fmla="*/ 1813463 h 1857388"/>
                <a:gd name="T40" fmla="*/ 637192 w 4500594"/>
                <a:gd name="T41" fmla="*/ 1813761 h 1857388"/>
                <a:gd name="T42" fmla="*/ 182965 w 4500594"/>
                <a:gd name="T43" fmla="*/ 1559316 h 1857388"/>
                <a:gd name="T44" fmla="*/ 453792 w 4500594"/>
                <a:gd name="T45" fmla="*/ 1326464 h 1857388"/>
                <a:gd name="T46" fmla="*/ 107468 w 4500594"/>
                <a:gd name="T47" fmla="*/ 1078011 h 1857388"/>
                <a:gd name="T48" fmla="*/ 540798 w 4500594"/>
                <a:gd name="T49" fmla="*/ 822634 h 1857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0594" h="1857388">
                  <a:moveTo>
                    <a:pt x="406303" y="617839"/>
                  </a:moveTo>
                  <a:cubicBezTo>
                    <a:pt x="383308" y="578997"/>
                    <a:pt x="370945" y="537385"/>
                    <a:pt x="370945" y="494152"/>
                  </a:cubicBezTo>
                  <a:cubicBezTo>
                    <a:pt x="370945" y="275930"/>
                    <a:pt x="685926" y="99027"/>
                    <a:pt x="1074475" y="99027"/>
                  </a:cubicBezTo>
                  <a:cubicBezTo>
                    <a:pt x="1131549" y="99027"/>
                    <a:pt x="1187036" y="102844"/>
                    <a:pt x="1239976" y="110022"/>
                  </a:cubicBezTo>
                  <a:cubicBezTo>
                    <a:pt x="1334072" y="68831"/>
                    <a:pt x="1452367" y="44306"/>
                    <a:pt x="1580848" y="44306"/>
                  </a:cubicBezTo>
                  <a:cubicBezTo>
                    <a:pt x="1654892" y="44306"/>
                    <a:pt x="1725553" y="52451"/>
                    <a:pt x="1790071" y="67217"/>
                  </a:cubicBezTo>
                  <a:cubicBezTo>
                    <a:pt x="1868761" y="30574"/>
                    <a:pt x="1969780" y="8553"/>
                    <a:pt x="2079950" y="8553"/>
                  </a:cubicBezTo>
                  <a:cubicBezTo>
                    <a:pt x="2158344" y="8553"/>
                    <a:pt x="2232105" y="19703"/>
                    <a:pt x="2296456" y="39326"/>
                  </a:cubicBezTo>
                  <a:cubicBezTo>
                    <a:pt x="2363290" y="20981"/>
                    <a:pt x="2438487" y="10713"/>
                    <a:pt x="2517963" y="10713"/>
                  </a:cubicBezTo>
                  <a:cubicBezTo>
                    <a:pt x="2725411" y="10713"/>
                    <a:pt x="2903702" y="80668"/>
                    <a:pt x="2981784" y="180743"/>
                  </a:cubicBezTo>
                  <a:cubicBezTo>
                    <a:pt x="3259544" y="198149"/>
                    <a:pt x="3475335" y="330636"/>
                    <a:pt x="3475335" y="491490"/>
                  </a:cubicBezTo>
                  <a:cubicBezTo>
                    <a:pt x="3475335" y="579991"/>
                    <a:pt x="3410012" y="659906"/>
                    <a:pt x="3305022" y="716792"/>
                  </a:cubicBezTo>
                  <a:cubicBezTo>
                    <a:pt x="3526402" y="783675"/>
                    <a:pt x="3676762" y="914970"/>
                    <a:pt x="3676762" y="1065989"/>
                  </a:cubicBezTo>
                  <a:cubicBezTo>
                    <a:pt x="3676762" y="1277079"/>
                    <a:pt x="3382994" y="1449632"/>
                    <a:pt x="3012703" y="1461722"/>
                  </a:cubicBezTo>
                  <a:cubicBezTo>
                    <a:pt x="3006432" y="1645512"/>
                    <a:pt x="2739053" y="1793391"/>
                    <a:pt x="2410133" y="1793391"/>
                  </a:cubicBezTo>
                  <a:cubicBezTo>
                    <a:pt x="2358110" y="1793391"/>
                    <a:pt x="2307626" y="1789692"/>
                    <a:pt x="2259631" y="1782759"/>
                  </a:cubicBezTo>
                  <a:cubicBezTo>
                    <a:pt x="2131623" y="1880909"/>
                    <a:pt x="1925251" y="1944595"/>
                    <a:pt x="1692471" y="1944595"/>
                  </a:cubicBezTo>
                  <a:cubicBezTo>
                    <a:pt x="1556886" y="1944595"/>
                    <a:pt x="1430260" y="1922989"/>
                    <a:pt x="1322884" y="1885566"/>
                  </a:cubicBezTo>
                  <a:cubicBezTo>
                    <a:pt x="1260983" y="1894308"/>
                    <a:pt x="1196058" y="1898902"/>
                    <a:pt x="1129230" y="1898902"/>
                  </a:cubicBezTo>
                  <a:cubicBezTo>
                    <a:pt x="953736" y="1898902"/>
                    <a:pt x="791371" y="1867223"/>
                    <a:pt x="659168" y="1813463"/>
                  </a:cubicBezTo>
                  <a:cubicBezTo>
                    <a:pt x="651894" y="1813663"/>
                    <a:pt x="644564" y="1813761"/>
                    <a:pt x="637192" y="1813761"/>
                  </a:cubicBezTo>
                  <a:cubicBezTo>
                    <a:pt x="386329" y="1813761"/>
                    <a:pt x="182965" y="1699842"/>
                    <a:pt x="182965" y="1559316"/>
                  </a:cubicBezTo>
                  <a:cubicBezTo>
                    <a:pt x="182965" y="1455336"/>
                    <a:pt x="294307" y="1365924"/>
                    <a:pt x="453792" y="1326464"/>
                  </a:cubicBezTo>
                  <a:cubicBezTo>
                    <a:pt x="254989" y="1299436"/>
                    <a:pt x="107468" y="1198452"/>
                    <a:pt x="107468" y="1078011"/>
                  </a:cubicBezTo>
                  <a:cubicBezTo>
                    <a:pt x="107468" y="940486"/>
                    <a:pt x="299810" y="828328"/>
                    <a:pt x="540798" y="822634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2799" name="TextBox 24"/>
            <p:cNvSpPr>
              <a:spLocks noChangeArrowheads="1"/>
            </p:cNvSpPr>
            <p:nvPr/>
          </p:nvSpPr>
          <p:spPr bwMode="auto">
            <a:xfrm>
              <a:off x="840" y="6850"/>
              <a:ext cx="4920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  Read with music </a:t>
              </a:r>
            </a:p>
            <a:p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   (</a:t>
              </a:r>
              <a:r>
                <a:rPr lang="zh-CN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配乐朗诵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Comic Sans MS" panose="030F0702030302020204" pitchFamily="66" charset="0"/>
                </a:rPr>
                <a:t>)</a:t>
              </a:r>
            </a:p>
          </p:txBody>
        </p:sp>
      </p:grp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326907" y="354048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freely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229"/>
          <p:cNvGrpSpPr/>
          <p:nvPr/>
        </p:nvGrpSpPr>
        <p:grpSpPr bwMode="auto">
          <a:xfrm>
            <a:off x="1851660" y="2788920"/>
            <a:ext cx="3200400" cy="1600200"/>
            <a:chOff x="288" y="960"/>
            <a:chExt cx="2688" cy="1344"/>
          </a:xfrm>
        </p:grpSpPr>
        <p:sp>
          <p:nvSpPr>
            <p:cNvPr id="8195" name="云形标注 9224"/>
            <p:cNvSpPr>
              <a:spLocks noChangeArrowheads="1"/>
            </p:cNvSpPr>
            <p:nvPr/>
          </p:nvSpPr>
          <p:spPr bwMode="auto">
            <a:xfrm>
              <a:off x="288" y="960"/>
              <a:ext cx="2688" cy="1344"/>
            </a:xfrm>
            <a:prstGeom prst="cloudCallout">
              <a:avLst>
                <a:gd name="adj1" fmla="val 6028"/>
                <a:gd name="adj2" fmla="val -31546"/>
              </a:avLst>
            </a:prstGeom>
            <a:solidFill>
              <a:srgbClr val="A1F1AB"/>
            </a:solidFill>
            <a:ln w="9525">
              <a:noFill/>
              <a:rou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7171" name="矩形 9225"/>
            <p:cNvSpPr>
              <a:spLocks noChangeArrowheads="1" noChangeShapeType="1" noTextEdit="1"/>
            </p:cNvSpPr>
            <p:nvPr/>
          </p:nvSpPr>
          <p:spPr bwMode="auto">
            <a:xfrm>
              <a:off x="743" y="1392"/>
              <a:ext cx="1698" cy="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black"/>
                  </a:solidFill>
                  <a:latin typeface="Times New Roman" panose="02020603050405020304" pitchFamily="18" charset="0"/>
                  <a:ea typeface="+mj-lt"/>
                  <a:cs typeface="Times New Roman" panose="02020603050405020304" pitchFamily="18" charset="0"/>
                </a:rPr>
                <a:t>green clothes</a:t>
              </a:r>
              <a:endParaRPr lang="zh-CN" alt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173" name="矩形 9232"/>
          <p:cNvSpPr>
            <a:spLocks noChangeArrowheads="1" noChangeShapeType="1" noTextEdit="1"/>
          </p:cNvSpPr>
          <p:nvPr/>
        </p:nvSpPr>
        <p:spPr bwMode="auto">
          <a:xfrm>
            <a:off x="5686367" y="2741549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rice dumpling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+mj-lt"/>
              <a:cs typeface="Times New Roman" panose="02020603050405020304" pitchFamily="18" charset="0"/>
            </a:endParaRPr>
          </a:p>
        </p:txBody>
      </p:sp>
      <p:sp>
        <p:nvSpPr>
          <p:cNvPr id="9240" name="直接连接符 9239"/>
          <p:cNvSpPr>
            <a:spLocks noChangeShapeType="1"/>
          </p:cNvSpPr>
          <p:nvPr/>
        </p:nvSpPr>
        <p:spPr bwMode="auto">
          <a:xfrm flipH="1" flipV="1">
            <a:off x="4652010" y="1903095"/>
            <a:ext cx="785813" cy="142875"/>
          </a:xfrm>
          <a:prstGeom prst="line">
            <a:avLst/>
          </a:prstGeom>
          <a:noFill/>
          <a:ln w="6985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9241" name="直接连接符 9240"/>
          <p:cNvSpPr>
            <a:spLocks noChangeShapeType="1"/>
          </p:cNvSpPr>
          <p:nvPr/>
        </p:nvSpPr>
        <p:spPr bwMode="auto">
          <a:xfrm flipH="1">
            <a:off x="3108960" y="2217420"/>
            <a:ext cx="171450" cy="571500"/>
          </a:xfrm>
          <a:prstGeom prst="line">
            <a:avLst/>
          </a:prstGeom>
          <a:noFill/>
          <a:ln w="6985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13" name="Picture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74594" y="2727476"/>
            <a:ext cx="1859280" cy="1714500"/>
          </a:xfrm>
          <a:prstGeom prst="roundRect">
            <a:avLst>
              <a:gd name="adj" fmla="val 10000"/>
            </a:avLst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" name="Rectangle 6"/>
          <p:cNvSpPr>
            <a:spLocks noChangeArrowheads="1"/>
          </p:cNvSpPr>
          <p:nvPr/>
        </p:nvSpPr>
        <p:spPr bwMode="auto">
          <a:xfrm>
            <a:off x="6247446" y="3249380"/>
            <a:ext cx="919163" cy="461665"/>
          </a:xfrm>
          <a:prstGeom prst="rect">
            <a:avLst/>
          </a:prstGeom>
          <a:noFill/>
          <a:ln w="25400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1F1F0B"/>
                </a:solidFill>
                <a:latin typeface="Times New Roman" panose="02020603050405020304" pitchFamily="18" charset="0"/>
              </a:rPr>
              <a:t> jump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335553" y="3196040"/>
            <a:ext cx="742950" cy="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5157"/>
          <p:cNvSpPr>
            <a:spLocks noChangeArrowheads="1"/>
          </p:cNvSpPr>
          <p:nvPr/>
        </p:nvSpPr>
        <p:spPr bwMode="auto">
          <a:xfrm>
            <a:off x="3351375" y="2082618"/>
            <a:ext cx="971550" cy="503635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节日</a:t>
            </a:r>
            <a:endParaRPr lang="en-US" altLang="zh-CN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182" name="Picture 20" descr="H:\12752717142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6412" y="1094378"/>
            <a:ext cx="2000250" cy="1839322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341710" y="350873"/>
            <a:ext cx="2743200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Try to guess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49294" y="845820"/>
            <a:ext cx="2343150" cy="1257300"/>
            <a:chOff x="3170635" y="-91082"/>
            <a:chExt cx="2343150" cy="1257300"/>
          </a:xfrm>
        </p:grpSpPr>
        <p:sp>
          <p:nvSpPr>
            <p:cNvPr id="8204" name="云形标注 9236"/>
            <p:cNvSpPr>
              <a:spLocks noChangeArrowheads="1"/>
            </p:cNvSpPr>
            <p:nvPr/>
          </p:nvSpPr>
          <p:spPr bwMode="auto">
            <a:xfrm>
              <a:off x="3170635" y="-91082"/>
              <a:ext cx="2343150" cy="1257300"/>
            </a:xfrm>
            <a:prstGeom prst="cloudCallout">
              <a:avLst>
                <a:gd name="adj1" fmla="val 29255"/>
                <a:gd name="adj2" fmla="val -25898"/>
              </a:avLst>
            </a:prstGeom>
            <a:solidFill>
              <a:srgbClr val="FFF2BD"/>
            </a:solidFill>
            <a:ln w="9525">
              <a:noFill/>
              <a:round/>
            </a:ln>
            <a:effectLst>
              <a:outerShdw dist="35921" dir="2700000" algn="ctr" rotWithShape="0">
                <a:srgbClr val="FCDF08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303134" y="233253"/>
              <a:ext cx="219483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700" dirty="0">
                  <a:solidFill>
                    <a:prstClr val="black"/>
                  </a:solidFill>
                  <a:latin typeface="Times New Roman" panose="02020603050405020304" pitchFamily="18" charset="0"/>
                  <a:ea typeface="+mj-lt"/>
                  <a:cs typeface="Times New Roman" panose="02020603050405020304" pitchFamily="18" charset="0"/>
                </a:rPr>
                <a:t>What festival?</a:t>
              </a:r>
              <a:endParaRPr lang="zh-CN" alt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9230"/>
          <p:cNvGrpSpPr/>
          <p:nvPr/>
        </p:nvGrpSpPr>
        <p:grpSpPr bwMode="auto">
          <a:xfrm>
            <a:off x="1750458" y="770811"/>
            <a:ext cx="2730103" cy="1447800"/>
            <a:chOff x="528" y="2640"/>
            <a:chExt cx="2688" cy="1361"/>
          </a:xfrm>
        </p:grpSpPr>
        <p:sp>
          <p:nvSpPr>
            <p:cNvPr id="8198" name="云形标注 9227"/>
            <p:cNvSpPr>
              <a:spLocks noChangeArrowheads="1"/>
            </p:cNvSpPr>
            <p:nvPr/>
          </p:nvSpPr>
          <p:spPr bwMode="auto">
            <a:xfrm>
              <a:off x="528" y="2640"/>
              <a:ext cx="2688" cy="1361"/>
            </a:xfrm>
            <a:prstGeom prst="cloudCallout">
              <a:avLst>
                <a:gd name="adj1" fmla="val 21306"/>
                <a:gd name="adj2" fmla="val -25898"/>
              </a:avLst>
            </a:prstGeom>
            <a:solidFill>
              <a:srgbClr val="FCDCDC"/>
            </a:solidFill>
            <a:ln w="9525">
              <a:noFill/>
              <a:round/>
            </a:ln>
            <a:effectLst>
              <a:outerShdw dist="35921" dir="2700000" algn="ctr" rotWithShape="0">
                <a:srgbClr val="EF6363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7174" name="矩形 9228"/>
            <p:cNvSpPr>
              <a:spLocks noChangeArrowheads="1" noChangeShapeType="1" noTextEdit="1"/>
            </p:cNvSpPr>
            <p:nvPr/>
          </p:nvSpPr>
          <p:spPr bwMode="auto">
            <a:xfrm>
              <a:off x="810" y="2998"/>
              <a:ext cx="2123" cy="4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black"/>
                  </a:solidFill>
                  <a:latin typeface="Times New Roman" panose="02020603050405020304" pitchFamily="18" charset="0"/>
                  <a:ea typeface="+mj-lt"/>
                  <a:cs typeface="Times New Roman" panose="02020603050405020304" pitchFamily="18" charset="0"/>
                </a:rPr>
                <a:t>some rice in it</a:t>
              </a:r>
              <a:endParaRPr lang="zh-CN" alt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19" grpId="0" animBg="1"/>
      <p:bldP spid="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43010"/>
          <p:cNvSpPr txBox="1">
            <a:spLocks noChangeArrowheads="1"/>
          </p:cNvSpPr>
          <p:nvPr/>
        </p:nvSpPr>
        <p:spPr bwMode="auto">
          <a:xfrm>
            <a:off x="2886075" y="693799"/>
            <a:ext cx="3371850" cy="3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93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373737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sym typeface="宋体" panose="02010600030101010101" pitchFamily="2" charset="-122"/>
              </a:rPr>
              <a:t> </a:t>
            </a:r>
            <a:r>
              <a:rPr lang="zh-CN" altLang="en-US" sz="2100" dirty="0">
                <a:solidFill>
                  <a:srgbClr val="2E2E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宋体" panose="02010600030101010101" pitchFamily="2" charset="-122"/>
              </a:rPr>
              <a:t>挑选一幅图</a:t>
            </a:r>
            <a:r>
              <a:rPr lang="zh-CN" altLang="en-US" sz="2100" dirty="0">
                <a:solidFill>
                  <a:srgbClr val="373737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宋体" panose="02010600030101010101" pitchFamily="2" charset="-122"/>
              </a:rPr>
              <a:t>，朗读课文。</a:t>
            </a:r>
          </a:p>
        </p:txBody>
      </p:sp>
      <p:pic>
        <p:nvPicPr>
          <p:cNvPr id="36" name="图片 14" descr="QQ图片2015042308330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09201">
            <a:off x="4658916" y="1476904"/>
            <a:ext cx="1213247" cy="781050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11" descr="Storyt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75524">
            <a:off x="3205163" y="1493572"/>
            <a:ext cx="1133475" cy="815579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17" descr="QQ图片2015042308353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91662">
            <a:off x="6191250" y="1464997"/>
            <a:ext cx="1219200" cy="747713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18" descr="QQ图片201504230831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60000">
            <a:off x="1719263" y="1422136"/>
            <a:ext cx="1235869" cy="879872"/>
          </a:xfrm>
          <a:prstGeom prst="rect">
            <a:avLst/>
          </a:prstGeom>
          <a:solidFill>
            <a:srgbClr val="EDEDED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26907" y="354048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freely</a:t>
            </a:r>
          </a:p>
        </p:txBody>
      </p:sp>
      <p:sp>
        <p:nvSpPr>
          <p:cNvPr id="28" name="流程图: 过程 27"/>
          <p:cNvSpPr/>
          <p:nvPr/>
        </p:nvSpPr>
        <p:spPr>
          <a:xfrm>
            <a:off x="2677009" y="3874977"/>
            <a:ext cx="1113235" cy="787819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29" name="流程图: 过程 28"/>
          <p:cNvSpPr/>
          <p:nvPr/>
        </p:nvSpPr>
        <p:spPr>
          <a:xfrm>
            <a:off x="3753334" y="3815071"/>
            <a:ext cx="1113235" cy="84772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30" name="流程图: 过程 29"/>
          <p:cNvSpPr/>
          <p:nvPr/>
        </p:nvSpPr>
        <p:spPr>
          <a:xfrm>
            <a:off x="3753334" y="3485665"/>
            <a:ext cx="1113235" cy="3929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grpSp>
        <p:nvGrpSpPr>
          <p:cNvPr id="31" name="组合 10"/>
          <p:cNvGrpSpPr/>
          <p:nvPr/>
        </p:nvGrpSpPr>
        <p:grpSpPr bwMode="auto">
          <a:xfrm>
            <a:off x="4791554" y="2889956"/>
            <a:ext cx="1113235" cy="1772840"/>
            <a:chOff x="9581" y="2679"/>
            <a:chExt cx="4098" cy="7550"/>
          </a:xfrm>
        </p:grpSpPr>
        <p:sp>
          <p:nvSpPr>
            <p:cNvPr id="32" name="流程图: 过程 31"/>
            <p:cNvSpPr/>
            <p:nvPr/>
          </p:nvSpPr>
          <p:spPr>
            <a:xfrm>
              <a:off x="9581" y="7714"/>
              <a:ext cx="4098" cy="2515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noProof="1"/>
            </a:p>
          </p:txBody>
        </p:sp>
        <p:sp>
          <p:nvSpPr>
            <p:cNvPr id="33" name="流程图: 过程 32"/>
            <p:cNvSpPr/>
            <p:nvPr/>
          </p:nvSpPr>
          <p:spPr>
            <a:xfrm>
              <a:off x="9581" y="5194"/>
              <a:ext cx="4098" cy="2520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noProof="1"/>
            </a:p>
          </p:txBody>
        </p:sp>
        <p:sp>
          <p:nvSpPr>
            <p:cNvPr id="34" name="流程图: 过程 33"/>
            <p:cNvSpPr/>
            <p:nvPr/>
          </p:nvSpPr>
          <p:spPr>
            <a:xfrm>
              <a:off x="9581" y="2679"/>
              <a:ext cx="4098" cy="2515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noProof="1"/>
            </a:p>
          </p:txBody>
        </p:sp>
      </p:grpSp>
      <p:sp>
        <p:nvSpPr>
          <p:cNvPr id="39" name="文本框 1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534766" y="3856493"/>
            <a:ext cx="139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Good:          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语音正确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语速适中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16"/>
          <p:cNvSpPr txBox="1">
            <a:spLocks noChangeArrowheads="1"/>
          </p:cNvSpPr>
          <p:nvPr/>
        </p:nvSpPr>
        <p:spPr bwMode="auto">
          <a:xfrm>
            <a:off x="3640180" y="3460363"/>
            <a:ext cx="12625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Great:          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语音正确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语速适中</a:t>
            </a:r>
          </a:p>
          <a:p>
            <a:pPr algn="ctr"/>
            <a:r>
              <a:rPr lang="zh-CN" altLang="en-US" sz="1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语调优美</a:t>
            </a:r>
          </a:p>
        </p:txBody>
      </p:sp>
      <p:sp>
        <p:nvSpPr>
          <p:cNvPr id="41" name="文本框 17"/>
          <p:cNvSpPr txBox="1">
            <a:spLocks noChangeArrowheads="1"/>
          </p:cNvSpPr>
          <p:nvPr/>
        </p:nvSpPr>
        <p:spPr bwMode="auto">
          <a:xfrm>
            <a:off x="4721665" y="3075791"/>
            <a:ext cx="12577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Excellent:   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语音正确</a:t>
            </a:r>
          </a:p>
          <a:p>
            <a:pPr algn="ctr"/>
            <a:r>
              <a:rPr lang="zh-CN" altLang="en-US" sz="1600" dirty="0">
                <a:solidFill>
                  <a:srgbClr val="1F1F0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语速适中</a:t>
            </a:r>
          </a:p>
          <a:p>
            <a:pPr algn="ctr"/>
            <a:r>
              <a:rPr lang="zh-CN" altLang="en-US" sz="16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语调优美</a:t>
            </a:r>
          </a:p>
          <a:p>
            <a:pPr algn="ctr"/>
            <a:r>
              <a:rPr lang="zh-CN" altLang="en-US" sz="16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富有感情</a:t>
            </a:r>
          </a:p>
          <a:p>
            <a:endParaRPr lang="zh-CN" altLang="en-US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>
            <a:spLocks noChangeArrowheads="1"/>
          </p:cNvSpPr>
          <p:nvPr/>
        </p:nvSpPr>
        <p:spPr bwMode="auto">
          <a:xfrm>
            <a:off x="3188738" y="1236815"/>
            <a:ext cx="1188000" cy="11880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5" name="圆角矩形 34"/>
          <p:cNvSpPr>
            <a:spLocks noChangeArrowheads="1"/>
          </p:cNvSpPr>
          <p:nvPr/>
        </p:nvSpPr>
        <p:spPr bwMode="auto">
          <a:xfrm>
            <a:off x="4754288" y="1236815"/>
            <a:ext cx="1188000" cy="11880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4" name="圆角矩形 33"/>
          <p:cNvSpPr>
            <a:spLocks noChangeArrowheads="1"/>
          </p:cNvSpPr>
          <p:nvPr/>
        </p:nvSpPr>
        <p:spPr bwMode="auto">
          <a:xfrm>
            <a:off x="1690685" y="1236815"/>
            <a:ext cx="1188000" cy="11880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 sz="1350" dirty="0"/>
          </a:p>
        </p:txBody>
      </p:sp>
      <p:sp>
        <p:nvSpPr>
          <p:cNvPr id="36" name="圆角矩形 35"/>
          <p:cNvSpPr>
            <a:spLocks noChangeArrowheads="1"/>
          </p:cNvSpPr>
          <p:nvPr/>
        </p:nvSpPr>
        <p:spPr bwMode="auto">
          <a:xfrm>
            <a:off x="1643777" y="3209467"/>
            <a:ext cx="1188000" cy="11880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 sz="1350" dirty="0"/>
          </a:p>
        </p:txBody>
      </p:sp>
      <p:sp>
        <p:nvSpPr>
          <p:cNvPr id="37" name="圆角矩形 36"/>
          <p:cNvSpPr>
            <a:spLocks noChangeArrowheads="1"/>
          </p:cNvSpPr>
          <p:nvPr/>
        </p:nvSpPr>
        <p:spPr bwMode="auto">
          <a:xfrm>
            <a:off x="3153727" y="3226700"/>
            <a:ext cx="1188000" cy="11880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 sz="1350" dirty="0"/>
          </a:p>
        </p:txBody>
      </p:sp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205752" y="436715"/>
            <a:ext cx="474345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100" dirty="0">
                <a:latin typeface="Times New Roman" panose="02020603050405020304" pitchFamily="18" charset="0"/>
              </a:rPr>
              <a:t>1. What do people do at Spring Festival?   </a:t>
            </a:r>
          </a:p>
        </p:txBody>
      </p:sp>
      <p:pic>
        <p:nvPicPr>
          <p:cNvPr id="39939" name="图片 3" descr="W0201502124051857157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478" y1="20339" x2="32367" y2="35593"/>
                        <a14:foregroundMark x1="53623" y1="16949" x2="31401" y2="36864"/>
                        <a14:foregroundMark x1="50242" y1="29661" x2="32850" y2="36017"/>
                        <a14:foregroundMark x1="66667" y1="50000" x2="40580" y2="59322"/>
                        <a14:foregroundMark x1="76329" y1="61441" x2="47826" y2="56780"/>
                        <a14:foregroundMark x1="49758" y1="77542" x2="37681" y2="52119"/>
                        <a14:foregroundMark x1="10628" y1="79237" x2="10145" y2="55508"/>
                        <a14:foregroundMark x1="77295" y1="3814" x2="7246" y2="2966"/>
                        <a14:foregroundMark x1="86473" y1="3814" x2="95652" y2="4237"/>
                        <a14:foregroundMark x1="55072" y1="43644" x2="62319" y2="57203"/>
                        <a14:foregroundMark x1="36232" y1="59746" x2="42995" y2="69915"/>
                        <a14:foregroundMark x1="6280" y1="62712" x2="4831" y2="78390"/>
                        <a14:foregroundMark x1="16908" y1="65254" x2="13043" y2="76271"/>
                        <a14:foregroundMark x1="34783" y1="83898" x2="34783" y2="8559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40704" y="1367098"/>
            <a:ext cx="914400" cy="10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4" descr="u=2643748533,2242809544&amp;fm=21&amp;gp=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2187" y="1274916"/>
            <a:ext cx="1200150" cy="10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5" descr="54fbc3ebba3d9795.jpg!200x20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5250" y="1402430"/>
            <a:ext cx="1055011" cy="86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图片 6" descr="climb mountai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8374" y1="70968" x2="17993" y2="87558"/>
                        <a14:foregroundMark x1="33218" y1="76037" x2="6574" y2="89862"/>
                        <a14:foregroundMark x1="32180" y1="76498" x2="13495" y2="60369"/>
                        <a14:foregroundMark x1="36678" y1="88940" x2="18339" y2="82488"/>
                        <a14:foregroundMark x1="71280" y1="81567" x2="55363" y2="88018"/>
                        <a14:foregroundMark x1="78201" y1="92166" x2="55709" y2="88018"/>
                        <a14:foregroundMark x1="76817" y1="94470" x2="60208" y2="94009"/>
                        <a14:foregroundMark x1="91349" y1="87558" x2="89619" y2="73272"/>
                        <a14:foregroundMark x1="84083" y1="91244" x2="85467" y2="75576"/>
                        <a14:foregroundMark x1="88927" y1="90783" x2="70588" y2="83410"/>
                        <a14:foregroundMark x1="95156" y1="91705" x2="81661" y2="91705"/>
                        <a14:foregroundMark x1="23875" y1="90783" x2="11419" y2="9124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61388" y="1465415"/>
            <a:ext cx="1200150" cy="90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1714500" y="2587167"/>
            <a:ext cx="611505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100">
                <a:latin typeface="Times New Roman" panose="02020603050405020304" pitchFamily="18" charset="0"/>
              </a:rPr>
              <a:t>2. What do people eat at Spring Festival?   </a:t>
            </a:r>
          </a:p>
        </p:txBody>
      </p:sp>
      <p:pic>
        <p:nvPicPr>
          <p:cNvPr id="39944" name="图片 8" descr="u=2451133328,906700368&amp;fm=21&amp;gp=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75" b="85621" l="4255" r="96277">
                        <a14:foregroundMark x1="74468" y1="36601" x2="73936" y2="23529"/>
                        <a14:foregroundMark x1="87766" y1="29412" x2="83511" y2="15033"/>
                        <a14:foregroundMark x1="79255" y1="4575" x2="84043" y2="5882"/>
                        <a14:foregroundMark x1="18617" y1="64706" x2="13830" y2="7124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4252" y="3320592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图片 9" descr="u=1643832710,387213143&amp;fm=21&amp;gp=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364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1828" y="3418224"/>
            <a:ext cx="1085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30127" y="3434893"/>
            <a:ext cx="971550" cy="8977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34576" y="3387267"/>
            <a:ext cx="971550" cy="857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Box 18"/>
          <p:cNvSpPr txBox="1">
            <a:spLocks noChangeArrowheads="1"/>
          </p:cNvSpPr>
          <p:nvPr/>
        </p:nvSpPr>
        <p:spPr bwMode="auto">
          <a:xfrm>
            <a:off x="6115050" y="1979765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D.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2" name="TextBox 20"/>
          <p:cNvSpPr txBox="1">
            <a:spLocks noChangeArrowheads="1"/>
          </p:cNvSpPr>
          <p:nvPr/>
        </p:nvSpPr>
        <p:spPr bwMode="auto">
          <a:xfrm>
            <a:off x="3143250" y="1976194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B.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1" name="TextBox 28"/>
          <p:cNvSpPr txBox="1">
            <a:spLocks noChangeArrowheads="1"/>
          </p:cNvSpPr>
          <p:nvPr/>
        </p:nvSpPr>
        <p:spPr bwMode="auto">
          <a:xfrm>
            <a:off x="1285875" y="1219582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imes New Roman" panose="02020603050405020304" pitchFamily="18" charset="0"/>
              </a:rPr>
              <a:t>A.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  <p:sp>
        <p:nvSpPr>
          <p:cNvPr id="39962" name="TextBox 29"/>
          <p:cNvSpPr txBox="1">
            <a:spLocks noChangeArrowheads="1"/>
          </p:cNvSpPr>
          <p:nvPr/>
        </p:nvSpPr>
        <p:spPr bwMode="auto">
          <a:xfrm>
            <a:off x="1285875" y="3215817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imes New Roman" panose="02020603050405020304" pitchFamily="18" charset="0"/>
              </a:rPr>
              <a:t>A.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  <p:sp>
        <p:nvSpPr>
          <p:cNvPr id="39963" name="TextBox 30"/>
          <p:cNvSpPr txBox="1">
            <a:spLocks noChangeArrowheads="1"/>
          </p:cNvSpPr>
          <p:nvPr/>
        </p:nvSpPr>
        <p:spPr bwMode="auto">
          <a:xfrm>
            <a:off x="2819400" y="1219582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imes New Roman" panose="02020603050405020304" pitchFamily="18" charset="0"/>
              </a:rPr>
              <a:t>B.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  <p:sp>
        <p:nvSpPr>
          <p:cNvPr id="39964" name="TextBox 31"/>
          <p:cNvSpPr txBox="1">
            <a:spLocks noChangeArrowheads="1"/>
          </p:cNvSpPr>
          <p:nvPr/>
        </p:nvSpPr>
        <p:spPr bwMode="auto">
          <a:xfrm>
            <a:off x="2819400" y="3215817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imes New Roman" panose="02020603050405020304" pitchFamily="18" charset="0"/>
              </a:rPr>
              <a:t>B.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  <p:sp>
        <p:nvSpPr>
          <p:cNvPr id="39965" name="TextBox 32"/>
          <p:cNvSpPr txBox="1">
            <a:spLocks noChangeArrowheads="1"/>
          </p:cNvSpPr>
          <p:nvPr/>
        </p:nvSpPr>
        <p:spPr bwMode="auto">
          <a:xfrm>
            <a:off x="4352925" y="1219582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imes New Roman" panose="02020603050405020304" pitchFamily="18" charset="0"/>
              </a:rPr>
              <a:t>C.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  <p:sp>
        <p:nvSpPr>
          <p:cNvPr id="39966" name="TextBox 37"/>
          <p:cNvSpPr txBox="1">
            <a:spLocks noChangeArrowheads="1"/>
          </p:cNvSpPr>
          <p:nvPr/>
        </p:nvSpPr>
        <p:spPr bwMode="auto">
          <a:xfrm>
            <a:off x="4352925" y="3215817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imes New Roman" panose="02020603050405020304" pitchFamily="18" charset="0"/>
              </a:rPr>
              <a:t>C.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  <p:sp>
        <p:nvSpPr>
          <p:cNvPr id="39967" name="TextBox 38"/>
          <p:cNvSpPr txBox="1">
            <a:spLocks noChangeArrowheads="1"/>
          </p:cNvSpPr>
          <p:nvPr/>
        </p:nvSpPr>
        <p:spPr bwMode="auto">
          <a:xfrm>
            <a:off x="5886450" y="1219582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imes New Roman" panose="02020603050405020304" pitchFamily="18" charset="0"/>
              </a:rPr>
              <a:t>D.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  <p:sp>
        <p:nvSpPr>
          <p:cNvPr id="39968" name="TextBox 40"/>
          <p:cNvSpPr txBox="1">
            <a:spLocks noChangeArrowheads="1"/>
          </p:cNvSpPr>
          <p:nvPr/>
        </p:nvSpPr>
        <p:spPr bwMode="auto">
          <a:xfrm>
            <a:off x="5886450" y="3215817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imes New Roman" panose="02020603050405020304" pitchFamily="18" charset="0"/>
              </a:rPr>
              <a:t>D.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u=2643748533,2242809544&amp;fm=21&amp;gp=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269" y="3109914"/>
            <a:ext cx="77466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直接连接符 48130"/>
          <p:cNvSpPr>
            <a:spLocks noChangeShapeType="1"/>
          </p:cNvSpPr>
          <p:nvPr/>
        </p:nvSpPr>
        <p:spPr bwMode="auto">
          <a:xfrm>
            <a:off x="1978819" y="2005013"/>
            <a:ext cx="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8133" name="未知"/>
          <p:cNvSpPr>
            <a:spLocks noChangeArrowheads="1"/>
          </p:cNvSpPr>
          <p:nvPr/>
        </p:nvSpPr>
        <p:spPr bwMode="auto">
          <a:xfrm>
            <a:off x="3134917" y="2921794"/>
            <a:ext cx="1220390" cy="310754"/>
          </a:xfrm>
          <a:custGeom>
            <a:avLst/>
            <a:gdLst>
              <a:gd name="T0" fmla="*/ 0 w 4105"/>
              <a:gd name="T1" fmla="*/ 216 h 217"/>
              <a:gd name="T2" fmla="*/ 0 w 4105"/>
              <a:gd name="T3" fmla="*/ 0 h 217"/>
              <a:gd name="T4" fmla="*/ 4104 w 4105"/>
              <a:gd name="T5" fmla="*/ 0 h 217"/>
              <a:gd name="T6" fmla="*/ 4104 w 4105"/>
              <a:gd name="T7" fmla="*/ 19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05" h="217">
                <a:moveTo>
                  <a:pt x="0" y="216"/>
                </a:moveTo>
                <a:lnTo>
                  <a:pt x="0" y="0"/>
                </a:lnTo>
                <a:lnTo>
                  <a:pt x="4104" y="0"/>
                </a:lnTo>
                <a:lnTo>
                  <a:pt x="4104" y="199"/>
                </a:lnTo>
              </a:path>
            </a:pathLst>
          </a:custGeom>
          <a:noFill/>
          <a:ln w="25400" cap="rnd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8134" name="未知"/>
          <p:cNvSpPr>
            <a:spLocks noChangeArrowheads="1"/>
          </p:cNvSpPr>
          <p:nvPr/>
        </p:nvSpPr>
        <p:spPr bwMode="auto">
          <a:xfrm>
            <a:off x="1978819" y="1202532"/>
            <a:ext cx="5286375" cy="264319"/>
          </a:xfrm>
          <a:custGeom>
            <a:avLst/>
            <a:gdLst>
              <a:gd name="T0" fmla="*/ 0 w 2749"/>
              <a:gd name="T1" fmla="*/ 216 h 217"/>
              <a:gd name="T2" fmla="*/ 0 w 2749"/>
              <a:gd name="T3" fmla="*/ 0 h 217"/>
              <a:gd name="T4" fmla="*/ 2748 w 2749"/>
              <a:gd name="T5" fmla="*/ 0 h 217"/>
              <a:gd name="T6" fmla="*/ 2748 w 2749"/>
              <a:gd name="T7" fmla="*/ 19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9" h="217">
                <a:moveTo>
                  <a:pt x="0" y="216"/>
                </a:moveTo>
                <a:lnTo>
                  <a:pt x="0" y="0"/>
                </a:lnTo>
                <a:lnTo>
                  <a:pt x="2748" y="0"/>
                </a:lnTo>
                <a:lnTo>
                  <a:pt x="2748" y="199"/>
                </a:lnTo>
              </a:path>
            </a:pathLst>
          </a:custGeom>
          <a:noFill/>
          <a:ln w="25400" cap="rnd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8139" name="矩形: 圆角 48138"/>
          <p:cNvSpPr/>
          <p:nvPr/>
        </p:nvSpPr>
        <p:spPr>
          <a:xfrm>
            <a:off x="1299327" y="2405063"/>
            <a:ext cx="1404938" cy="704850"/>
          </a:xfrm>
          <a:prstGeom prst="roundRect">
            <a:avLst/>
          </a:prstGeom>
          <a:solidFill>
            <a:srgbClr val="F4B183"/>
          </a:solidFill>
          <a:ln w="9525">
            <a:noFill/>
            <a:miter/>
          </a:ln>
          <a:effectLst/>
        </p:spPr>
        <p:txBody>
          <a:bodyPr wrap="none" lIns="69056" tIns="34529" rIns="69056" bIns="34529" anchor="ctr"/>
          <a:lstStyle/>
          <a:p>
            <a:pPr algn="ctr" eaLnBrk="0" hangingPunct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</a:rPr>
              <a:t>January or </a:t>
            </a:r>
          </a:p>
          <a:p>
            <a:pPr algn="ctr" eaLnBrk="0" hangingPunct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</a:rPr>
              <a:t>February</a:t>
            </a:r>
          </a:p>
        </p:txBody>
      </p:sp>
      <p:sp>
        <p:nvSpPr>
          <p:cNvPr id="48140" name="矩形: 圆角 48139"/>
          <p:cNvSpPr>
            <a:spLocks noChangeArrowheads="1"/>
          </p:cNvSpPr>
          <p:nvPr/>
        </p:nvSpPr>
        <p:spPr bwMode="auto">
          <a:xfrm>
            <a:off x="1294565" y="1345406"/>
            <a:ext cx="1404938" cy="7048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wrap="none" lIns="69056" tIns="34529" rIns="69056" bIns="34529" anchor="ctr"/>
          <a:lstStyle/>
          <a:p>
            <a:pPr algn="ctr">
              <a:lnSpc>
                <a:spcPct val="90000"/>
              </a:lnSpc>
              <a:defRPr/>
            </a:pPr>
            <a:endParaRPr lang="en-US" altLang="zh-CN" b="1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48141" name="矩形: 圆角 48140"/>
          <p:cNvSpPr>
            <a:spLocks noChangeArrowheads="1"/>
          </p:cNvSpPr>
          <p:nvPr/>
        </p:nvSpPr>
        <p:spPr bwMode="auto">
          <a:xfrm>
            <a:off x="4758928" y="1345406"/>
            <a:ext cx="1404938" cy="7048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wrap="none" lIns="69056" tIns="34529" rIns="69056" bIns="34529" anchor="ctr"/>
          <a:lstStyle/>
          <a:p>
            <a:pPr algn="ctr">
              <a:lnSpc>
                <a:spcPct val="90000"/>
              </a:lnSpc>
              <a:defRPr/>
            </a:pPr>
            <a:endParaRPr lang="en-US" altLang="zh-CN" b="1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48142" name="矩形: 圆角 48141"/>
          <p:cNvSpPr>
            <a:spLocks noChangeArrowheads="1"/>
          </p:cNvSpPr>
          <p:nvPr/>
        </p:nvSpPr>
        <p:spPr bwMode="auto">
          <a:xfrm>
            <a:off x="3196830" y="311150"/>
            <a:ext cx="2768204" cy="684000"/>
          </a:xfrm>
          <a:prstGeom prst="roundRect">
            <a:avLst/>
          </a:prstGeom>
          <a:solidFill>
            <a:srgbClr val="EA5642"/>
          </a:solidFill>
          <a:ln w="12700">
            <a:solidFill>
              <a:schemeClr val="bg1"/>
            </a:solidFill>
            <a:miter lim="800000"/>
          </a:ln>
        </p:spPr>
        <p:txBody>
          <a:bodyPr wrap="none" lIns="65485" tIns="33338" rIns="65485" bIns="33338" anchor="ctr"/>
          <a:lstStyle>
            <a:lvl1pPr defTabSz="825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825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825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825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825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825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825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825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825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zh-CN" sz="2100" b="1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48143" name="直接连接符 48142"/>
          <p:cNvSpPr>
            <a:spLocks noChangeShapeType="1"/>
          </p:cNvSpPr>
          <p:nvPr/>
        </p:nvSpPr>
        <p:spPr bwMode="auto">
          <a:xfrm>
            <a:off x="4566524" y="990600"/>
            <a:ext cx="0" cy="2059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" name="矩形: 圆角 1"/>
          <p:cNvSpPr>
            <a:spLocks noChangeArrowheads="1"/>
          </p:cNvSpPr>
          <p:nvPr/>
        </p:nvSpPr>
        <p:spPr bwMode="auto">
          <a:xfrm>
            <a:off x="3081337" y="1333500"/>
            <a:ext cx="1404938" cy="7048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wrap="none" lIns="69056" tIns="34529" rIns="69056" bIns="34529" anchor="ctr"/>
          <a:lstStyle/>
          <a:p>
            <a:pPr algn="ctr">
              <a:lnSpc>
                <a:spcPct val="90000"/>
              </a:lnSpc>
              <a:defRPr/>
            </a:pPr>
            <a:endParaRPr lang="en-US" altLang="zh-CN" b="1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4" name="矩形: 圆角 3"/>
          <p:cNvSpPr>
            <a:spLocks noChangeArrowheads="1"/>
          </p:cNvSpPr>
          <p:nvPr/>
        </p:nvSpPr>
        <p:spPr bwMode="auto">
          <a:xfrm>
            <a:off x="6750050" y="1333500"/>
            <a:ext cx="1028700" cy="7048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wrap="none" lIns="69056" tIns="34529" rIns="69056" bIns="34529" anchor="ctr"/>
          <a:lstStyle/>
          <a:p>
            <a:pPr algn="ctr">
              <a:lnSpc>
                <a:spcPct val="90000"/>
              </a:lnSpc>
              <a:defRPr/>
            </a:pPr>
            <a:endParaRPr lang="en-US" altLang="zh-CN" b="1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211616" y="2050256"/>
            <a:ext cx="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rot="21420000" flipH="1">
            <a:off x="5501878" y="2046685"/>
            <a:ext cx="23813" cy="5822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9" name="未知"/>
          <p:cNvSpPr>
            <a:spLocks noChangeArrowheads="1"/>
          </p:cNvSpPr>
          <p:nvPr/>
        </p:nvSpPr>
        <p:spPr bwMode="auto">
          <a:xfrm>
            <a:off x="4962526" y="2637235"/>
            <a:ext cx="1088231" cy="438150"/>
          </a:xfrm>
          <a:custGeom>
            <a:avLst/>
            <a:gdLst>
              <a:gd name="T0" fmla="*/ 0 w 4105"/>
              <a:gd name="T1" fmla="*/ 216 h 217"/>
              <a:gd name="T2" fmla="*/ 0 w 4105"/>
              <a:gd name="T3" fmla="*/ 0 h 217"/>
              <a:gd name="T4" fmla="*/ 4104 w 4105"/>
              <a:gd name="T5" fmla="*/ 0 h 217"/>
              <a:gd name="T6" fmla="*/ 4104 w 4105"/>
              <a:gd name="T7" fmla="*/ 19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05" h="217">
                <a:moveTo>
                  <a:pt x="0" y="216"/>
                </a:moveTo>
                <a:lnTo>
                  <a:pt x="0" y="0"/>
                </a:lnTo>
                <a:lnTo>
                  <a:pt x="4104" y="0"/>
                </a:lnTo>
                <a:lnTo>
                  <a:pt x="4104" y="199"/>
                </a:lnTo>
              </a:path>
            </a:pathLst>
          </a:custGeom>
          <a:noFill/>
          <a:ln w="25400" cap="rnd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1" name="未知"/>
          <p:cNvSpPr>
            <a:spLocks noChangeArrowheads="1"/>
          </p:cNvSpPr>
          <p:nvPr/>
        </p:nvSpPr>
        <p:spPr bwMode="auto">
          <a:xfrm>
            <a:off x="6667501" y="2469356"/>
            <a:ext cx="1088231" cy="225029"/>
          </a:xfrm>
          <a:custGeom>
            <a:avLst/>
            <a:gdLst>
              <a:gd name="T0" fmla="*/ 0 w 4105"/>
              <a:gd name="T1" fmla="*/ 216 h 217"/>
              <a:gd name="T2" fmla="*/ 0 w 4105"/>
              <a:gd name="T3" fmla="*/ 0 h 217"/>
              <a:gd name="T4" fmla="*/ 4104 w 4105"/>
              <a:gd name="T5" fmla="*/ 0 h 217"/>
              <a:gd name="T6" fmla="*/ 4104 w 4105"/>
              <a:gd name="T7" fmla="*/ 19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05" h="217">
                <a:moveTo>
                  <a:pt x="0" y="216"/>
                </a:moveTo>
                <a:lnTo>
                  <a:pt x="0" y="0"/>
                </a:lnTo>
                <a:lnTo>
                  <a:pt x="4104" y="0"/>
                </a:lnTo>
                <a:lnTo>
                  <a:pt x="4104" y="199"/>
                </a:lnTo>
              </a:path>
            </a:pathLst>
          </a:custGeom>
          <a:noFill/>
          <a:ln w="25400" cap="rnd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12" name="图片 11" descr="W0201502124051857157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40" l="0" r="97419">
                        <a14:foregroundMark x1="39355" y1="15819" x2="58065" y2="68927"/>
                        <a14:foregroundMark x1="32903" y1="20339" x2="52903" y2="73446"/>
                        <a14:foregroundMark x1="34194" y1="38983" x2="44516" y2="75706"/>
                        <a14:foregroundMark x1="47742" y1="18644" x2="58710" y2="29379"/>
                        <a14:foregroundMark x1="57419" y1="42373" x2="74194" y2="65537"/>
                        <a14:foregroundMark x1="74194" y1="55932" x2="70323" y2="68362"/>
                        <a14:foregroundMark x1="10968" y1="61582" x2="5161" y2="79096"/>
                        <a14:foregroundMark x1="18710" y1="66102" x2="7097" y2="71751"/>
                        <a14:foregroundMark x1="7097" y1="92655" x2="7742" y2="95480"/>
                        <a14:foregroundMark x1="21290" y1="90395" x2="20000" y2="93220"/>
                        <a14:foregroundMark x1="42581" y1="86441" x2="43871" y2="90960"/>
                        <a14:foregroundMark x1="25806" y1="79096" x2="32258" y2="87571"/>
                        <a14:foregroundMark x1="3871" y1="61582" x2="6452" y2="7062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31380" y="3890010"/>
            <a:ext cx="644129" cy="7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54fbc3ebba3d9795.jpg!200x20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0985" y="3940968"/>
            <a:ext cx="6619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u=1643832710,387213143&amp;fm=21&amp;gp=0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3822" y="2890838"/>
            <a:ext cx="897731" cy="81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u=2451133328,906700368&amp;fm=21&amp;gp=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80"/>
          <a:stretch>
            <a:fillRect/>
          </a:stretch>
        </p:blipFill>
        <p:spPr bwMode="auto">
          <a:xfrm>
            <a:off x="4701459" y="3093245"/>
            <a:ext cx="85347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none-32970681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8942" y="2736057"/>
            <a:ext cx="661988" cy="110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9" descr="QQ图片2015042308313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55471" y="3246419"/>
            <a:ext cx="911641" cy="63025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307954" y="337462"/>
            <a:ext cx="27479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Spring Festival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522452" y="1391127"/>
            <a:ext cx="12965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Time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051810" y="1341835"/>
            <a:ext cx="13501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 </a:t>
            </a:r>
            <a:r>
              <a:rPr lang="en-US" altLang="zh-CN" sz="21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Activities</a:t>
            </a:r>
          </a:p>
          <a:p>
            <a:r>
              <a:rPr lang="zh-CN" altLang="zh-CN" sz="21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    </a:t>
            </a:r>
            <a:r>
              <a:rPr lang="en-US" altLang="zh-CN" sz="21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zh-CN" sz="2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活动</a:t>
            </a:r>
            <a:endParaRPr lang="zh-CN" altLang="en-US" sz="2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4966832" y="1370677"/>
            <a:ext cx="1129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Food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033420" y="1200151"/>
            <a:ext cx="731044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...</a:t>
            </a:r>
            <a:endParaRPr lang="en-US" altLang="zh-CN" sz="4050" dirty="0">
              <a:solidFill>
                <a:schemeClr val="bg1"/>
              </a:solidFill>
              <a:latin typeface="Times New Roman" panose="02020603050405020304" pitchFamily="18" charset="0"/>
              <a:ea typeface="Gulim" pitchFamily="34" charset="-127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 rot="21420000" flipH="1">
            <a:off x="3707583" y="2038107"/>
            <a:ext cx="85671" cy="1837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  <p:bldP spid="48139" grpId="0" bldLvl="0" animBg="1"/>
      <p:bldP spid="48140" grpId="0" bldLvl="0" animBg="1"/>
      <p:bldP spid="48141" grpId="0" bldLvl="0" animBg="1"/>
      <p:bldP spid="48142" grpId="0" animBg="1"/>
      <p:bldP spid="48142" grpId="1" animBg="1"/>
      <p:bldP spid="2" grpId="0" bldLvl="0" animBg="1"/>
      <p:bldP spid="4" grpId="0" bldLvl="0" animBg="1"/>
      <p:bldP spid="9" grpId="0" bldLvl="0" animBg="1"/>
      <p:bldP spid="11" grpId="0" animBg="1"/>
      <p:bldP spid="20" grpId="0"/>
      <p:bldP spid="20" grpId="1"/>
      <p:bldP spid="25" grpId="0"/>
      <p:bldP spid="26" grpId="0"/>
      <p:bldP spid="27" grpId="0"/>
      <p:bldP spid="28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4972050" y="4114800"/>
            <a:ext cx="2857500" cy="3429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  <p:sp>
        <p:nvSpPr>
          <p:cNvPr id="8" name="矩形: 圆角 7"/>
          <p:cNvSpPr/>
          <p:nvPr/>
        </p:nvSpPr>
        <p:spPr>
          <a:xfrm>
            <a:off x="4972050" y="3086100"/>
            <a:ext cx="28575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  <p:sp>
        <p:nvSpPr>
          <p:cNvPr id="7" name="矩形: 圆角 6"/>
          <p:cNvSpPr/>
          <p:nvPr/>
        </p:nvSpPr>
        <p:spPr>
          <a:xfrm>
            <a:off x="4972050" y="1943100"/>
            <a:ext cx="28575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  <p:sp>
        <p:nvSpPr>
          <p:cNvPr id="6" name="矩形: 圆角 5"/>
          <p:cNvSpPr/>
          <p:nvPr/>
        </p:nvSpPr>
        <p:spPr>
          <a:xfrm>
            <a:off x="4972050" y="1314450"/>
            <a:ext cx="28575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2971800" y="3371850"/>
            <a:ext cx="1522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What to eat?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3543300" y="1371600"/>
            <a:ext cx="883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When?</a:t>
            </a:r>
          </a:p>
        </p:txBody>
      </p:sp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2971800" y="2228850"/>
            <a:ext cx="1437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 What to do?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3829050" y="4114800"/>
            <a:ext cx="62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...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rot="10800000">
            <a:off x="4400550" y="1543050"/>
            <a:ext cx="571500" cy="1191"/>
          </a:xfrm>
          <a:prstGeom prst="straightConnector1">
            <a:avLst/>
          </a:prstGeom>
          <a:ln w="28575">
            <a:solidFill>
              <a:srgbClr val="EA56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>
            <a:off x="4400550" y="3543300"/>
            <a:ext cx="571500" cy="1191"/>
          </a:xfrm>
          <a:prstGeom prst="straightConnector1">
            <a:avLst/>
          </a:prstGeom>
          <a:ln w="28575">
            <a:solidFill>
              <a:srgbClr val="EA56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10800000">
            <a:off x="4400550" y="4286250"/>
            <a:ext cx="571500" cy="1191"/>
          </a:xfrm>
          <a:prstGeom prst="straightConnector1">
            <a:avLst/>
          </a:prstGeom>
          <a:ln w="28575">
            <a:solidFill>
              <a:srgbClr val="EA56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10800000">
            <a:off x="4400550" y="2400300"/>
            <a:ext cx="571500" cy="1191"/>
          </a:xfrm>
          <a:prstGeom prst="straightConnector1">
            <a:avLst/>
          </a:prstGeom>
          <a:ln w="28575">
            <a:solidFill>
              <a:srgbClr val="EA56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0" name="文本框 1"/>
          <p:cNvSpPr txBox="1">
            <a:spLocks noChangeArrowheads="1"/>
          </p:cNvSpPr>
          <p:nvPr/>
        </p:nvSpPr>
        <p:spPr bwMode="auto">
          <a:xfrm>
            <a:off x="2025648" y="420069"/>
            <a:ext cx="615827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发挥想象，画出你向往的节日，并用所学句型写一写。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4966" y="1449020"/>
            <a:ext cx="2808885" cy="259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228924">
            <a:off x="1696295" y="1757314"/>
            <a:ext cx="3150394" cy="239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537766">
            <a:off x="1725694" y="1230241"/>
            <a:ext cx="278405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4966" y="1561877"/>
            <a:ext cx="2716195" cy="259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54966" y="1305149"/>
            <a:ext cx="2923675" cy="28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26907" y="354048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Show time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976894" y="1359108"/>
            <a:ext cx="2904962" cy="338554"/>
          </a:xfrm>
          <a:prstGeom prst="rect">
            <a:avLst/>
          </a:prstGeom>
          <a:noFill/>
          <a:ln w="60325">
            <a:noFill/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The ________ is in__________. </a:t>
            </a:r>
            <a:endParaRPr lang="zh-CN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980385" y="2099233"/>
            <a:ext cx="2849165" cy="584775"/>
          </a:xfrm>
          <a:prstGeom prst="rect">
            <a:avLst/>
          </a:prstGeom>
          <a:noFill/>
          <a:ln w="60325">
            <a:noFill/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People ________ at this festival. </a:t>
            </a:r>
          </a:p>
          <a:p>
            <a:r>
              <a:rPr lang="en-US" altLang="zh-CN" sz="1600" dirty="0">
                <a:latin typeface="Times New Roman" panose="02020603050405020304" pitchFamily="18" charset="0"/>
              </a:rPr>
              <a:t>They also_______________.</a:t>
            </a:r>
            <a:endParaRPr lang="zh-CN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72050" y="3156407"/>
            <a:ext cx="2960370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75"/>
              </a:spcBef>
              <a:spcAft>
                <a:spcPts val="375"/>
              </a:spcAft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People eat ___________. </a:t>
            </a:r>
          </a:p>
          <a:p>
            <a:pPr lvl="0">
              <a:spcBef>
                <a:spcPts val="375"/>
              </a:spcBef>
              <a:spcAft>
                <a:spcPts val="375"/>
              </a:spcAft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They also eat_______________.</a:t>
            </a:r>
          </a:p>
        </p:txBody>
      </p:sp>
      <p:sp>
        <p:nvSpPr>
          <p:cNvPr id="29" name="矩形 28"/>
          <p:cNvSpPr/>
          <p:nvPr/>
        </p:nvSpPr>
        <p:spPr>
          <a:xfrm>
            <a:off x="5104786" y="4076139"/>
            <a:ext cx="2000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75"/>
              </a:spcBef>
              <a:spcAft>
                <a:spcPts val="375"/>
              </a:spcAft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_______________.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7" grpId="0" animBg="1"/>
      <p:bldP spid="6" grpId="0" animBg="1"/>
      <p:bldP spid="9" grpId="0"/>
      <p:bldP spid="10" grpId="0"/>
      <p:bldP spid="11" grpId="0"/>
      <p:bldP spid="12" grpId="0"/>
      <p:bldP spid="26" grpId="0"/>
      <p:bldP spid="27" grpId="0"/>
      <p:bldP spid="20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矩形 31855"/>
          <p:cNvSpPr>
            <a:spLocks noChangeArrowheads="1" noChangeShapeType="1" noTextEdit="1"/>
          </p:cNvSpPr>
          <p:nvPr/>
        </p:nvSpPr>
        <p:spPr bwMode="auto">
          <a:xfrm>
            <a:off x="450056" y="389663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Homework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4" name="直接连接符 31859"/>
          <p:cNvSpPr>
            <a:spLocks noChangeShapeType="1"/>
          </p:cNvSpPr>
          <p:nvPr/>
        </p:nvSpPr>
        <p:spPr bwMode="auto">
          <a:xfrm>
            <a:off x="1314450" y="5029200"/>
            <a:ext cx="6629400" cy="0"/>
          </a:xfrm>
          <a:prstGeom prst="line">
            <a:avLst/>
          </a:prstGeom>
          <a:noFill/>
          <a:ln w="444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3" name="组合 31865"/>
          <p:cNvGrpSpPr/>
          <p:nvPr/>
        </p:nvGrpSpPr>
        <p:grpSpPr bwMode="auto">
          <a:xfrm>
            <a:off x="3144157" y="851328"/>
            <a:ext cx="2888456" cy="3714750"/>
            <a:chOff x="1872" y="768"/>
            <a:chExt cx="2426" cy="3120"/>
          </a:xfrm>
        </p:grpSpPr>
        <p:grpSp>
          <p:nvGrpSpPr>
            <p:cNvPr id="44046" name="组合 31840"/>
            <p:cNvGrpSpPr/>
            <p:nvPr/>
          </p:nvGrpSpPr>
          <p:grpSpPr bwMode="auto">
            <a:xfrm>
              <a:off x="1872" y="768"/>
              <a:ext cx="2256" cy="3120"/>
              <a:chOff x="1776" y="672"/>
              <a:chExt cx="1440" cy="1782"/>
            </a:xfrm>
          </p:grpSpPr>
          <p:sp>
            <p:nvSpPr>
              <p:cNvPr id="44047" name="矩形 31836"/>
              <p:cNvSpPr>
                <a:spLocks noChangeArrowheads="1"/>
              </p:cNvSpPr>
              <p:nvPr/>
            </p:nvSpPr>
            <p:spPr bwMode="auto">
              <a:xfrm>
                <a:off x="1776" y="827"/>
                <a:ext cx="1440" cy="1627"/>
              </a:xfrm>
              <a:prstGeom prst="rect">
                <a:avLst/>
              </a:prstGeom>
              <a:solidFill>
                <a:schemeClr val="bg1"/>
              </a:solidFill>
              <a:ln w="114300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grpSp>
            <p:nvGrpSpPr>
              <p:cNvPr id="44048" name="组合 31837"/>
              <p:cNvGrpSpPr/>
              <p:nvPr/>
            </p:nvGrpSpPr>
            <p:grpSpPr bwMode="auto">
              <a:xfrm>
                <a:off x="1895" y="672"/>
                <a:ext cx="1193" cy="246"/>
                <a:chOff x="295" y="663"/>
                <a:chExt cx="951" cy="136"/>
              </a:xfrm>
            </p:grpSpPr>
            <p:sp>
              <p:nvSpPr>
                <p:cNvPr id="44049" name="矩形 31838"/>
                <p:cNvSpPr>
                  <a:spLocks noChangeArrowheads="1"/>
                </p:cNvSpPr>
                <p:nvPr/>
              </p:nvSpPr>
              <p:spPr bwMode="auto">
                <a:xfrm>
                  <a:off x="295" y="663"/>
                  <a:ext cx="90" cy="136"/>
                </a:xfrm>
                <a:prstGeom prst="rect">
                  <a:avLst/>
                </a:prstGeom>
                <a:solidFill>
                  <a:schemeClr val="bg1"/>
                </a:solidFill>
                <a:ln w="793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44050" name="矩形 31839"/>
                <p:cNvSpPr>
                  <a:spLocks noChangeArrowheads="1"/>
                </p:cNvSpPr>
                <p:nvPr/>
              </p:nvSpPr>
              <p:spPr bwMode="auto">
                <a:xfrm>
                  <a:off x="1156" y="663"/>
                  <a:ext cx="90" cy="136"/>
                </a:xfrm>
                <a:prstGeom prst="rect">
                  <a:avLst/>
                </a:prstGeom>
                <a:solidFill>
                  <a:schemeClr val="bg1"/>
                </a:solidFill>
                <a:ln w="793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pic>
          <p:nvPicPr>
            <p:cNvPr id="44051" name="图片 31860" descr="}`H@D}B$J0DS[YGKB9R40{W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912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图片 31861" descr="}`H@D}B$J0DS[YGKB9R40{W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0" y="912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3" name="文本框 31862"/>
            <p:cNvSpPr txBox="1">
              <a:spLocks noChangeArrowheads="1"/>
            </p:cNvSpPr>
            <p:nvPr/>
          </p:nvSpPr>
          <p:spPr bwMode="auto">
            <a:xfrm>
              <a:off x="2042" y="1462"/>
              <a:ext cx="225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sym typeface="Arial" panose="020B0604020202020204" pitchFamily="34" charset="0"/>
                </a:rPr>
                <a:t>Listen and try to imitate. </a:t>
              </a:r>
              <a:endParaRPr lang="en-US" altLang="zh-CN" sz="2400" dirty="0">
                <a:latin typeface="Times New Roman" panose="02020603050405020304" pitchFamily="18" charset="0"/>
                <a:ea typeface="华康少女文字W5(P)" pitchFamily="82" charset="-122"/>
              </a:endParaRPr>
            </a:p>
          </p:txBody>
        </p:sp>
        <p:sp>
          <p:nvSpPr>
            <p:cNvPr id="44054" name="直接连接符 31863"/>
            <p:cNvSpPr>
              <a:spLocks noChangeShapeType="1"/>
            </p:cNvSpPr>
            <p:nvPr/>
          </p:nvSpPr>
          <p:spPr bwMode="auto">
            <a:xfrm>
              <a:off x="1872" y="2688"/>
              <a:ext cx="225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4055" name="文本框 31864"/>
            <p:cNvSpPr txBox="1">
              <a:spLocks noChangeArrowheads="1"/>
            </p:cNvSpPr>
            <p:nvPr/>
          </p:nvSpPr>
          <p:spPr bwMode="auto">
            <a:xfrm>
              <a:off x="1920" y="2855"/>
              <a:ext cx="216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 dirty="0">
                  <a:latin typeface="黑体" panose="02010609060101010101" charset="-122"/>
                  <a:ea typeface="黑体" panose="02010609060101010101" charset="-122"/>
                </a:rPr>
                <a:t>一起完成作业</a:t>
              </a:r>
              <a:r>
                <a:rPr lang="zh-CN" altLang="en-US" sz="2100" dirty="0"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，模仿跟读</a:t>
              </a:r>
              <a:r>
                <a:rPr lang="zh-CN" altLang="en-US" sz="2100" dirty="0">
                  <a:latin typeface="黑体" panose="02010609060101010101" charset="-122"/>
                  <a:ea typeface="黑体" panose="02010609060101010101" charset="-122"/>
                </a:rPr>
                <a:t>。</a:t>
              </a:r>
            </a:p>
          </p:txBody>
        </p:sp>
      </p:grpSp>
      <p:pic>
        <p:nvPicPr>
          <p:cNvPr id="44059" name="Picture 10" descr="School bu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8472" y="2897278"/>
            <a:ext cx="1438559" cy="167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78"/>
          <p:cNvGrpSpPr/>
          <p:nvPr/>
        </p:nvGrpSpPr>
        <p:grpSpPr bwMode="auto">
          <a:xfrm>
            <a:off x="3144157" y="856032"/>
            <a:ext cx="2834879" cy="3714750"/>
            <a:chOff x="-1217612" y="1143000"/>
            <a:chExt cx="3779839" cy="4953000"/>
          </a:xfrm>
        </p:grpSpPr>
        <p:grpSp>
          <p:nvGrpSpPr>
            <p:cNvPr id="44061" name="组合 31866"/>
            <p:cNvGrpSpPr/>
            <p:nvPr/>
          </p:nvGrpSpPr>
          <p:grpSpPr bwMode="auto">
            <a:xfrm>
              <a:off x="-1217612" y="1143000"/>
              <a:ext cx="3779839" cy="4953000"/>
              <a:chOff x="1824" y="768"/>
              <a:chExt cx="2381" cy="3120"/>
            </a:xfrm>
          </p:grpSpPr>
          <p:grpSp>
            <p:nvGrpSpPr>
              <p:cNvPr id="44062" name="组合 31867"/>
              <p:cNvGrpSpPr/>
              <p:nvPr/>
            </p:nvGrpSpPr>
            <p:grpSpPr bwMode="auto">
              <a:xfrm>
                <a:off x="1824" y="768"/>
                <a:ext cx="2256" cy="3120"/>
                <a:chOff x="1745" y="672"/>
                <a:chExt cx="1440" cy="1782"/>
              </a:xfrm>
            </p:grpSpPr>
            <p:sp>
              <p:nvSpPr>
                <p:cNvPr id="44063" name="矩形 31868"/>
                <p:cNvSpPr>
                  <a:spLocks noChangeArrowheads="1"/>
                </p:cNvSpPr>
                <p:nvPr/>
              </p:nvSpPr>
              <p:spPr bwMode="auto">
                <a:xfrm>
                  <a:off x="1745" y="827"/>
                  <a:ext cx="1440" cy="1627"/>
                </a:xfrm>
                <a:prstGeom prst="rect">
                  <a:avLst/>
                </a:prstGeom>
                <a:solidFill>
                  <a:schemeClr val="bg1"/>
                </a:solidFill>
                <a:ln w="114300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grpSp>
              <p:nvGrpSpPr>
                <p:cNvPr id="44064" name="组合 31869"/>
                <p:cNvGrpSpPr/>
                <p:nvPr/>
              </p:nvGrpSpPr>
              <p:grpSpPr bwMode="auto">
                <a:xfrm>
                  <a:off x="1895" y="672"/>
                  <a:ext cx="1194" cy="246"/>
                  <a:chOff x="295" y="663"/>
                  <a:chExt cx="951" cy="136"/>
                </a:xfrm>
              </p:grpSpPr>
              <p:sp>
                <p:nvSpPr>
                  <p:cNvPr id="44065" name="矩形 31870"/>
                  <p:cNvSpPr>
                    <a:spLocks noChangeArrowheads="1"/>
                  </p:cNvSpPr>
                  <p:nvPr/>
                </p:nvSpPr>
                <p:spPr bwMode="auto">
                  <a:xfrm>
                    <a:off x="295" y="663"/>
                    <a:ext cx="90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 w="79375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44066" name="矩形 31871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63"/>
                    <a:ext cx="90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 w="79375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</p:grpSp>
          <p:pic>
            <p:nvPicPr>
              <p:cNvPr id="44067" name="图片 31872" descr="}`H@D}B$J0DS[YGKB9R40{W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0" y="912"/>
                <a:ext cx="43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68" name="图片 31873" descr="}`H@D}B$J0DS[YGKB9R40{W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00" y="912"/>
                <a:ext cx="43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69" name="文本框 31874"/>
              <p:cNvSpPr txBox="1">
                <a:spLocks noChangeArrowheads="1"/>
              </p:cNvSpPr>
              <p:nvPr/>
            </p:nvSpPr>
            <p:spPr bwMode="auto">
              <a:xfrm>
                <a:off x="1949" y="1423"/>
                <a:ext cx="2256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latin typeface="Times New Roman" panose="02020603050405020304" pitchFamily="18" charset="0"/>
                    <a:sym typeface="+mn-ea"/>
                  </a:rPr>
                  <a:t>Continue to finish the mind-map of your festival. </a:t>
                </a:r>
                <a:endParaRPr lang="en-US" altLang="zh-CN" sz="2400" dirty="0">
                  <a:latin typeface="Times New Roman" panose="02020603050405020304" pitchFamily="18" charset="0"/>
                  <a:ea typeface="华康少女文字W5(P)" pitchFamily="82" charset="-122"/>
                </a:endParaRPr>
              </a:p>
            </p:txBody>
          </p:sp>
          <p:sp>
            <p:nvSpPr>
              <p:cNvPr id="44070" name="直接连接符 31875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2256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44071" name="文本框 31876"/>
              <p:cNvSpPr txBox="1">
                <a:spLocks noChangeArrowheads="1"/>
              </p:cNvSpPr>
              <p:nvPr/>
            </p:nvSpPr>
            <p:spPr bwMode="auto">
              <a:xfrm>
                <a:off x="1968" y="2832"/>
                <a:ext cx="21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 sz="2100">
                  <a:latin typeface="The Bubbler" pitchFamily="2" charset="0"/>
                  <a:ea typeface="华康海报体W12(P)" pitchFamily="82" charset="-122"/>
                </a:endParaRPr>
              </a:p>
            </p:txBody>
          </p:sp>
        </p:grpSp>
        <p:sp>
          <p:nvSpPr>
            <p:cNvPr id="44072" name="TextBox 77"/>
            <p:cNvSpPr txBox="1">
              <a:spLocks noChangeArrowheads="1"/>
            </p:cNvSpPr>
            <p:nvPr/>
          </p:nvSpPr>
          <p:spPr bwMode="auto">
            <a:xfrm>
              <a:off x="-956335" y="4432299"/>
              <a:ext cx="343218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100" dirty="0">
                  <a:latin typeface="黑体" panose="02010609060101010101" charset="-122"/>
                  <a:ea typeface="黑体" panose="02010609060101010101" charset="-122"/>
                </a:rPr>
                <a:t>完善节日的思维导图，下节课汇报。</a:t>
              </a:r>
            </a:p>
          </p:txBody>
        </p:sp>
      </p:grpSp>
      <p:grpSp>
        <p:nvGrpSpPr>
          <p:cNvPr id="10" name="组合 31877"/>
          <p:cNvGrpSpPr/>
          <p:nvPr/>
        </p:nvGrpSpPr>
        <p:grpSpPr bwMode="auto">
          <a:xfrm>
            <a:off x="3144157" y="971551"/>
            <a:ext cx="2787253" cy="3593306"/>
            <a:chOff x="1872" y="768"/>
            <a:chExt cx="2341" cy="3018"/>
          </a:xfrm>
        </p:grpSpPr>
        <p:grpSp>
          <p:nvGrpSpPr>
            <p:cNvPr id="44074" name="组合 31878"/>
            <p:cNvGrpSpPr/>
            <p:nvPr/>
          </p:nvGrpSpPr>
          <p:grpSpPr bwMode="auto">
            <a:xfrm>
              <a:off x="1872" y="768"/>
              <a:ext cx="2256" cy="3018"/>
              <a:chOff x="1776" y="672"/>
              <a:chExt cx="1440" cy="1724"/>
            </a:xfrm>
          </p:grpSpPr>
          <p:sp>
            <p:nvSpPr>
              <p:cNvPr id="44075" name="矩形 31879"/>
              <p:cNvSpPr>
                <a:spLocks noChangeArrowheads="1"/>
              </p:cNvSpPr>
              <p:nvPr/>
            </p:nvSpPr>
            <p:spPr bwMode="auto">
              <a:xfrm>
                <a:off x="1776" y="769"/>
                <a:ext cx="1440" cy="1627"/>
              </a:xfrm>
              <a:prstGeom prst="rect">
                <a:avLst/>
              </a:prstGeom>
              <a:solidFill>
                <a:schemeClr val="bg1"/>
              </a:solidFill>
              <a:ln w="114300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grpSp>
            <p:nvGrpSpPr>
              <p:cNvPr id="44076" name="组合 31880"/>
              <p:cNvGrpSpPr/>
              <p:nvPr/>
            </p:nvGrpSpPr>
            <p:grpSpPr bwMode="auto">
              <a:xfrm>
                <a:off x="1895" y="672"/>
                <a:ext cx="1193" cy="246"/>
                <a:chOff x="295" y="663"/>
                <a:chExt cx="951" cy="136"/>
              </a:xfrm>
            </p:grpSpPr>
            <p:sp>
              <p:nvSpPr>
                <p:cNvPr id="44077" name="矩形 31881"/>
                <p:cNvSpPr>
                  <a:spLocks noChangeArrowheads="1"/>
                </p:cNvSpPr>
                <p:nvPr/>
              </p:nvSpPr>
              <p:spPr bwMode="auto">
                <a:xfrm>
                  <a:off x="295" y="663"/>
                  <a:ext cx="90" cy="136"/>
                </a:xfrm>
                <a:prstGeom prst="rect">
                  <a:avLst/>
                </a:prstGeom>
                <a:solidFill>
                  <a:schemeClr val="bg1"/>
                </a:solidFill>
                <a:ln w="793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44078" name="矩形 31882"/>
                <p:cNvSpPr>
                  <a:spLocks noChangeArrowheads="1"/>
                </p:cNvSpPr>
                <p:nvPr/>
              </p:nvSpPr>
              <p:spPr bwMode="auto">
                <a:xfrm>
                  <a:off x="1156" y="663"/>
                  <a:ext cx="90" cy="136"/>
                </a:xfrm>
                <a:prstGeom prst="rect">
                  <a:avLst/>
                </a:prstGeom>
                <a:solidFill>
                  <a:schemeClr val="bg1"/>
                </a:solidFill>
                <a:ln w="793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pic>
          <p:nvPicPr>
            <p:cNvPr id="44079" name="图片 31883" descr="}`H@D}B$J0DS[YGKB9R40{W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912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0" name="图片 31884" descr="}`H@D}B$J0DS[YGKB9R40{W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0" y="912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1" name="文本框 31885"/>
            <p:cNvSpPr txBox="1">
              <a:spLocks noChangeArrowheads="1"/>
            </p:cNvSpPr>
            <p:nvPr/>
          </p:nvSpPr>
          <p:spPr bwMode="auto">
            <a:xfrm>
              <a:off x="1931" y="1344"/>
              <a:ext cx="225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</a:rPr>
                <a:t>Surf the Internet to look up some Western festivals. </a:t>
              </a:r>
              <a:endParaRPr lang="en-US" altLang="zh-CN" sz="1600" dirty="0">
                <a:latin typeface="Times New Roman" panose="02020603050405020304" pitchFamily="18" charset="0"/>
                <a:ea typeface="华康少女文字W5(P)" pitchFamily="82" charset="-122"/>
              </a:endParaRPr>
            </a:p>
          </p:txBody>
        </p:sp>
        <p:sp>
          <p:nvSpPr>
            <p:cNvPr id="44082" name="直接连接符 31886"/>
            <p:cNvSpPr>
              <a:spLocks noChangeShapeType="1"/>
            </p:cNvSpPr>
            <p:nvPr/>
          </p:nvSpPr>
          <p:spPr bwMode="auto">
            <a:xfrm>
              <a:off x="1872" y="2688"/>
              <a:ext cx="225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4083" name="文本框 31887"/>
            <p:cNvSpPr txBox="1">
              <a:spLocks noChangeArrowheads="1"/>
            </p:cNvSpPr>
            <p:nvPr/>
          </p:nvSpPr>
          <p:spPr bwMode="auto">
            <a:xfrm>
              <a:off x="2053" y="2832"/>
              <a:ext cx="216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 dirty="0">
                  <a:latin typeface="黑体" panose="02010609060101010101" charset="-122"/>
                  <a:ea typeface="黑体" panose="02010609060101010101" charset="-122"/>
                </a:rPr>
                <a:t>上网查阅了解西方的传统节日</a:t>
              </a:r>
              <a:r>
                <a:rPr lang="zh-CN" altLang="en-US" sz="2100" dirty="0">
                  <a:latin typeface="Times New Roman" panose="02020603050405020304" pitchFamily="18" charset="0"/>
                </a:rPr>
                <a:t>。</a:t>
              </a:r>
              <a:endParaRPr lang="zh-CN" altLang="en-US" sz="2100" dirty="0">
                <a:latin typeface="Times New Roman" panose="02020603050405020304" pitchFamily="18" charset="0"/>
                <a:ea typeface="华康海报体W12(P)" pitchFamily="82" charset="-122"/>
              </a:endParaRPr>
            </a:p>
          </p:txBody>
        </p:sp>
      </p:grpSp>
      <p:grpSp>
        <p:nvGrpSpPr>
          <p:cNvPr id="13" name="组合 31900"/>
          <p:cNvGrpSpPr/>
          <p:nvPr/>
        </p:nvGrpSpPr>
        <p:grpSpPr bwMode="auto">
          <a:xfrm>
            <a:off x="3144157" y="807732"/>
            <a:ext cx="3062288" cy="3714750"/>
            <a:chOff x="1872" y="768"/>
            <a:chExt cx="2572" cy="3120"/>
          </a:xfrm>
        </p:grpSpPr>
        <p:grpSp>
          <p:nvGrpSpPr>
            <p:cNvPr id="44085" name="组合 31901"/>
            <p:cNvGrpSpPr/>
            <p:nvPr/>
          </p:nvGrpSpPr>
          <p:grpSpPr bwMode="auto">
            <a:xfrm>
              <a:off x="1872" y="768"/>
              <a:ext cx="2256" cy="3120"/>
              <a:chOff x="1776" y="672"/>
              <a:chExt cx="1440" cy="1782"/>
            </a:xfrm>
          </p:grpSpPr>
          <p:sp>
            <p:nvSpPr>
              <p:cNvPr id="44086" name="矩形 31902"/>
              <p:cNvSpPr>
                <a:spLocks noChangeArrowheads="1"/>
              </p:cNvSpPr>
              <p:nvPr/>
            </p:nvSpPr>
            <p:spPr bwMode="auto">
              <a:xfrm>
                <a:off x="1776" y="827"/>
                <a:ext cx="1440" cy="1627"/>
              </a:xfrm>
              <a:prstGeom prst="rect">
                <a:avLst/>
              </a:prstGeom>
              <a:solidFill>
                <a:schemeClr val="bg1"/>
              </a:solidFill>
              <a:ln w="114300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35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4087" name="组合 31903"/>
              <p:cNvGrpSpPr/>
              <p:nvPr/>
            </p:nvGrpSpPr>
            <p:grpSpPr bwMode="auto">
              <a:xfrm>
                <a:off x="1895" y="672"/>
                <a:ext cx="1193" cy="246"/>
                <a:chOff x="295" y="663"/>
                <a:chExt cx="951" cy="136"/>
              </a:xfrm>
            </p:grpSpPr>
            <p:sp>
              <p:nvSpPr>
                <p:cNvPr id="44088" name="矩形 31904"/>
                <p:cNvSpPr>
                  <a:spLocks noChangeArrowheads="1"/>
                </p:cNvSpPr>
                <p:nvPr/>
              </p:nvSpPr>
              <p:spPr bwMode="auto">
                <a:xfrm>
                  <a:off x="295" y="663"/>
                  <a:ext cx="90" cy="136"/>
                </a:xfrm>
                <a:prstGeom prst="rect">
                  <a:avLst/>
                </a:prstGeom>
                <a:solidFill>
                  <a:schemeClr val="bg1"/>
                </a:solidFill>
                <a:ln w="793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35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089" name="矩形 31905"/>
                <p:cNvSpPr>
                  <a:spLocks noChangeArrowheads="1"/>
                </p:cNvSpPr>
                <p:nvPr/>
              </p:nvSpPr>
              <p:spPr bwMode="auto">
                <a:xfrm>
                  <a:off x="1156" y="663"/>
                  <a:ext cx="90" cy="136"/>
                </a:xfrm>
                <a:prstGeom prst="rect">
                  <a:avLst/>
                </a:prstGeom>
                <a:solidFill>
                  <a:schemeClr val="bg1"/>
                </a:solidFill>
                <a:ln w="7937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350">
                    <a:solidFill>
                      <a:srgbClr val="FF0000"/>
                    </a:solidFill>
                  </a:endParaRPr>
                </a:p>
              </p:txBody>
            </p:sp>
          </p:grpSp>
        </p:grpSp>
        <p:pic>
          <p:nvPicPr>
            <p:cNvPr id="44090" name="图片 31906" descr="}`H@D}B$J0DS[YGKB9R40{W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912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91" name="图片 31907" descr="}`H@D}B$J0DS[YGKB9R40{W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0" y="912"/>
              <a:ext cx="43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2" name="文本框 31908"/>
            <p:cNvSpPr txBox="1">
              <a:spLocks noChangeArrowheads="1"/>
            </p:cNvSpPr>
            <p:nvPr/>
          </p:nvSpPr>
          <p:spPr bwMode="auto">
            <a:xfrm>
              <a:off x="1968" y="1439"/>
              <a:ext cx="2256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Boring Lesson" pitchFamily="2" charset="-122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Boring Lesson" pitchFamily="2" charset="-122"/>
                </a:rPr>
                <a:t>To be continued…</a:t>
              </a:r>
            </a:p>
            <a:p>
              <a:pPr>
                <a:spcBef>
                  <a:spcPct val="50000"/>
                </a:spcBef>
              </a:pPr>
              <a:endParaRPr lang="en-US" altLang="zh-CN" sz="1100" dirty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itchFamily="82" charset="-122"/>
              </a:endParaRPr>
            </a:p>
          </p:txBody>
        </p:sp>
        <p:sp>
          <p:nvSpPr>
            <p:cNvPr id="44093" name="直接连接符 31909"/>
            <p:cNvSpPr>
              <a:spLocks noChangeShapeType="1"/>
            </p:cNvSpPr>
            <p:nvPr/>
          </p:nvSpPr>
          <p:spPr bwMode="auto">
            <a:xfrm>
              <a:off x="1872" y="2688"/>
              <a:ext cx="225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>
                <a:solidFill>
                  <a:srgbClr val="FF0000"/>
                </a:solidFill>
              </a:endParaRPr>
            </a:p>
          </p:txBody>
        </p:sp>
        <p:sp>
          <p:nvSpPr>
            <p:cNvPr id="44094" name="文本框 31910"/>
            <p:cNvSpPr txBox="1">
              <a:spLocks noChangeArrowheads="1"/>
            </p:cNvSpPr>
            <p:nvPr/>
          </p:nvSpPr>
          <p:spPr bwMode="auto">
            <a:xfrm>
              <a:off x="2284" y="2832"/>
              <a:ext cx="216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0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未完待续</a:t>
              </a:r>
              <a:endParaRPr lang="zh-CN" altLang="en-US" sz="21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1" name="Picture 7" descr="H:\张敏课件2(li 5.12)\U7张敏\插图\moon cake 一个.jpgmoon cake 一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2" b="98305" l="9677" r="9161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38714" y="3289439"/>
            <a:ext cx="1500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176"/>
          <p:cNvGrpSpPr/>
          <p:nvPr/>
        </p:nvGrpSpPr>
        <p:grpSpPr bwMode="auto">
          <a:xfrm>
            <a:off x="4914900" y="914401"/>
            <a:ext cx="3124750" cy="1620442"/>
            <a:chOff x="-839" y="1298"/>
            <a:chExt cx="2335" cy="1361"/>
          </a:xfrm>
        </p:grpSpPr>
        <p:sp>
          <p:nvSpPr>
            <p:cNvPr id="7172" name="云形标注 7177"/>
            <p:cNvSpPr>
              <a:spLocks noChangeArrowheads="1"/>
            </p:cNvSpPr>
            <p:nvPr/>
          </p:nvSpPr>
          <p:spPr bwMode="auto">
            <a:xfrm>
              <a:off x="-839" y="1298"/>
              <a:ext cx="2335" cy="1361"/>
            </a:xfrm>
            <a:prstGeom prst="cloudCallout">
              <a:avLst>
                <a:gd name="adj1" fmla="val 21306"/>
                <a:gd name="adj2" fmla="val -29333"/>
              </a:avLst>
            </a:prstGeom>
            <a:solidFill>
              <a:srgbClr val="A1F1AB"/>
            </a:solidFill>
            <a:ln w="9525">
              <a:noFill/>
              <a:rou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9220" name="矩形 7178"/>
            <p:cNvSpPr>
              <a:spLocks noChangeArrowheads="1" noChangeShapeType="1" noTextEdit="1"/>
            </p:cNvSpPr>
            <p:nvPr/>
          </p:nvSpPr>
          <p:spPr bwMode="auto">
            <a:xfrm>
              <a:off x="-597" y="1786"/>
              <a:ext cx="2033" cy="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+mj-lt"/>
                  <a:cs typeface="Times New Roman" panose="02020603050405020304" pitchFamily="18" charset="0"/>
                </a:rPr>
                <a:t>It looks like a moon.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7179"/>
          <p:cNvGrpSpPr/>
          <p:nvPr/>
        </p:nvGrpSpPr>
        <p:grpSpPr bwMode="auto">
          <a:xfrm>
            <a:off x="2083396" y="1258744"/>
            <a:ext cx="1952625" cy="1165622"/>
            <a:chOff x="476" y="2341"/>
            <a:chExt cx="2449" cy="1361"/>
          </a:xfrm>
        </p:grpSpPr>
        <p:sp>
          <p:nvSpPr>
            <p:cNvPr id="7175" name="云形标注 7180"/>
            <p:cNvSpPr>
              <a:spLocks noChangeArrowheads="1"/>
            </p:cNvSpPr>
            <p:nvPr/>
          </p:nvSpPr>
          <p:spPr bwMode="auto">
            <a:xfrm>
              <a:off x="476" y="2341"/>
              <a:ext cx="2449" cy="1361"/>
            </a:xfrm>
            <a:prstGeom prst="cloudCallout">
              <a:avLst>
                <a:gd name="adj1" fmla="val 29255"/>
                <a:gd name="adj2" fmla="val -25898"/>
              </a:avLst>
            </a:prstGeom>
            <a:solidFill>
              <a:srgbClr val="FFF2BD"/>
            </a:solidFill>
            <a:ln w="9525">
              <a:noFill/>
              <a:round/>
            </a:ln>
            <a:effectLst>
              <a:outerShdw dist="35921" dir="2700000" algn="ctr" rotWithShape="0">
                <a:srgbClr val="FCDF08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9223" name="矩形 7181"/>
            <p:cNvSpPr>
              <a:spLocks noChangeArrowheads="1" noChangeShapeType="1" noTextEdit="1"/>
            </p:cNvSpPr>
            <p:nvPr/>
          </p:nvSpPr>
          <p:spPr bwMode="auto">
            <a:xfrm>
              <a:off x="703" y="2661"/>
              <a:ext cx="2074" cy="5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+mj-lt"/>
                  <a:cs typeface="Times New Roman" panose="02020603050405020304" pitchFamily="18" charset="0"/>
                </a:rPr>
                <a:t>a pie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8198" name="矩形 7182"/>
          <p:cNvSpPr>
            <a:spLocks noChangeArrowheads="1" noChangeShapeType="1" noTextEdit="1"/>
          </p:cNvSpPr>
          <p:nvPr/>
        </p:nvSpPr>
        <p:spPr bwMode="auto">
          <a:xfrm>
            <a:off x="3642924" y="2971800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moon cake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+mj-lt"/>
              <a:cs typeface="Times New Roman" panose="02020603050405020304" pitchFamily="18" charset="0"/>
            </a:endParaRPr>
          </a:p>
        </p:txBody>
      </p:sp>
      <p:grpSp>
        <p:nvGrpSpPr>
          <p:cNvPr id="5" name="组合 9235"/>
          <p:cNvGrpSpPr/>
          <p:nvPr/>
        </p:nvGrpSpPr>
        <p:grpSpPr bwMode="auto">
          <a:xfrm>
            <a:off x="1828800" y="1200150"/>
            <a:ext cx="2343150" cy="1257300"/>
            <a:chOff x="476" y="2341"/>
            <a:chExt cx="2449" cy="1361"/>
          </a:xfrm>
        </p:grpSpPr>
        <p:sp>
          <p:nvSpPr>
            <p:cNvPr id="7" name="云形标注 9236"/>
            <p:cNvSpPr>
              <a:spLocks noChangeArrowheads="1"/>
            </p:cNvSpPr>
            <p:nvPr/>
          </p:nvSpPr>
          <p:spPr bwMode="auto">
            <a:xfrm>
              <a:off x="476" y="2341"/>
              <a:ext cx="2449" cy="1361"/>
            </a:xfrm>
            <a:prstGeom prst="cloudCallout">
              <a:avLst>
                <a:gd name="adj1" fmla="val 29255"/>
                <a:gd name="adj2" fmla="val -25898"/>
              </a:avLst>
            </a:prstGeom>
            <a:solidFill>
              <a:srgbClr val="FFF2BD"/>
            </a:solidFill>
            <a:ln w="9525">
              <a:noFill/>
              <a:round/>
            </a:ln>
            <a:effectLst>
              <a:outerShdw dist="35921" dir="2700000" algn="ctr" rotWithShape="0">
                <a:srgbClr val="FCDF08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9228" name="矩形 9237"/>
            <p:cNvSpPr>
              <a:spLocks noChangeArrowheads="1" noChangeShapeType="1" noTextEdit="1"/>
            </p:cNvSpPr>
            <p:nvPr/>
          </p:nvSpPr>
          <p:spPr bwMode="auto">
            <a:xfrm>
              <a:off x="712" y="2671"/>
              <a:ext cx="2056" cy="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+mj-lt"/>
                  <a:cs typeface="Times New Roman" panose="02020603050405020304" pitchFamily="18" charset="0"/>
                </a:rPr>
                <a:t>What festival?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9240" name="直接连接符 9239"/>
          <p:cNvSpPr>
            <a:spLocks noChangeShapeType="1"/>
          </p:cNvSpPr>
          <p:nvPr/>
        </p:nvSpPr>
        <p:spPr bwMode="auto">
          <a:xfrm rot="2220000" flipH="1" flipV="1">
            <a:off x="3840956" y="2606279"/>
            <a:ext cx="571500" cy="228600"/>
          </a:xfrm>
          <a:prstGeom prst="line">
            <a:avLst/>
          </a:prstGeom>
          <a:noFill/>
          <a:ln w="6985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9241" name="直接连接符 9240"/>
          <p:cNvSpPr>
            <a:spLocks noChangeShapeType="1"/>
          </p:cNvSpPr>
          <p:nvPr/>
        </p:nvSpPr>
        <p:spPr bwMode="auto">
          <a:xfrm rot="16140000" flipH="1">
            <a:off x="4530328" y="1565672"/>
            <a:ext cx="158354" cy="722710"/>
          </a:xfrm>
          <a:prstGeom prst="line">
            <a:avLst/>
          </a:prstGeom>
          <a:noFill/>
          <a:ln w="6985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8" name="图片 1" descr="QQ截图20160503162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447" y="2681287"/>
            <a:ext cx="1682377" cy="1817327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41710" y="350873"/>
            <a:ext cx="2743200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Try to guess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2171700"/>
            <a:ext cx="2036763" cy="1417638"/>
          </a:xfrm>
        </p:spPr>
        <p:txBody>
          <a:bodyPr/>
          <a:lstStyle/>
          <a:p>
            <a:pPr marL="457200" indent="-457200"/>
            <a:endParaRPr lang="en-US" altLang="zh-CN">
              <a:latin typeface="Times New Roman" panose="02020603050405020304" pitchFamily="18" charset="0"/>
            </a:endParaRPr>
          </a:p>
          <a:p>
            <a:pPr marL="457200" indent="-457200"/>
            <a:endParaRPr lang="en-US" altLang="zh-CN">
              <a:latin typeface="Times New Roman" panose="02020603050405020304" pitchFamily="18" charset="0"/>
            </a:endParaRPr>
          </a:p>
          <a:p>
            <a:pPr marL="457200" indent="-457200"/>
            <a:endParaRPr lang="en-US" altLang="zh-CN" sz="750">
              <a:latin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en-US" altLang="zh-CN" sz="2700">
              <a:latin typeface="Times New Roman" panose="02020603050405020304" pitchFamily="18" charset="0"/>
            </a:endParaRPr>
          </a:p>
        </p:txBody>
      </p:sp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4527889" y="2479572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1350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729882" y="2250972"/>
            <a:ext cx="120015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</a:rPr>
              <a:t>When?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3162929" y="4211477"/>
            <a:ext cx="2914650" cy="51435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28575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</a:rPr>
              <a:t>What do people do?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994435" y="2139828"/>
            <a:ext cx="2915451" cy="5715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28575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dirty="0">
                <a:latin typeface="Times New Roman" panose="02020603050405020304" pitchFamily="18" charset="0"/>
              </a:rPr>
              <a:t>What do people eat?</a:t>
            </a:r>
          </a:p>
          <a:p>
            <a:pPr>
              <a:defRPr/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855111" y="1568050"/>
            <a:ext cx="1543050" cy="4572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28575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What?</a:t>
            </a:r>
          </a:p>
        </p:txBody>
      </p:sp>
      <p:sp>
        <p:nvSpPr>
          <p:cNvPr id="8200" name="直接连接符 108559"/>
          <p:cNvSpPr>
            <a:spLocks noChangeShapeType="1"/>
          </p:cNvSpPr>
          <p:nvPr/>
        </p:nvSpPr>
        <p:spPr bwMode="auto">
          <a:xfrm flipH="1">
            <a:off x="4620254" y="3756338"/>
            <a:ext cx="0" cy="4174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0249" name="椭圆 1"/>
          <p:cNvSpPr>
            <a:spLocks noChangeArrowheads="1"/>
          </p:cNvSpPr>
          <p:nvPr/>
        </p:nvSpPr>
        <p:spPr bwMode="auto">
          <a:xfrm>
            <a:off x="3195579" y="2708172"/>
            <a:ext cx="2761059" cy="1028700"/>
          </a:xfrm>
          <a:prstGeom prst="ellipse">
            <a:avLst/>
          </a:prstGeom>
          <a:solidFill>
            <a:srgbClr val="FF0000">
              <a:alpha val="72940"/>
            </a:srgbClr>
          </a:solidFill>
          <a:ln w="28575">
            <a:solidFill>
              <a:srgbClr val="00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</a:rPr>
              <a:t>             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Chinese festivals              </a:t>
            </a:r>
          </a:p>
        </p:txBody>
      </p:sp>
      <p:sp>
        <p:nvSpPr>
          <p:cNvPr id="2" name="直接连接符 2"/>
          <p:cNvSpPr>
            <a:spLocks noChangeShapeType="1"/>
          </p:cNvSpPr>
          <p:nvPr/>
        </p:nvSpPr>
        <p:spPr bwMode="auto">
          <a:xfrm rot="10860000">
            <a:off x="4624888" y="2136661"/>
            <a:ext cx="3496" cy="53100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 dirty="0"/>
          </a:p>
        </p:txBody>
      </p:sp>
      <p:sp>
        <p:nvSpPr>
          <p:cNvPr id="8203" name="直接连接符 3"/>
          <p:cNvSpPr>
            <a:spLocks noChangeShapeType="1"/>
          </p:cNvSpPr>
          <p:nvPr/>
        </p:nvSpPr>
        <p:spPr bwMode="auto">
          <a:xfrm rot="7080000">
            <a:off x="2994943" y="2637441"/>
            <a:ext cx="5906" cy="60062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8204" name="直接连接符 4"/>
          <p:cNvSpPr>
            <a:spLocks noChangeShapeType="1"/>
          </p:cNvSpPr>
          <p:nvPr/>
        </p:nvSpPr>
        <p:spPr bwMode="auto">
          <a:xfrm rot="14220000" flipH="1">
            <a:off x="6083226" y="2640697"/>
            <a:ext cx="28473" cy="5359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42461" y="213176"/>
            <a:ext cx="44590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sym typeface="Arial" panose="020B0604020202020204" pitchFamily="34" charset="0"/>
              </a:rPr>
              <a:t>What do you want to know about Chinese festivals?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+mj-ea"/>
                <a:ea typeface="+mj-ea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你想了解中国节日的哪些呢？</a:t>
            </a:r>
            <a:r>
              <a:rPr lang="en-US" altLang="zh-CN" sz="2400" dirty="0">
                <a:latin typeface="+mj-ea"/>
                <a:ea typeface="+mj-ea"/>
                <a:sym typeface="Arial" panose="020B0604020202020204" pitchFamily="34" charset="0"/>
              </a:rPr>
              <a:t>)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41710" y="350873"/>
            <a:ext cx="1590329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Try to ask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1" grpId="0" bldLvl="0" animBg="1"/>
      <p:bldP spid="12302" grpId="0" bldLvl="0" animBg="1"/>
      <p:bldP spid="9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0"/>
          <p:cNvSpPr txBox="1">
            <a:spLocks noChangeArrowheads="1"/>
          </p:cNvSpPr>
          <p:nvPr/>
        </p:nvSpPr>
        <p:spPr bwMode="auto">
          <a:xfrm>
            <a:off x="2702895" y="433180"/>
            <a:ext cx="3752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看动画，写出你所看到的节日。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654220" y="735574"/>
            <a:ext cx="5835560" cy="64637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W</a:t>
            </a:r>
            <a:r>
              <a:rPr lang="en-US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hat are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the </a:t>
            </a:r>
            <a:r>
              <a:rPr lang="en-US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Chinese festivals 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3603" name="文本框 23602"/>
          <p:cNvSpPr txBox="1">
            <a:spLocks noChangeArrowheads="1"/>
          </p:cNvSpPr>
          <p:nvPr/>
        </p:nvSpPr>
        <p:spPr bwMode="auto">
          <a:xfrm>
            <a:off x="1677591" y="3674691"/>
            <a:ext cx="2055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Spring Festival</a:t>
            </a:r>
          </a:p>
        </p:txBody>
      </p:sp>
      <p:sp>
        <p:nvSpPr>
          <p:cNvPr id="11269" name="直接连接符 8"/>
          <p:cNvSpPr>
            <a:spLocks noChangeShapeType="1"/>
          </p:cNvSpPr>
          <p:nvPr/>
        </p:nvSpPr>
        <p:spPr bwMode="auto">
          <a:xfrm flipV="1">
            <a:off x="1771650" y="4103316"/>
            <a:ext cx="2246710" cy="59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1270" name="直接连接符 9"/>
          <p:cNvSpPr>
            <a:spLocks noChangeShapeType="1"/>
          </p:cNvSpPr>
          <p:nvPr/>
        </p:nvSpPr>
        <p:spPr bwMode="auto">
          <a:xfrm flipV="1">
            <a:off x="5125642" y="4103316"/>
            <a:ext cx="2246710" cy="59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1271" name="直接连接符 11"/>
          <p:cNvSpPr>
            <a:spLocks noChangeShapeType="1"/>
          </p:cNvSpPr>
          <p:nvPr/>
        </p:nvSpPr>
        <p:spPr bwMode="auto">
          <a:xfrm flipV="1">
            <a:off x="5125642" y="4584906"/>
            <a:ext cx="2247900" cy="59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1272" name="直接连接符 12"/>
          <p:cNvSpPr>
            <a:spLocks noChangeShapeType="1"/>
          </p:cNvSpPr>
          <p:nvPr/>
        </p:nvSpPr>
        <p:spPr bwMode="auto">
          <a:xfrm flipV="1">
            <a:off x="1752600" y="4584906"/>
            <a:ext cx="2247900" cy="59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3604" name="文本框 23603"/>
          <p:cNvSpPr txBox="1">
            <a:spLocks noChangeArrowheads="1"/>
          </p:cNvSpPr>
          <p:nvPr/>
        </p:nvSpPr>
        <p:spPr bwMode="auto">
          <a:xfrm>
            <a:off x="2702895" y="3674691"/>
            <a:ext cx="68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SF</a:t>
            </a:r>
          </a:p>
        </p:txBody>
      </p:sp>
      <p:sp>
        <p:nvSpPr>
          <p:cNvPr id="11274" name="Rectangle 96"/>
          <p:cNvSpPr>
            <a:spLocks noChangeArrowheads="1"/>
          </p:cNvSpPr>
          <p:nvPr/>
        </p:nvSpPr>
        <p:spPr bwMode="auto">
          <a:xfrm>
            <a:off x="1771650" y="2585775"/>
            <a:ext cx="4914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Take notes</a:t>
            </a:r>
            <a:r>
              <a:rPr lang="en-US" altLang="zh-CN" sz="2100" b="1" i="1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zh-CN" altLang="en-US" sz="2100" i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速记</a:t>
            </a:r>
            <a:r>
              <a:rPr lang="en-US" altLang="zh-CN" sz="2100" b="1" i="1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zh-CN" altLang="en-US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</a:p>
          <a:p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100" i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What are the Chinese festivals?</a:t>
            </a:r>
          </a:p>
          <a:p>
            <a:r>
              <a:rPr lang="en-US" altLang="zh-CN" sz="2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Festivals:</a:t>
            </a:r>
            <a:r>
              <a:rPr lang="en-US" altLang="zh-CN" sz="2100" i="1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60513" y="1438628"/>
            <a:ext cx="6822973" cy="1047663"/>
          </a:xfrm>
          <a:prstGeom prst="roundRect">
            <a:avLst>
              <a:gd name="adj" fmla="val 13148"/>
            </a:avLst>
          </a:prstGeom>
          <a:solidFill>
            <a:srgbClr val="00B050">
              <a:alpha val="27843"/>
            </a:srgbClr>
          </a:solidFill>
          <a:ln w="603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000" dirty="0">
                <a:latin typeface="Times New Roman" panose="02020603050405020304" pitchFamily="18" charset="0"/>
              </a:rPr>
              <a:t>Learning tip</a:t>
            </a:r>
            <a:r>
              <a:rPr lang="en-US" altLang="zh-CN" dirty="0">
                <a:latin typeface="+mj-ea"/>
                <a:ea typeface="+mj-ea"/>
              </a:rPr>
              <a:t>(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学习方法小提示</a:t>
            </a:r>
            <a:r>
              <a:rPr lang="en-US" altLang="zh-CN" dirty="0">
                <a:latin typeface="+mj-ea"/>
                <a:ea typeface="+mj-ea"/>
              </a:rPr>
              <a:t>)</a:t>
            </a:r>
            <a:r>
              <a:rPr lang="en-US" altLang="zh-CN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当我们看动画时，可以尝试速记，如记录关键信息的单词首字母。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Watch and 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3" grpId="0"/>
      <p:bldP spid="23603" grpId="1"/>
      <p:bldP spid="23604" grpId="0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0"/>
          <p:cNvSpPr txBox="1">
            <a:spLocks noChangeArrowheads="1"/>
          </p:cNvSpPr>
          <p:nvPr/>
        </p:nvSpPr>
        <p:spPr bwMode="auto">
          <a:xfrm>
            <a:off x="2839045" y="495891"/>
            <a:ext cx="3465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看动画，写出你所看到的节日。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373981" y="2022872"/>
            <a:ext cx="6396038" cy="4500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hat are 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the 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Chinese festivals ?</a:t>
            </a:r>
            <a:endParaRPr lang="en-US" altLang="en-US" sz="2100" b="1" dirty="0">
              <a:solidFill>
                <a:srgbClr val="C0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Watch and 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0"/>
          <p:cNvSpPr txBox="1">
            <a:spLocks noChangeArrowheads="1"/>
          </p:cNvSpPr>
          <p:nvPr/>
        </p:nvSpPr>
        <p:spPr bwMode="auto">
          <a:xfrm>
            <a:off x="2953901" y="419346"/>
            <a:ext cx="3245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看动画，写出你所看到的节日。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278626" y="864394"/>
            <a:ext cx="4587478" cy="4500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hat are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the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Chinese festivals ?</a:t>
            </a:r>
          </a:p>
          <a:p>
            <a:pPr algn="ctr"/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3316" name="直接连接符 8"/>
          <p:cNvSpPr>
            <a:spLocks noChangeShapeType="1"/>
          </p:cNvSpPr>
          <p:nvPr/>
        </p:nvSpPr>
        <p:spPr bwMode="auto">
          <a:xfrm flipV="1">
            <a:off x="1657350" y="4000500"/>
            <a:ext cx="2246710" cy="59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317" name="直接连接符 9"/>
          <p:cNvSpPr>
            <a:spLocks noChangeShapeType="1"/>
          </p:cNvSpPr>
          <p:nvPr/>
        </p:nvSpPr>
        <p:spPr bwMode="auto">
          <a:xfrm flipV="1">
            <a:off x="5075635" y="3982641"/>
            <a:ext cx="2246709" cy="59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318" name="直接连接符 11"/>
          <p:cNvSpPr>
            <a:spLocks noChangeShapeType="1"/>
          </p:cNvSpPr>
          <p:nvPr/>
        </p:nvSpPr>
        <p:spPr bwMode="auto">
          <a:xfrm flipV="1">
            <a:off x="5038725" y="4514939"/>
            <a:ext cx="2247900" cy="59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319" name="直接连接符 12"/>
          <p:cNvSpPr>
            <a:spLocks noChangeShapeType="1"/>
          </p:cNvSpPr>
          <p:nvPr/>
        </p:nvSpPr>
        <p:spPr bwMode="auto">
          <a:xfrm flipV="1">
            <a:off x="1657350" y="4514939"/>
            <a:ext cx="2247900" cy="59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320" name="文本框 23603"/>
          <p:cNvSpPr txBox="1">
            <a:spLocks noChangeArrowheads="1"/>
          </p:cNvSpPr>
          <p:nvPr/>
        </p:nvSpPr>
        <p:spPr bwMode="auto">
          <a:xfrm>
            <a:off x="2286000" y="3543300"/>
            <a:ext cx="68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SF</a:t>
            </a:r>
          </a:p>
        </p:txBody>
      </p:sp>
      <p:sp>
        <p:nvSpPr>
          <p:cNvPr id="13321" name="Rectangle 96"/>
          <p:cNvSpPr>
            <a:spLocks noChangeArrowheads="1"/>
          </p:cNvSpPr>
          <p:nvPr/>
        </p:nvSpPr>
        <p:spPr bwMode="auto">
          <a:xfrm>
            <a:off x="1543050" y="2571750"/>
            <a:ext cx="4914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Take notes</a:t>
            </a:r>
            <a:r>
              <a:rPr lang="zh-CN" altLang="en-US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en-US" sz="2100" b="1" i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速记</a:t>
            </a:r>
            <a:r>
              <a:rPr lang="zh-CN" altLang="en-US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）：</a:t>
            </a:r>
          </a:p>
          <a:p>
            <a:r>
              <a:rPr lang="zh-CN" altLang="en-US" sz="2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100" i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What are the Chinese festivals?</a:t>
            </a:r>
          </a:p>
          <a:p>
            <a:r>
              <a:rPr lang="en-US" altLang="zh-CN" sz="2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Festivals:</a:t>
            </a:r>
            <a:r>
              <a:rPr lang="en-US" altLang="zh-CN" sz="2100" i="1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829300" y="3623073"/>
            <a:ext cx="1901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DBF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29300" y="4143464"/>
            <a:ext cx="1901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</a:rPr>
              <a:t>DNF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924050" y="4143464"/>
            <a:ext cx="161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    MAF</a:t>
            </a:r>
          </a:p>
        </p:txBody>
      </p:sp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1205680" y="1494724"/>
            <a:ext cx="6732639" cy="1047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000" dirty="0">
                <a:latin typeface="Times New Roman" panose="02020603050405020304" pitchFamily="18" charset="0"/>
              </a:rPr>
              <a:t>Learning tip</a:t>
            </a:r>
            <a:r>
              <a:rPr lang="en-US" altLang="zh-CN" dirty="0">
                <a:latin typeface="+mj-ea"/>
                <a:ea typeface="+mj-ea"/>
              </a:rPr>
              <a:t>(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学习方法小提示</a:t>
            </a:r>
            <a:r>
              <a:rPr lang="en-US" altLang="zh-CN" dirty="0">
                <a:latin typeface="+mj-ea"/>
                <a:ea typeface="+mj-ea"/>
              </a:rPr>
              <a:t>)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当我们看动画时，可以尝试速记，如记录关键信息的单词首字母。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Watch and 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8"/>
          <p:cNvGrpSpPr/>
          <p:nvPr/>
        </p:nvGrpSpPr>
        <p:grpSpPr bwMode="auto">
          <a:xfrm>
            <a:off x="6724886" y="2166937"/>
            <a:ext cx="1258567" cy="1678089"/>
            <a:chOff x="3889" y="2127"/>
            <a:chExt cx="3145" cy="3993"/>
          </a:xfrm>
        </p:grpSpPr>
        <p:pic>
          <p:nvPicPr>
            <p:cNvPr id="14359" name="图片 10" descr="篮子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9" y="2127"/>
              <a:ext cx="3145" cy="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0" name="文本框 17"/>
            <p:cNvSpPr txBox="1">
              <a:spLocks noChangeArrowheads="1"/>
            </p:cNvSpPr>
            <p:nvPr/>
          </p:nvSpPr>
          <p:spPr bwMode="auto">
            <a:xfrm>
              <a:off x="4893" y="5269"/>
              <a:ext cx="1437" cy="82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ber</a:t>
              </a:r>
              <a:endParaRPr lang="en-US" altLang="zh-CN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38" name="TextBox 20"/>
          <p:cNvSpPr txBox="1">
            <a:spLocks noChangeArrowheads="1"/>
          </p:cNvSpPr>
          <p:nvPr/>
        </p:nvSpPr>
        <p:spPr bwMode="auto">
          <a:xfrm>
            <a:off x="4461509" y="2064425"/>
            <a:ext cx="2959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B. in January or Febr</a:t>
            </a:r>
            <a:r>
              <a:rPr lang="en-US" altLang="zh-CN" dirty="0">
                <a:latin typeface="Times New Roman" panose="02020603050405020304" pitchFamily="18" charset="0"/>
              </a:rPr>
              <a:t>uary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303071" y="983458"/>
            <a:ext cx="1073560" cy="3541782"/>
            <a:chOff x="1326700" y="865223"/>
            <a:chExt cx="1233152" cy="4068296"/>
          </a:xfrm>
        </p:grpSpPr>
        <p:pic>
          <p:nvPicPr>
            <p:cNvPr id="14340" name="Picture 3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32310" y="2834369"/>
              <a:ext cx="1221932" cy="102512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2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26700" y="1770099"/>
              <a:ext cx="1227542" cy="105251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3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32310" y="3851240"/>
              <a:ext cx="1221932" cy="108227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2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32310" y="865223"/>
              <a:ext cx="1227542" cy="96202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3" name="TextBox 33"/>
          <p:cNvSpPr txBox="1">
            <a:spLocks noChangeArrowheads="1"/>
          </p:cNvSpPr>
          <p:nvPr/>
        </p:nvSpPr>
        <p:spPr bwMode="auto">
          <a:xfrm>
            <a:off x="4461510" y="2905312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C. in May or June </a:t>
            </a:r>
          </a:p>
        </p:txBody>
      </p:sp>
      <p:sp>
        <p:nvSpPr>
          <p:cNvPr id="14344" name="TextBox 34"/>
          <p:cNvSpPr txBox="1">
            <a:spLocks noChangeArrowheads="1"/>
          </p:cNvSpPr>
          <p:nvPr/>
        </p:nvSpPr>
        <p:spPr bwMode="auto">
          <a:xfrm>
            <a:off x="4461510" y="3764519"/>
            <a:ext cx="2965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D. in September or October </a:t>
            </a:r>
          </a:p>
        </p:txBody>
      </p:sp>
      <p:sp>
        <p:nvSpPr>
          <p:cNvPr id="14345" name="TextBox 36"/>
          <p:cNvSpPr txBox="1">
            <a:spLocks noChangeArrowheads="1"/>
          </p:cNvSpPr>
          <p:nvPr/>
        </p:nvSpPr>
        <p:spPr bwMode="auto">
          <a:xfrm>
            <a:off x="4461510" y="1180614"/>
            <a:ext cx="331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A. in October  or November</a:t>
            </a:r>
          </a:p>
        </p:txBody>
      </p:sp>
      <p:sp>
        <p:nvSpPr>
          <p:cNvPr id="14346" name="AutoShape 3"/>
          <p:cNvSpPr>
            <a:spLocks noChangeArrowheads="1"/>
          </p:cNvSpPr>
          <p:nvPr/>
        </p:nvSpPr>
        <p:spPr bwMode="auto">
          <a:xfrm>
            <a:off x="2474714" y="571501"/>
            <a:ext cx="4194572" cy="4119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When are the festivals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  <a:p>
            <a:pPr algn="ctr"/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>
            <a:endCxn id="14343" idx="1"/>
          </p:cNvCxnSpPr>
          <p:nvPr/>
        </p:nvCxnSpPr>
        <p:spPr>
          <a:xfrm>
            <a:off x="2494476" y="2166937"/>
            <a:ext cx="1967034" cy="9230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endCxn id="14344" idx="1"/>
          </p:cNvCxnSpPr>
          <p:nvPr/>
        </p:nvCxnSpPr>
        <p:spPr>
          <a:xfrm>
            <a:off x="2476190" y="3029150"/>
            <a:ext cx="1985320" cy="9200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14345" idx="1"/>
          </p:cNvCxnSpPr>
          <p:nvPr/>
        </p:nvCxnSpPr>
        <p:spPr>
          <a:xfrm flipV="1">
            <a:off x="2551531" y="1365280"/>
            <a:ext cx="1909979" cy="2587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6"/>
          <p:cNvCxnSpPr>
            <a:endCxn id="14338" idx="1"/>
          </p:cNvCxnSpPr>
          <p:nvPr/>
        </p:nvCxnSpPr>
        <p:spPr>
          <a:xfrm>
            <a:off x="2556415" y="1387313"/>
            <a:ext cx="1905094" cy="86177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0" name="标题 1"/>
          <p:cNvSpPr>
            <a:spLocks noChangeArrowheads="1"/>
          </p:cNvSpPr>
          <p:nvPr/>
        </p:nvSpPr>
        <p:spPr bwMode="auto">
          <a:xfrm>
            <a:off x="2395776" y="4302748"/>
            <a:ext cx="5029200" cy="57150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    The____ Festival is in _______.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398008" y="2063234"/>
            <a:ext cx="69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</a:rPr>
              <a:t>uary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976528" y="1181804"/>
            <a:ext cx="116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October 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6075203" y="1180044"/>
            <a:ext cx="1301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November</a:t>
            </a: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4976528" y="3764519"/>
            <a:ext cx="1357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September </a:t>
            </a:r>
          </a:p>
        </p:txBody>
      </p:sp>
      <p:sp>
        <p:nvSpPr>
          <p:cNvPr id="20" name="椭圆 19"/>
          <p:cNvSpPr/>
          <p:nvPr/>
        </p:nvSpPr>
        <p:spPr>
          <a:xfrm rot="20625474">
            <a:off x="7482652" y="2479062"/>
            <a:ext cx="423863" cy="10751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 noProof="1">
              <a:solidFill>
                <a:srgbClr val="C00000"/>
              </a:solidFill>
            </a:endParaRPr>
          </a:p>
        </p:txBody>
      </p:sp>
      <p:grpSp>
        <p:nvGrpSpPr>
          <p:cNvPr id="10" name="组合 42"/>
          <p:cNvGrpSpPr/>
          <p:nvPr/>
        </p:nvGrpSpPr>
        <p:grpSpPr bwMode="auto">
          <a:xfrm>
            <a:off x="7227848" y="2683349"/>
            <a:ext cx="259042" cy="285750"/>
            <a:chOff x="5791202" y="1241777"/>
            <a:chExt cx="412041" cy="380348"/>
          </a:xfrm>
        </p:grpSpPr>
        <p:cxnSp>
          <p:nvCxnSpPr>
            <p:cNvPr id="28" name="直接连接符 27"/>
            <p:cNvCxnSpPr/>
            <p:nvPr/>
          </p:nvCxnSpPr>
          <p:spPr>
            <a:xfrm rot="5400000">
              <a:off x="5666004" y="1366975"/>
              <a:ext cx="380348" cy="12995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5400000">
              <a:off x="5948094" y="1366975"/>
              <a:ext cx="380348" cy="12995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43"/>
          <p:cNvGrpSpPr/>
          <p:nvPr/>
        </p:nvGrpSpPr>
        <p:grpSpPr bwMode="auto">
          <a:xfrm>
            <a:off x="7171372" y="2936360"/>
            <a:ext cx="484899" cy="285750"/>
            <a:chOff x="7673622" y="1284111"/>
            <a:chExt cx="685800" cy="381000"/>
          </a:xfrm>
        </p:grpSpPr>
        <p:cxnSp>
          <p:nvCxnSpPr>
            <p:cNvPr id="38" name="直接连接符 37"/>
            <p:cNvCxnSpPr/>
            <p:nvPr/>
          </p:nvCxnSpPr>
          <p:spPr>
            <a:xfrm rot="5400000">
              <a:off x="7548210" y="1409523"/>
              <a:ext cx="381000" cy="130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5400000">
              <a:off x="8103835" y="1409523"/>
              <a:ext cx="381000" cy="130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44"/>
          <p:cNvGrpSpPr/>
          <p:nvPr/>
        </p:nvGrpSpPr>
        <p:grpSpPr bwMode="auto">
          <a:xfrm>
            <a:off x="7206440" y="3198557"/>
            <a:ext cx="442688" cy="257914"/>
            <a:chOff x="5943600" y="5582355"/>
            <a:chExt cx="640644" cy="381638"/>
          </a:xfrm>
        </p:grpSpPr>
        <p:cxnSp>
          <p:nvCxnSpPr>
            <p:cNvPr id="41" name="直接连接符 40"/>
            <p:cNvCxnSpPr/>
            <p:nvPr/>
          </p:nvCxnSpPr>
          <p:spPr>
            <a:xfrm rot="5400000">
              <a:off x="5817800" y="5708161"/>
              <a:ext cx="381632" cy="13003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6328413" y="5708155"/>
              <a:ext cx="381632" cy="13003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71" name="TextBox 20"/>
          <p:cNvSpPr txBox="1">
            <a:spLocks noChangeArrowheads="1"/>
          </p:cNvSpPr>
          <p:nvPr/>
        </p:nvSpPr>
        <p:spPr bwMode="auto">
          <a:xfrm>
            <a:off x="2955131" y="215385"/>
            <a:ext cx="3245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听录音，将节日和月份匹配。</a:t>
            </a: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Listen and match</a:t>
            </a:r>
          </a:p>
        </p:txBody>
      </p:sp>
      <p:sp>
        <p:nvSpPr>
          <p:cNvPr id="48" name="TextBox 36"/>
          <p:cNvSpPr txBox="1">
            <a:spLocks noChangeArrowheads="1"/>
          </p:cNvSpPr>
          <p:nvPr/>
        </p:nvSpPr>
        <p:spPr bwMode="auto">
          <a:xfrm>
            <a:off x="6846727" y="2876372"/>
            <a:ext cx="1262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November</a:t>
            </a:r>
          </a:p>
        </p:txBody>
      </p:sp>
      <p:sp>
        <p:nvSpPr>
          <p:cNvPr id="49" name="TextBox 36"/>
          <p:cNvSpPr txBox="1">
            <a:spLocks noChangeArrowheads="1"/>
          </p:cNvSpPr>
          <p:nvPr/>
        </p:nvSpPr>
        <p:spPr bwMode="auto">
          <a:xfrm>
            <a:off x="6903753" y="2642304"/>
            <a:ext cx="116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October </a:t>
            </a:r>
          </a:p>
        </p:txBody>
      </p:sp>
      <p:sp>
        <p:nvSpPr>
          <p:cNvPr id="50" name="TextBox 36"/>
          <p:cNvSpPr txBox="1">
            <a:spLocks noChangeArrowheads="1"/>
          </p:cNvSpPr>
          <p:nvPr/>
        </p:nvSpPr>
        <p:spPr bwMode="auto">
          <a:xfrm>
            <a:off x="6821203" y="3116819"/>
            <a:ext cx="1357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September </a:t>
            </a: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5268865" y="2063234"/>
            <a:ext cx="69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</a:rPr>
              <a:t>uary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0764 0.283951 E" pathEditMode="relative" ptsTypes="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76 -0.28395 L 1.11022E-16 -2.71605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1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227 0.3298 E" pathEditMode="relative" ptsTypes="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27 -0.3298 L 0 0 E" pathEditMode="relative" ptsTypes="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1736 -0.125926 E" pathEditMode="relative" ptsTypes="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36 0.125926 L 0 0 E" pathEditMode="relative" ptsTypes="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ldLvl="0" animBg="1"/>
      <p:bldP spid="4" grpId="0"/>
      <p:bldP spid="4" grpId="1"/>
      <p:bldP spid="12" grpId="1"/>
      <p:bldP spid="12" grpId="2"/>
      <p:bldP spid="12" grpId="3"/>
      <p:bldP spid="15" grpId="1"/>
      <p:bldP spid="15" grpId="2"/>
      <p:bldP spid="15" grpId="3"/>
      <p:bldP spid="16" grpId="1"/>
      <p:bldP spid="16" grpId="2"/>
      <p:bldP spid="16" grpId="3"/>
      <p:bldP spid="20" grpId="0" bldLvl="0" animBg="1"/>
      <p:bldP spid="20" grpId="1" bldLvl="0" animBg="1"/>
      <p:bldP spid="48" grpId="0"/>
      <p:bldP spid="48" grpId="1"/>
      <p:bldP spid="49" grpId="0"/>
      <p:bldP spid="49" grpId="1"/>
      <p:bldP spid="50" grpId="0"/>
      <p:bldP spid="50" grpId="1"/>
      <p:bldP spid="54" grpId="0"/>
      <p:bldP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3" name="表格 44092"/>
          <p:cNvGraphicFramePr/>
          <p:nvPr/>
        </p:nvGraphicFramePr>
        <p:xfrm>
          <a:off x="1413510" y="1497330"/>
          <a:ext cx="6310314" cy="318172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56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05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What?</a:t>
                      </a:r>
                      <a:endParaRPr lang="en-US" altLang="zh-CN" sz="2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When?</a:t>
                      </a:r>
                      <a:endParaRPr lang="zh-CN" altLang="en-US" sz="21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do?</a:t>
                      </a:r>
                      <a:endParaRPr lang="en-US" sz="21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What to eat?</a:t>
                      </a:r>
                      <a:endParaRPr lang="en-US" sz="21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71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Spring  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Festival</a:t>
                      </a:r>
                      <a:endParaRPr lang="en-US" altLang="zh-CN" sz="1500" b="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4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zh-CN" altLang="en-US" sz="15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5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88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500" b="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5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zh-CN" altLang="en-US" sz="15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5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43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43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3" marB="343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93" name="Text Box 73"/>
          <p:cNvSpPr txBox="1">
            <a:spLocks noChangeArrowheads="1"/>
          </p:cNvSpPr>
          <p:nvPr/>
        </p:nvSpPr>
        <p:spPr bwMode="auto">
          <a:xfrm>
            <a:off x="1428750" y="3209449"/>
            <a:ext cx="1712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500">
                <a:solidFill>
                  <a:srgbClr val="2E2E00"/>
                </a:solidFill>
                <a:latin typeface="Times New Roman" panose="02020603050405020304" pitchFamily="18" charset="0"/>
              </a:rPr>
              <a:t>The Mid-Autumn  Festival</a:t>
            </a:r>
          </a:p>
        </p:txBody>
      </p:sp>
      <p:sp>
        <p:nvSpPr>
          <p:cNvPr id="15394" name="Text Box 77"/>
          <p:cNvSpPr txBox="1">
            <a:spLocks noChangeArrowheads="1"/>
          </p:cNvSpPr>
          <p:nvPr/>
        </p:nvSpPr>
        <p:spPr bwMode="auto">
          <a:xfrm>
            <a:off x="1371600" y="3952399"/>
            <a:ext cx="1712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500">
                <a:solidFill>
                  <a:srgbClr val="2E2E00"/>
                </a:solidFill>
                <a:latin typeface="Times New Roman" panose="02020603050405020304" pitchFamily="18" charset="0"/>
              </a:rPr>
              <a:t>The Double Ninth Festival</a:t>
            </a:r>
          </a:p>
        </p:txBody>
      </p:sp>
      <p:sp>
        <p:nvSpPr>
          <p:cNvPr id="15395" name="矩形 44074"/>
          <p:cNvSpPr>
            <a:spLocks noChangeArrowheads="1"/>
          </p:cNvSpPr>
          <p:nvPr/>
        </p:nvSpPr>
        <p:spPr bwMode="auto">
          <a:xfrm>
            <a:off x="1485901" y="2523649"/>
            <a:ext cx="14216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500" dirty="0">
                <a:solidFill>
                  <a:srgbClr val="2E2E00"/>
                </a:solidFill>
                <a:latin typeface="Times New Roman" panose="02020603050405020304" pitchFamily="18" charset="0"/>
              </a:rPr>
              <a:t>The Dragon Boat Festival</a:t>
            </a:r>
          </a:p>
        </p:txBody>
      </p:sp>
      <p:sp>
        <p:nvSpPr>
          <p:cNvPr id="15396" name="文本框 44077"/>
          <p:cNvSpPr txBox="1">
            <a:spLocks noChangeArrowheads="1"/>
          </p:cNvSpPr>
          <p:nvPr/>
        </p:nvSpPr>
        <p:spPr bwMode="auto">
          <a:xfrm>
            <a:off x="7491413" y="2170510"/>
            <a:ext cx="17930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1350">
              <a:solidFill>
                <a:srgbClr val="2E2E00"/>
              </a:solidFill>
            </a:endParaRPr>
          </a:p>
        </p:txBody>
      </p:sp>
      <p:sp>
        <p:nvSpPr>
          <p:cNvPr id="15397" name="矩形 44089"/>
          <p:cNvSpPr>
            <a:spLocks noChangeArrowheads="1"/>
          </p:cNvSpPr>
          <p:nvPr/>
        </p:nvSpPr>
        <p:spPr bwMode="auto">
          <a:xfrm>
            <a:off x="3028950" y="1954530"/>
            <a:ext cx="1272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2E2E00"/>
                </a:solidFill>
                <a:latin typeface="Times New Roman" panose="02020603050405020304" pitchFamily="18" charset="0"/>
              </a:rPr>
              <a:t>in January or  </a:t>
            </a:r>
          </a:p>
          <a:p>
            <a:r>
              <a:rPr lang="en-US" altLang="zh-CN" sz="1500" dirty="0">
                <a:solidFill>
                  <a:srgbClr val="2E2E00"/>
                </a:solidFill>
                <a:latin typeface="Times New Roman" panose="02020603050405020304" pitchFamily="18" charset="0"/>
              </a:rPr>
              <a:t>February</a:t>
            </a:r>
          </a:p>
        </p:txBody>
      </p:sp>
      <p:sp>
        <p:nvSpPr>
          <p:cNvPr id="15398" name="矩形 44075"/>
          <p:cNvSpPr>
            <a:spLocks noChangeArrowheads="1"/>
          </p:cNvSpPr>
          <p:nvPr/>
        </p:nvSpPr>
        <p:spPr bwMode="auto">
          <a:xfrm>
            <a:off x="3086100" y="2580799"/>
            <a:ext cx="1200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500">
                <a:solidFill>
                  <a:srgbClr val="2E2E00"/>
                </a:solidFill>
                <a:latin typeface="Times New Roman" panose="02020603050405020304" pitchFamily="18" charset="0"/>
              </a:rPr>
              <a:t>in May or </a:t>
            </a:r>
          </a:p>
          <a:p>
            <a:r>
              <a:rPr lang="en-US" altLang="zh-CN" sz="1500">
                <a:solidFill>
                  <a:srgbClr val="2E2E00"/>
                </a:solidFill>
                <a:latin typeface="Times New Roman" panose="02020603050405020304" pitchFamily="18" charset="0"/>
              </a:rPr>
              <a:t>June</a:t>
            </a:r>
          </a:p>
        </p:txBody>
      </p:sp>
      <p:sp>
        <p:nvSpPr>
          <p:cNvPr id="15399" name="Text Box 74"/>
          <p:cNvSpPr txBox="1">
            <a:spLocks noChangeArrowheads="1"/>
          </p:cNvSpPr>
          <p:nvPr/>
        </p:nvSpPr>
        <p:spPr bwMode="auto">
          <a:xfrm>
            <a:off x="3028951" y="3266599"/>
            <a:ext cx="13739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500">
                <a:solidFill>
                  <a:srgbClr val="2E2E00"/>
                </a:solidFill>
                <a:latin typeface="Times New Roman" panose="02020603050405020304" pitchFamily="18" charset="0"/>
              </a:rPr>
              <a:t>in September or October</a:t>
            </a:r>
          </a:p>
        </p:txBody>
      </p:sp>
      <p:sp>
        <p:nvSpPr>
          <p:cNvPr id="15400" name="Text Box 78"/>
          <p:cNvSpPr txBox="1">
            <a:spLocks noChangeArrowheads="1"/>
          </p:cNvSpPr>
          <p:nvPr/>
        </p:nvSpPr>
        <p:spPr bwMode="auto">
          <a:xfrm>
            <a:off x="3028951" y="3952399"/>
            <a:ext cx="13739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500">
                <a:solidFill>
                  <a:srgbClr val="2E2E00"/>
                </a:solidFill>
                <a:latin typeface="Times New Roman" panose="02020603050405020304" pitchFamily="18" charset="0"/>
              </a:rPr>
              <a:t>in October or November</a:t>
            </a:r>
          </a:p>
        </p:txBody>
      </p:sp>
      <p:sp>
        <p:nvSpPr>
          <p:cNvPr id="15402" name="矩形 30"/>
          <p:cNvSpPr>
            <a:spLocks noChangeArrowheads="1"/>
          </p:cNvSpPr>
          <p:nvPr/>
        </p:nvSpPr>
        <p:spPr bwMode="auto">
          <a:xfrm>
            <a:off x="2369820" y="617221"/>
            <a:ext cx="44043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默读课文，划出关键词并完成表格。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完成表格后进行小组讨论。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79282" y="350873"/>
            <a:ext cx="2423613" cy="514350"/>
          </a:xfrm>
          <a:prstGeom prst="roundRect">
            <a:avLst>
              <a:gd name="adj" fmla="val 16667"/>
            </a:avLst>
          </a:prstGeom>
          <a:noFill/>
          <a:ln w="508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Read and fill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1321</Words>
  <Application>Microsoft Office PowerPoint</Application>
  <PresentationFormat>全屏显示(16:9)</PresentationFormat>
  <Paragraphs>308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Boring Lesson</vt:lpstr>
      <vt:lpstr>Gulim</vt:lpstr>
      <vt:lpstr>The Bubbler</vt:lpstr>
      <vt:lpstr>等线</vt:lpstr>
      <vt:lpstr>方正卡通简体</vt:lpstr>
      <vt:lpstr>方正细圆简体</vt:lpstr>
      <vt:lpstr>黑体</vt:lpstr>
      <vt:lpstr>华康海报体W12(P)</vt:lpstr>
      <vt:lpstr>华康少女文字W5(P)</vt:lpstr>
      <vt:lpstr>华文楷体</vt:lpstr>
      <vt:lpstr>楷体</vt:lpstr>
      <vt:lpstr>时尚中黑简体</vt:lpstr>
      <vt:lpstr>思源黑体 CN Regular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2020-03-23T13:34:00Z</dcterms:created>
  <dcterms:modified xsi:type="dcterms:W3CDTF">2023-01-17T03:09:45Z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61F44C1B91BC4776A38D37CB1CC48BD1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