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5BE0-2433-4DA3-80A2-F76A22214C5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3B173-8DA2-4DA3-B30E-8929D9DD0C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3473D3-62D3-42CA-862A-C4499FC72CFD}" type="slidenum">
              <a:rPr lang="zh-CN" altLang="en-US">
                <a:solidFill>
                  <a:prstClr val="black"/>
                </a:solidFill>
              </a:r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61F5-3C6E-480F-9FBB-A444205B3D6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2A94-8F0D-4D01-80E1-9D522CCF4DA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98AD-396C-42FD-8E32-77893AB6DFDA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3747-5CB8-44F0-94AC-F108D8B2689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6FF2-B2C3-4483-9CEA-92E7D05C27D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ED11-90F8-4461-AE73-3D41C031A54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159F-89F8-470B-B8D4-C15AB41F965C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E42F-4DF7-4978-B825-503C10BA4B77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FB8E-1431-45D6-A292-28923EB7742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3C62-CE38-4B46-B8E8-C69AA4F8B54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1ABC-0E61-405A-8A91-C180B4F2065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" Target="slide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62200" y="3357563"/>
            <a:ext cx="38909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rgbClr val="BBE0E3">
                    <a:lumMod val="10000"/>
                  </a:srgbClr>
                </a:solidFill>
              </a:rPr>
              <a:t>工程、利率等问题</a:t>
            </a:r>
          </a:p>
        </p:txBody>
      </p:sp>
      <p:sp>
        <p:nvSpPr>
          <p:cNvPr id="6" name="矩形 5"/>
          <p:cNvSpPr/>
          <p:nvPr/>
        </p:nvSpPr>
        <p:spPr>
          <a:xfrm>
            <a:off x="2758398" y="5235575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BBE0E3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5475" y="1627188"/>
            <a:ext cx="7861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>
                <a:ln w="9525">
                  <a:noFill/>
                  <a:round/>
                </a:ln>
                <a:solidFill>
                  <a:srgbClr val="BBE0E3">
                    <a:lumMod val="10000"/>
                  </a:srgbClr>
                </a:solidFill>
                <a:latin typeface="方正舒体" panose="02010601030101010101" charset="-122"/>
                <a:ea typeface="方正舒体" panose="02010601030101010101" charset="-122"/>
              </a:rPr>
              <a:t>§5.4 </a:t>
            </a:r>
            <a:r>
              <a:rPr lang="zh-CN" altLang="en-US" sz="5400" b="1" dirty="0">
                <a:ln w="9525">
                  <a:noFill/>
                  <a:round/>
                </a:ln>
                <a:solidFill>
                  <a:srgbClr val="BBE0E3">
                    <a:lumMod val="10000"/>
                  </a:srgbClr>
                </a:solidFill>
                <a:latin typeface="方正舒体" panose="02010601030101010101" charset="-122"/>
                <a:ea typeface="方正舒体" panose="02010601030101010101" charset="-122"/>
              </a:rPr>
              <a:t>一元一次方程的应用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A13BE5A-6E60-4BED-A369-C5E9528A0654}" type="slidenum">
              <a:rPr lang="zh-CN" altLang="en-US">
                <a:solidFill>
                  <a:srgbClr val="000000"/>
                </a:solidFill>
              </a:rPr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31775" y="1557338"/>
            <a:ext cx="88757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练习、我校七年级</a:t>
            </a:r>
            <a:r>
              <a:rPr lang="en-US" altLang="zh-CN" sz="2800" b="1">
                <a:solidFill>
                  <a:srgbClr val="000000"/>
                </a:solidFill>
              </a:rPr>
              <a:t>(1)</a:t>
            </a:r>
            <a:r>
              <a:rPr lang="zh-CN" altLang="en-US" sz="2800" b="1">
                <a:solidFill>
                  <a:srgbClr val="000000"/>
                </a:solidFill>
              </a:rPr>
              <a:t>班有</a:t>
            </a:r>
            <a:r>
              <a:rPr lang="en-US" altLang="zh-CN" sz="2800" b="1">
                <a:solidFill>
                  <a:srgbClr val="000000"/>
                </a:solidFill>
              </a:rPr>
              <a:t>42</a:t>
            </a:r>
            <a:r>
              <a:rPr lang="zh-CN" altLang="en-US" sz="2800" b="1">
                <a:solidFill>
                  <a:srgbClr val="000000"/>
                </a:solidFill>
              </a:rPr>
              <a:t>人都订阅</a:t>
            </a:r>
            <a:r>
              <a:rPr lang="en-US" altLang="zh-CN" sz="2800" b="1">
                <a:solidFill>
                  <a:srgbClr val="000000"/>
                </a:solidFill>
              </a:rPr>
              <a:t>《</a:t>
            </a:r>
            <a:r>
              <a:rPr lang="zh-CN" altLang="en-US" sz="2800" b="1">
                <a:solidFill>
                  <a:srgbClr val="000000"/>
                </a:solidFill>
              </a:rPr>
              <a:t>中学生数学</a:t>
            </a:r>
            <a:r>
              <a:rPr lang="en-US" altLang="zh-CN" sz="2800" b="1">
                <a:solidFill>
                  <a:srgbClr val="000000"/>
                </a:solidFill>
              </a:rPr>
              <a:t>》</a:t>
            </a:r>
            <a:r>
              <a:rPr lang="zh-CN" altLang="en-US" sz="2800" b="1">
                <a:solidFill>
                  <a:srgbClr val="000000"/>
                </a:solidFill>
              </a:rPr>
              <a:t>或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《</a:t>
            </a:r>
            <a:r>
              <a:rPr lang="zh-CN" altLang="en-US" sz="2800" b="1">
                <a:solidFill>
                  <a:srgbClr val="000000"/>
                </a:solidFill>
              </a:rPr>
              <a:t>作文教学</a:t>
            </a:r>
            <a:r>
              <a:rPr lang="en-US" altLang="zh-CN" sz="2800" b="1">
                <a:solidFill>
                  <a:srgbClr val="000000"/>
                </a:solidFill>
              </a:rPr>
              <a:t>》</a:t>
            </a:r>
            <a:r>
              <a:rPr lang="zh-CN" altLang="en-US" sz="2800" b="1">
                <a:solidFill>
                  <a:srgbClr val="000000"/>
                </a:solidFill>
              </a:rPr>
              <a:t>杂志，已知订</a:t>
            </a:r>
            <a:r>
              <a:rPr lang="en-US" altLang="zh-CN" sz="2800" b="1">
                <a:solidFill>
                  <a:srgbClr val="000000"/>
                </a:solidFill>
              </a:rPr>
              <a:t>《</a:t>
            </a:r>
            <a:r>
              <a:rPr lang="zh-CN" altLang="en-US" sz="2800" b="1">
                <a:solidFill>
                  <a:srgbClr val="000000"/>
                </a:solidFill>
              </a:rPr>
              <a:t>中学生数学</a:t>
            </a:r>
            <a:r>
              <a:rPr lang="en-US" altLang="zh-CN" sz="2800" b="1">
                <a:solidFill>
                  <a:srgbClr val="000000"/>
                </a:solidFill>
              </a:rPr>
              <a:t>》</a:t>
            </a:r>
            <a:r>
              <a:rPr lang="zh-CN" altLang="en-US" sz="2800" b="1">
                <a:solidFill>
                  <a:srgbClr val="000000"/>
                </a:solidFill>
              </a:rPr>
              <a:t>的人数比订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《</a:t>
            </a:r>
            <a:r>
              <a:rPr lang="zh-CN" altLang="en-US" sz="2800" b="1">
                <a:solidFill>
                  <a:srgbClr val="000000"/>
                </a:solidFill>
              </a:rPr>
              <a:t>作文教学</a:t>
            </a:r>
            <a:r>
              <a:rPr lang="en-US" altLang="zh-CN" sz="2800" b="1">
                <a:solidFill>
                  <a:srgbClr val="000000"/>
                </a:solidFill>
              </a:rPr>
              <a:t>》</a:t>
            </a:r>
            <a:r>
              <a:rPr lang="zh-CN" altLang="en-US" sz="2800" b="1">
                <a:solidFill>
                  <a:srgbClr val="000000"/>
                </a:solidFill>
              </a:rPr>
              <a:t>的人数多</a:t>
            </a:r>
            <a:r>
              <a:rPr lang="en-US" altLang="zh-CN" sz="2800" b="1">
                <a:solidFill>
                  <a:srgbClr val="000000"/>
                </a:solidFill>
              </a:rPr>
              <a:t>2</a:t>
            </a:r>
            <a:r>
              <a:rPr lang="zh-CN" altLang="en-US" sz="2800" b="1">
                <a:solidFill>
                  <a:srgbClr val="000000"/>
                </a:solidFill>
              </a:rPr>
              <a:t>个人，两种杂志都订的人数有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20</a:t>
            </a:r>
            <a:r>
              <a:rPr lang="zh-CN" altLang="en-US" sz="2800" b="1">
                <a:solidFill>
                  <a:srgbClr val="000000"/>
                </a:solidFill>
              </a:rPr>
              <a:t>人，问：订</a:t>
            </a:r>
            <a:r>
              <a:rPr lang="en-US" altLang="zh-CN" sz="2800" b="1">
                <a:solidFill>
                  <a:srgbClr val="000000"/>
                </a:solidFill>
              </a:rPr>
              <a:t>《</a:t>
            </a:r>
            <a:r>
              <a:rPr lang="zh-CN" altLang="en-US" sz="2800" b="1">
                <a:solidFill>
                  <a:srgbClr val="000000"/>
                </a:solidFill>
              </a:rPr>
              <a:t>作文教学</a:t>
            </a:r>
            <a:r>
              <a:rPr lang="en-US" altLang="zh-CN" sz="2800" b="1">
                <a:solidFill>
                  <a:srgbClr val="000000"/>
                </a:solidFill>
              </a:rPr>
              <a:t>》</a:t>
            </a:r>
            <a:r>
              <a:rPr lang="zh-CN" altLang="en-US" sz="2800" b="1">
                <a:solidFill>
                  <a:srgbClr val="000000"/>
                </a:solidFill>
              </a:rPr>
              <a:t>的有多少人？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755650" y="3441700"/>
          <a:ext cx="66960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2603500" imgH="1143000" progId="Equation.3">
                  <p:embed/>
                </p:oleObj>
              </mc:Choice>
              <mc:Fallback>
                <p:oleObj r:id="rId3" imgW="2603500" imgH="1143000" progId="Equation.3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41700"/>
                        <a:ext cx="66960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WordArt 4" descr="窄竖线"/>
          <p:cNvSpPr>
            <a:spLocks noChangeArrowheads="1" noChangeShapeType="1"/>
          </p:cNvSpPr>
          <p:nvPr/>
        </p:nvSpPr>
        <p:spPr bwMode="auto">
          <a:xfrm>
            <a:off x="395288" y="333375"/>
            <a:ext cx="2520950" cy="8366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典例分析</a:t>
            </a:r>
          </a:p>
        </p:txBody>
      </p:sp>
      <p:sp>
        <p:nvSpPr>
          <p:cNvPr id="12293" name="AutoShape 5" descr="编织物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5734050"/>
            <a:ext cx="360362" cy="360363"/>
          </a:xfrm>
          <a:prstGeom prst="star5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D906EC-FE51-41C0-AF01-C92F8CD3D0E2}" type="slidenum">
              <a:rPr lang="zh-CN" altLang="en-US">
                <a:solidFill>
                  <a:srgbClr val="000000"/>
                </a:solidFill>
              </a:rPr>
              <a:t>11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4579" name="WordArt 2" descr="窄竖线"/>
          <p:cNvSpPr>
            <a:spLocks noChangeArrowheads="1" noChangeShapeType="1"/>
          </p:cNvSpPr>
          <p:nvPr/>
        </p:nvSpPr>
        <p:spPr bwMode="auto">
          <a:xfrm>
            <a:off x="395288" y="144463"/>
            <a:ext cx="2520950" cy="8366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学生练习：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79388" y="1047750"/>
            <a:ext cx="9153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七年级</a:t>
            </a:r>
            <a:r>
              <a:rPr lang="en-US" altLang="zh-CN" sz="2800" b="1">
                <a:solidFill>
                  <a:srgbClr val="000000"/>
                </a:solidFill>
              </a:rPr>
              <a:t>(1)</a:t>
            </a:r>
            <a:r>
              <a:rPr lang="zh-CN" altLang="en-US" sz="2800" b="1">
                <a:solidFill>
                  <a:srgbClr val="000000"/>
                </a:solidFill>
              </a:rPr>
              <a:t>班有学生</a:t>
            </a:r>
            <a:r>
              <a:rPr lang="en-US" altLang="zh-CN" sz="2800" b="1">
                <a:solidFill>
                  <a:srgbClr val="000000"/>
                </a:solidFill>
              </a:rPr>
              <a:t>48</a:t>
            </a:r>
            <a:r>
              <a:rPr lang="zh-CN" altLang="en-US" sz="2800" b="1">
                <a:solidFill>
                  <a:srgbClr val="000000"/>
                </a:solidFill>
              </a:rPr>
              <a:t>人，会下象棋的人数是会下围棋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人数的</a:t>
            </a:r>
            <a:r>
              <a:rPr lang="en-US" altLang="zh-CN" sz="2800" b="1">
                <a:solidFill>
                  <a:srgbClr val="000000"/>
                </a:solidFill>
              </a:rPr>
              <a:t>3</a:t>
            </a:r>
            <a:r>
              <a:rPr lang="zh-CN" altLang="en-US" sz="2800" b="1">
                <a:solidFill>
                  <a:srgbClr val="000000"/>
                </a:solidFill>
              </a:rPr>
              <a:t>倍，两种棋都会及两种棋都不会的人数都是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人，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求只会下围棋的人数； 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971550" y="2492375"/>
          <a:ext cx="4824413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2349500" imgH="1854200" progId="Equation.3">
                  <p:embed/>
                </p:oleObj>
              </mc:Choice>
              <mc:Fallback>
                <p:oleObj r:id="rId3" imgW="2349500" imgH="1854200" progId="Equation.3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4824413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AutoShape 5" descr="编织物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6092825"/>
            <a:ext cx="360362" cy="360363"/>
          </a:xfrm>
          <a:prstGeom prst="star5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004099-7B3E-433D-BEF6-F2F015A5B081}" type="slidenum">
              <a:rPr lang="zh-CN" altLang="en-US">
                <a:solidFill>
                  <a:srgbClr val="000000"/>
                </a:solidFill>
              </a:rPr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5363" name="Picture 2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650" y="2708275"/>
            <a:ext cx="6769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FF0066"/>
                </a:solidFill>
              </a:rPr>
              <a:t>请问这张存单给你哪些信息？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35150" y="3500438"/>
            <a:ext cx="6265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66FF"/>
                </a:solidFill>
              </a:rPr>
              <a:t>你对哪条信息比较有兴趣？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FFE608-D412-40AA-8F39-3C5047348120}" type="slidenum">
              <a:rPr lang="zh-CN" altLang="en-US">
                <a:solidFill>
                  <a:srgbClr val="000000"/>
                </a:solidFill>
              </a:rPr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07950" y="1987550"/>
            <a:ext cx="883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、妈妈把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5000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元按一年期的定期储蓄存入银行，年利率为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1.98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到期后可得利息</a:t>
            </a:r>
            <a:r>
              <a:rPr lang="zh-C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、妈妈把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元按一年期的定期储蓄存入银行，年利率为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1.98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到期后可得利息</a:t>
            </a:r>
            <a:r>
              <a:rPr lang="zh-C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、妈妈把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元按一年期的定期储蓄存入银行，年利率为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1.98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利息税的税率为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到期后应交利息税</a:t>
            </a:r>
            <a:r>
              <a:rPr lang="zh-CN" altLang="en-US" sz="2400" b="1" u="sng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最后妈妈实得本利和为</a:t>
            </a:r>
            <a:r>
              <a:rPr lang="zh-CN" altLang="en-US" sz="2400" b="1" u="sng">
                <a:solidFill>
                  <a:srgbClr val="0000FF"/>
                </a:solidFill>
              </a:rPr>
              <a:t>           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元。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706813" y="234791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99</a:t>
            </a:r>
            <a:endParaRPr lang="en-US" altLang="zh-CN" sz="2400" b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11413" y="34766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1.98</a:t>
            </a: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zh-CN" sz="24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713413" y="4651375"/>
            <a:ext cx="224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0.00396</a:t>
            </a:r>
            <a:r>
              <a:rPr lang="en-US" altLang="zh-CN" sz="2400" b="1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endParaRPr lang="en-US" altLang="zh-CN" sz="2400" b="1" i="1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19475" y="5445125"/>
            <a:ext cx="374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</a:rPr>
              <a:t>+0.0198</a:t>
            </a:r>
            <a:r>
              <a:rPr lang="en-US" altLang="zh-CN" sz="2400" b="1" i="1">
                <a:solidFill>
                  <a:srgbClr val="990099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–0.00396</a:t>
            </a:r>
            <a:r>
              <a:rPr lang="en-US" altLang="zh-CN" sz="24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WordArt 7"/>
          <p:cNvSpPr>
            <a:spLocks noChangeArrowheads="1" noChangeShapeType="1"/>
          </p:cNvSpPr>
          <p:nvPr/>
        </p:nvSpPr>
        <p:spPr bwMode="auto">
          <a:xfrm>
            <a:off x="3132138" y="188913"/>
            <a:ext cx="2211387" cy="1008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热身活动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708400" y="1411288"/>
            <a:ext cx="3240088" cy="431800"/>
          </a:xfrm>
          <a:prstGeom prst="wedgeRoundRectCallout">
            <a:avLst>
              <a:gd name="adj1" fmla="val -67148"/>
              <a:gd name="adj2" fmla="val 199264"/>
              <a:gd name="adj3" fmla="val 16667"/>
            </a:avLst>
          </a:prstGeom>
          <a:solidFill>
            <a:srgbClr val="FF00FF">
              <a:alpha val="45097"/>
            </a:srgbClr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利息＝本金</a:t>
            </a:r>
            <a:r>
              <a:rPr lang="en-US" altLang="zh-CN" b="1">
                <a:solidFill>
                  <a:srgbClr val="000000"/>
                </a:solidFill>
              </a:rPr>
              <a:t>×</a:t>
            </a:r>
            <a:r>
              <a:rPr lang="zh-CN" altLang="en-US" b="1">
                <a:solidFill>
                  <a:srgbClr val="000000"/>
                </a:solidFill>
              </a:rPr>
              <a:t>利率</a:t>
            </a:r>
            <a:r>
              <a:rPr lang="en-US" altLang="zh-CN" b="1">
                <a:solidFill>
                  <a:srgbClr val="000000"/>
                </a:solidFill>
              </a:rPr>
              <a:t>×</a:t>
            </a:r>
            <a:r>
              <a:rPr lang="zh-CN" altLang="en-US" b="1">
                <a:solidFill>
                  <a:srgbClr val="000000"/>
                </a:solidFill>
              </a:rPr>
              <a:t>期数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64163" y="3571875"/>
            <a:ext cx="3240087" cy="504825"/>
          </a:xfrm>
          <a:prstGeom prst="wedgeEllipseCallout">
            <a:avLst>
              <a:gd name="adj1" fmla="val -41523"/>
              <a:gd name="adj2" fmla="val 203773"/>
            </a:avLst>
          </a:prstGeom>
          <a:solidFill>
            <a:srgbClr val="CC99FF">
              <a:alpha val="49019"/>
            </a:srgbClr>
          </a:solidFill>
          <a:ln w="9525">
            <a:solidFill>
              <a:srgbClr val="00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利息税</a:t>
            </a:r>
            <a:r>
              <a:rPr lang="en-US" altLang="zh-CN" b="1">
                <a:solidFill>
                  <a:srgbClr val="000000"/>
                </a:solidFill>
              </a:rPr>
              <a:t>=</a:t>
            </a:r>
            <a:r>
              <a:rPr lang="zh-CN" altLang="en-US" b="1">
                <a:solidFill>
                  <a:srgbClr val="000000"/>
                </a:solidFill>
              </a:rPr>
              <a:t>利息</a:t>
            </a:r>
            <a:r>
              <a:rPr lang="en-US" altLang="zh-CN" b="1">
                <a:solidFill>
                  <a:srgbClr val="000000"/>
                </a:solidFill>
              </a:rPr>
              <a:t>×</a:t>
            </a:r>
            <a:r>
              <a:rPr lang="zh-CN" altLang="en-US" b="1">
                <a:solidFill>
                  <a:srgbClr val="000000"/>
                </a:solidFill>
              </a:rPr>
              <a:t>税率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195513" y="5949950"/>
            <a:ext cx="3816350" cy="360363"/>
          </a:xfrm>
          <a:prstGeom prst="wedgeRectCallout">
            <a:avLst>
              <a:gd name="adj1" fmla="val -65806"/>
              <a:gd name="adj2" fmla="val -190088"/>
            </a:avLst>
          </a:prstGeom>
          <a:solidFill>
            <a:srgbClr val="00FF00">
              <a:alpha val="18823"/>
            </a:srgbClr>
          </a:solidFill>
          <a:ln w="3175">
            <a:solidFill>
              <a:srgbClr val="FF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实得本利和</a:t>
            </a:r>
            <a:r>
              <a:rPr lang="en-US" altLang="zh-CN" b="1">
                <a:solidFill>
                  <a:srgbClr val="000000"/>
                </a:solidFill>
              </a:rPr>
              <a:t>=</a:t>
            </a:r>
            <a:r>
              <a:rPr lang="zh-CN" altLang="en-US" b="1">
                <a:solidFill>
                  <a:srgbClr val="000000"/>
                </a:solidFill>
              </a:rPr>
              <a:t>本金 </a:t>
            </a:r>
            <a:r>
              <a:rPr lang="en-US" altLang="zh-CN" b="1">
                <a:solidFill>
                  <a:srgbClr val="000000"/>
                </a:solidFill>
              </a:rPr>
              <a:t>+</a:t>
            </a:r>
            <a:r>
              <a:rPr lang="zh-CN" altLang="en-US" b="1">
                <a:solidFill>
                  <a:srgbClr val="000000"/>
                </a:solidFill>
              </a:rPr>
              <a:t>利息</a:t>
            </a:r>
            <a:r>
              <a:rPr lang="en-US" altLang="zh-CN" b="1">
                <a:solidFill>
                  <a:srgbClr val="000000"/>
                </a:solidFill>
              </a:rPr>
              <a:t>–</a:t>
            </a:r>
            <a:r>
              <a:rPr lang="zh-CN" altLang="en-US" b="1">
                <a:solidFill>
                  <a:srgbClr val="000000"/>
                </a:solidFill>
              </a:rPr>
              <a:t>利息税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87450" y="2779713"/>
            <a:ext cx="640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利息＝本金</a:t>
            </a:r>
            <a:r>
              <a:rPr lang="en-US" altLang="zh-CN" b="1">
                <a:solidFill>
                  <a:srgbClr val="000000"/>
                </a:solidFill>
              </a:rPr>
              <a:t>×</a:t>
            </a:r>
            <a:r>
              <a:rPr lang="zh-CN" altLang="en-US" b="1">
                <a:solidFill>
                  <a:srgbClr val="000000"/>
                </a:solidFill>
              </a:rPr>
              <a:t>利率</a:t>
            </a:r>
            <a:r>
              <a:rPr lang="en-US" altLang="zh-CN" b="1">
                <a:solidFill>
                  <a:srgbClr val="000000"/>
                </a:solidFill>
              </a:rPr>
              <a:t>×</a:t>
            </a:r>
            <a:r>
              <a:rPr lang="zh-CN" altLang="en-US" b="1">
                <a:solidFill>
                  <a:srgbClr val="000000"/>
                </a:solidFill>
              </a:rPr>
              <a:t>期数</a:t>
            </a:r>
            <a:r>
              <a:rPr lang="en-US" altLang="zh-CN" b="1">
                <a:solidFill>
                  <a:srgbClr val="000000"/>
                </a:solidFill>
              </a:rPr>
              <a:t>=5000 ×1.98% ×1=99(</a:t>
            </a:r>
            <a:r>
              <a:rPr lang="zh-CN" altLang="en-US" b="1">
                <a:solidFill>
                  <a:srgbClr val="000000"/>
                </a:solidFill>
              </a:rPr>
              <a:t>元</a:t>
            </a:r>
            <a:r>
              <a:rPr lang="en-US" altLang="zh-CN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843213" y="2420938"/>
            <a:ext cx="720725" cy="3603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692275" y="3571875"/>
            <a:ext cx="720725" cy="3619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787900" y="4724400"/>
            <a:ext cx="1008063" cy="3619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403350" y="5084763"/>
            <a:ext cx="1584325" cy="3603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348038" y="5084763"/>
            <a:ext cx="1531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0.97624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402" name="WordArt 17"/>
          <p:cNvSpPr>
            <a:spLocks noChangeArrowheads="1" noChangeShapeType="1"/>
          </p:cNvSpPr>
          <p:nvPr/>
        </p:nvSpPr>
        <p:spPr bwMode="auto">
          <a:xfrm>
            <a:off x="357188" y="711200"/>
            <a:ext cx="18669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方正舒体" panose="02010601030101010101" charset="-122"/>
                <a:ea typeface="方正舒体" panose="02010601030101010101" charset="-122"/>
              </a:rPr>
              <a:t>经济问题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 autoUpdateAnimBg="0"/>
      <p:bldP spid="5128" grpId="0" animBg="1" autoUpdateAnimBg="0"/>
      <p:bldP spid="5129" grpId="0" animBg="1" autoUpdateAnimBg="0"/>
      <p:bldP spid="5130" grpId="0" animBg="1" autoUpdateAnimBg="0"/>
      <p:bldP spid="5131" grpId="0" autoUpdateAnimBg="0"/>
      <p:bldP spid="5132" grpId="0" animBg="1"/>
      <p:bldP spid="5133" grpId="0" animBg="1"/>
      <p:bldP spid="5134" grpId="0" animBg="1"/>
      <p:bldP spid="5135" grpId="0" animBg="1"/>
      <p:bldP spid="513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FD52A3B-0E31-4008-9116-E9F61F35CEF8}" type="slidenum">
              <a:rPr lang="zh-CN" altLang="en-US">
                <a:solidFill>
                  <a:srgbClr val="000000"/>
                </a:solidFill>
              </a:r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981075"/>
            <a:ext cx="777716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胡华同学把压岁钱按定期一年存入银行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当时一年期定期存款的年利率为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1.98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利息税</a:t>
            </a:r>
          </a:p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的税率为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到期支取时扣除利息税后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胡华同</a:t>
            </a:r>
          </a:p>
          <a:p>
            <a:pPr algn="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学实得本利和为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507.92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元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问胡华同学存入银行的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压岁钱有多少元？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860925" y="1412875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4573588" y="1844675"/>
            <a:ext cx="2663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187450" y="2708275"/>
            <a:ext cx="3529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415" name="WordArt 6" descr="窄竖线"/>
          <p:cNvSpPr>
            <a:spLocks noChangeArrowheads="1" noChangeShapeType="1"/>
          </p:cNvSpPr>
          <p:nvPr/>
        </p:nvSpPr>
        <p:spPr bwMode="auto">
          <a:xfrm>
            <a:off x="395288" y="144463"/>
            <a:ext cx="2520950" cy="8366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典例分析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1258888" y="2276475"/>
            <a:ext cx="1800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7417" name="Group 8"/>
          <p:cNvGrpSpPr/>
          <p:nvPr/>
        </p:nvGrpSpPr>
        <p:grpSpPr bwMode="auto">
          <a:xfrm>
            <a:off x="468313" y="3141663"/>
            <a:ext cx="8208962" cy="955675"/>
            <a:chOff x="0" y="0"/>
            <a:chExt cx="5171" cy="602"/>
          </a:xfrm>
        </p:grpSpPr>
        <p:sp>
          <p:nvSpPr>
            <p:cNvPr id="17420" name="WordArt 9"/>
            <p:cNvSpPr>
              <a:spLocks noChangeArrowheads="1" noChangeShapeType="1"/>
            </p:cNvSpPr>
            <p:nvPr/>
          </p:nvSpPr>
          <p:spPr bwMode="auto">
            <a:xfrm rot="-1412490">
              <a:off x="136" y="0"/>
              <a:ext cx="288" cy="4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512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200" kern="10">
                  <a:ln w="9525">
                    <a:solidFill>
                      <a:srgbClr val="333399"/>
                    </a:solidFill>
                    <a:round/>
                  </a:ln>
                  <a:solidFill>
                    <a:srgbClr val="333399"/>
                  </a:solidFill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  <a:latin typeface="楷体_GB2312"/>
                </a:rPr>
                <a:t>?</a:t>
              </a:r>
              <a:endParaRPr lang="zh-CN" altLang="en-US" sz="7200" kern="10">
                <a:ln w="9525">
                  <a:solidFill>
                    <a:srgbClr val="333399"/>
                  </a:solidFill>
                  <a:round/>
                </a:ln>
                <a:solidFill>
                  <a:srgbClr val="333399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楷体_GB2312"/>
              </a:endParaRPr>
            </a:p>
          </p:txBody>
        </p:sp>
        <p:sp>
          <p:nvSpPr>
            <p:cNvPr id="17421" name="Text Box 10"/>
            <p:cNvSpPr txBox="1">
              <a:spLocks noChangeArrowheads="1"/>
            </p:cNvSpPr>
            <p:nvPr/>
          </p:nvSpPr>
          <p:spPr bwMode="auto">
            <a:xfrm>
              <a:off x="0" y="45"/>
              <a:ext cx="5171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660033"/>
                  </a:solidFill>
                  <a:latin typeface="宋体" panose="02010600030101010101" pitchFamily="2" charset="-122"/>
                </a:rPr>
                <a:t>思考</a:t>
              </a:r>
              <a:r>
                <a:rPr lang="en-US" altLang="zh-CN" sz="2400" b="1">
                  <a:solidFill>
                    <a:srgbClr val="0000CC"/>
                  </a:solidFill>
                  <a:latin typeface="宋体" panose="02010600030101010101" pitchFamily="2" charset="-122"/>
                </a:rPr>
                <a:t>: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本题中本金多少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利息多少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利息税多少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设哪个未知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          数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根据怎样的等量关系列出方程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 </a:t>
              </a:r>
              <a:r>
                <a:rPr lang="zh-CN" altLang="en-US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如何解方程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059113" y="404813"/>
            <a:ext cx="327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FF"/>
                </a:solidFill>
              </a:rPr>
              <a:t>例</a:t>
            </a:r>
            <a:r>
              <a:rPr lang="en-US" altLang="zh-CN" sz="2400" b="1">
                <a:solidFill>
                  <a:srgbClr val="0000FF"/>
                </a:solidFill>
              </a:rPr>
              <a:t>1</a:t>
            </a:r>
            <a:r>
              <a:rPr lang="zh-CN" altLang="en-US" sz="2400" b="1">
                <a:solidFill>
                  <a:srgbClr val="0000FF"/>
                </a:solidFill>
              </a:rPr>
              <a:t>、</a:t>
            </a:r>
            <a:r>
              <a:rPr lang="en-US" altLang="zh-CN" sz="2400" b="1">
                <a:solidFill>
                  <a:srgbClr val="0000FF"/>
                </a:solidFill>
              </a:rPr>
              <a:t>(</a:t>
            </a:r>
            <a:r>
              <a:rPr lang="zh-CN" altLang="en-US" sz="2400" b="1">
                <a:solidFill>
                  <a:srgbClr val="0000FF"/>
                </a:solidFill>
              </a:rPr>
              <a:t>参书</a:t>
            </a:r>
            <a:r>
              <a:rPr lang="en-US" altLang="zh-CN" sz="2400" b="1">
                <a:solidFill>
                  <a:srgbClr val="0000FF"/>
                </a:solidFill>
              </a:rPr>
              <a:t>P132</a:t>
            </a:r>
            <a:r>
              <a:rPr lang="zh-CN" altLang="en-US" sz="2400" b="1">
                <a:solidFill>
                  <a:srgbClr val="0000FF"/>
                </a:solidFill>
              </a:rPr>
              <a:t>例题</a:t>
            </a:r>
            <a:r>
              <a:rPr lang="en-US" altLang="zh-CN" sz="2400" b="1">
                <a:solidFill>
                  <a:srgbClr val="0000FF"/>
                </a:solidFill>
              </a:rPr>
              <a:t>7)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82700" y="4221163"/>
            <a:ext cx="4297363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利息</a:t>
            </a:r>
            <a:r>
              <a:rPr lang="en-US" altLang="zh-CN" sz="2400" b="1">
                <a:solidFill>
                  <a:srgbClr val="000000"/>
                </a:solidFill>
              </a:rPr>
              <a:t>=</a:t>
            </a:r>
            <a:r>
              <a:rPr lang="zh-CN" altLang="en-US" sz="2400" b="1">
                <a:solidFill>
                  <a:srgbClr val="000000"/>
                </a:solidFill>
              </a:rPr>
              <a:t>本金</a:t>
            </a:r>
            <a:r>
              <a:rPr lang="en-US" altLang="zh-CN" sz="2400" b="1">
                <a:solidFill>
                  <a:srgbClr val="000000"/>
                </a:solidFill>
              </a:rPr>
              <a:t>×</a:t>
            </a:r>
            <a:r>
              <a:rPr lang="zh-CN" altLang="en-US" sz="2400" b="1">
                <a:solidFill>
                  <a:srgbClr val="000000"/>
                </a:solidFill>
              </a:rPr>
              <a:t>利率</a:t>
            </a:r>
            <a:r>
              <a:rPr lang="en-US" altLang="zh-CN" sz="2400" b="1">
                <a:solidFill>
                  <a:srgbClr val="000000"/>
                </a:solidFill>
              </a:rPr>
              <a:t>×</a:t>
            </a:r>
            <a:r>
              <a:rPr lang="zh-CN" altLang="en-US" sz="2400" b="1">
                <a:solidFill>
                  <a:srgbClr val="000000"/>
                </a:solidFill>
              </a:rPr>
              <a:t>期数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利息税</a:t>
            </a:r>
            <a:r>
              <a:rPr lang="en-US" altLang="zh-CN" sz="2400" b="1">
                <a:solidFill>
                  <a:srgbClr val="000000"/>
                </a:solidFill>
              </a:rPr>
              <a:t>=</a:t>
            </a:r>
            <a:r>
              <a:rPr lang="zh-CN" altLang="en-US" sz="2400" b="1">
                <a:solidFill>
                  <a:srgbClr val="000000"/>
                </a:solidFill>
              </a:rPr>
              <a:t>利息</a:t>
            </a:r>
            <a:r>
              <a:rPr lang="en-US" altLang="zh-CN" sz="2400" b="1">
                <a:solidFill>
                  <a:srgbClr val="000000"/>
                </a:solidFill>
              </a:rPr>
              <a:t>×</a:t>
            </a:r>
            <a:r>
              <a:rPr lang="zh-CN" altLang="en-US" sz="2400" b="1">
                <a:solidFill>
                  <a:srgbClr val="000000"/>
                </a:solidFill>
              </a:rPr>
              <a:t>税率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实得本利和</a:t>
            </a:r>
            <a:r>
              <a:rPr lang="en-US" altLang="zh-CN" sz="2400" b="1">
                <a:solidFill>
                  <a:srgbClr val="000000"/>
                </a:solidFill>
              </a:rPr>
              <a:t>=</a:t>
            </a:r>
            <a:r>
              <a:rPr lang="zh-CN" altLang="en-US" sz="2400" b="1">
                <a:solidFill>
                  <a:srgbClr val="000000"/>
                </a:solidFill>
              </a:rPr>
              <a:t>本金</a:t>
            </a:r>
            <a:r>
              <a:rPr lang="en-US" altLang="zh-CN" sz="2400" b="1">
                <a:solidFill>
                  <a:srgbClr val="000000"/>
                </a:solidFill>
              </a:rPr>
              <a:t>+</a:t>
            </a:r>
            <a:r>
              <a:rPr lang="zh-CN" altLang="en-US" sz="2400" b="1">
                <a:solidFill>
                  <a:srgbClr val="000000"/>
                </a:solidFill>
              </a:rPr>
              <a:t>利息</a:t>
            </a:r>
            <a:r>
              <a:rPr lang="en-US" altLang="zh-CN" sz="2400" b="1">
                <a:solidFill>
                  <a:srgbClr val="000000"/>
                </a:solidFill>
              </a:rPr>
              <a:t>-</a:t>
            </a:r>
            <a:r>
              <a:rPr lang="zh-CN" altLang="en-US" sz="2400" b="1">
                <a:solidFill>
                  <a:srgbClr val="000000"/>
                </a:solidFill>
              </a:rPr>
              <a:t>利息税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50F2A99-F5B9-434A-A154-2334D8EB295B}" type="slidenum">
              <a:rPr lang="zh-CN" altLang="en-US">
                <a:solidFill>
                  <a:srgbClr val="000000"/>
                </a:solidFill>
              </a:r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250825" y="5373688"/>
          <a:ext cx="8893175" cy="504825"/>
        </p:xfrm>
        <a:graphic>
          <a:graphicData uri="http://schemas.openxmlformats.org/drawingml/2006/table">
            <a:tbl>
              <a:tblPr/>
              <a:tblGrid>
                <a:gridCol w="889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方法归纳：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可以通过列一元一次方程来解决有关利率利息问题。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T="45740" marB="4574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438" name="Group 8"/>
          <p:cNvGrpSpPr/>
          <p:nvPr/>
        </p:nvGrpSpPr>
        <p:grpSpPr bwMode="auto">
          <a:xfrm>
            <a:off x="395288" y="1844675"/>
            <a:ext cx="8785225" cy="1798638"/>
            <a:chOff x="0" y="0"/>
            <a:chExt cx="5534" cy="1133"/>
          </a:xfrm>
        </p:grpSpPr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3" y="268"/>
              <a:ext cx="5511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某年二年期定期储蓄的年利率为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2.25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所得利息需交纳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20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的利息税，已知某储户到期后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实得利息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450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元。问该储户存入本金多少元？</a:t>
              </a:r>
            </a:p>
          </p:txBody>
        </p:sp>
        <p:sp>
          <p:nvSpPr>
            <p:cNvPr id="7178" name="WordArt 10"/>
            <p:cNvSpPr>
              <a:spLocks noChangeArrowheads="1" noChangeShapeType="1"/>
            </p:cNvSpPr>
            <p:nvPr/>
          </p:nvSpPr>
          <p:spPr bwMode="auto">
            <a:xfrm rot="21073235">
              <a:off x="0" y="0"/>
              <a:ext cx="998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scadeUp">
                <a:avLst>
                  <a:gd name="adj" fmla="val 89569"/>
                </a:avLst>
              </a:prstTxWarp>
              <a:scene3d>
                <a:camera prst="legacyPerspectiveFront">
                  <a:rot lat="20519999" lon="1080000" rev="0"/>
                </a:camera>
                <a:lightRig rig="legacyFlat1" dir="r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>
                  <a:ln w="9525">
                    <a:rou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926765" scaled="1"/>
                  </a:gradFill>
                  <a:latin typeface="宋体" panose="02010600030101010101" pitchFamily="2" charset="-122"/>
                </a:rPr>
                <a:t>小试牛刀</a:t>
              </a:r>
            </a:p>
          </p:txBody>
        </p:sp>
      </p:grp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71463" y="115888"/>
            <a:ext cx="83439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</a:rPr>
              <a:t>解</a:t>
            </a:r>
            <a:r>
              <a:rPr lang="zh-CN" altLang="en-US" sz="2400" b="1">
                <a:solidFill>
                  <a:srgbClr val="000000"/>
                </a:solidFill>
              </a:rPr>
              <a:t>：设胡华同学存入银行压岁钱有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元</a:t>
            </a:r>
            <a:r>
              <a:rPr lang="en-US" altLang="zh-CN" sz="2400" b="1">
                <a:solidFill>
                  <a:srgbClr val="000000"/>
                </a:solidFill>
              </a:rPr>
              <a:t>,</a:t>
            </a:r>
            <a:r>
              <a:rPr lang="zh-CN" altLang="en-US" sz="2400" b="1">
                <a:solidFill>
                  <a:srgbClr val="000000"/>
                </a:solidFill>
              </a:rPr>
              <a:t>则到期支取时，利息为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</a:rPr>
              <a:t>1.98%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元，应缴利息税为</a:t>
            </a:r>
            <a:r>
              <a:rPr lang="en-US" altLang="zh-CN" sz="2400" b="1">
                <a:solidFill>
                  <a:srgbClr val="000000"/>
                </a:solidFill>
              </a:rPr>
              <a:t>1.98%x20%=0.00396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元，由题意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可得   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>
                <a:solidFill>
                  <a:srgbClr val="000000"/>
                </a:solidFill>
              </a:rPr>
              <a:t>+0.0198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>
                <a:solidFill>
                  <a:srgbClr val="000000"/>
                </a:solidFill>
              </a:rPr>
              <a:t>-0.00396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>
                <a:solidFill>
                  <a:srgbClr val="000000"/>
                </a:solidFill>
              </a:rPr>
              <a:t>=507.92    </a:t>
            </a:r>
            <a:r>
              <a:rPr lang="zh-CN" altLang="en-US" sz="2400" b="1">
                <a:solidFill>
                  <a:srgbClr val="000000"/>
                </a:solidFill>
              </a:rPr>
              <a:t>解得 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en-US" altLang="zh-CN" sz="2400" b="1">
                <a:solidFill>
                  <a:srgbClr val="000000"/>
                </a:solidFill>
              </a:rPr>
              <a:t>=500</a:t>
            </a:r>
            <a:r>
              <a:rPr lang="zh-CN" altLang="en-US" sz="2400" b="1">
                <a:solidFill>
                  <a:srgbClr val="000000"/>
                </a:solidFill>
              </a:rPr>
              <a:t>元；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</a:rPr>
              <a:t>答：</a:t>
            </a:r>
            <a:r>
              <a:rPr lang="zh-CN" altLang="en-US" sz="2400" b="1">
                <a:solidFill>
                  <a:srgbClr val="000000"/>
                </a:solidFill>
              </a:rPr>
              <a:t>胡华同学存入银行压岁钱有</a:t>
            </a:r>
            <a:r>
              <a:rPr lang="en-US" altLang="zh-CN" sz="2400" b="1">
                <a:solidFill>
                  <a:srgbClr val="000000"/>
                </a:solidFill>
              </a:rPr>
              <a:t>500</a:t>
            </a:r>
            <a:r>
              <a:rPr lang="zh-CN" altLang="en-US" sz="2400" b="1">
                <a:solidFill>
                  <a:srgbClr val="000000"/>
                </a:solidFill>
              </a:rPr>
              <a:t>元</a:t>
            </a:r>
            <a:r>
              <a:rPr lang="en-US" altLang="zh-CN" sz="24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66725" y="3644900"/>
            <a:ext cx="6194425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</a:rPr>
              <a:t>解：</a:t>
            </a:r>
            <a:r>
              <a:rPr lang="zh-CN" altLang="en-US" sz="2400" b="1">
                <a:solidFill>
                  <a:srgbClr val="000000"/>
                </a:solidFill>
              </a:rPr>
              <a:t>设该储户存入本金为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元，由题意可得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2×2.25</a:t>
            </a:r>
            <a:r>
              <a:rPr lang="en-US" altLang="zh-CN" sz="2400" b="1">
                <a:solidFill>
                  <a:srgbClr val="000000"/>
                </a:solidFill>
              </a:rPr>
              <a:t>%</a:t>
            </a:r>
            <a:r>
              <a:rPr lang="zh-CN" altLang="en-US" sz="2400" b="1">
                <a:solidFill>
                  <a:srgbClr val="000000"/>
                </a:solidFill>
              </a:rPr>
              <a:t>(1-</a:t>
            </a:r>
            <a:r>
              <a:rPr lang="en-US" altLang="zh-CN" sz="2400" b="1">
                <a:solidFill>
                  <a:srgbClr val="000000"/>
                </a:solidFill>
              </a:rPr>
              <a:t>20%</a:t>
            </a:r>
            <a:r>
              <a:rPr lang="zh-CN" altLang="en-US" sz="2400" b="1">
                <a:solidFill>
                  <a:srgbClr val="000000"/>
                </a:solidFill>
              </a:rPr>
              <a:t>)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=450   解得  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x</a:t>
            </a:r>
            <a:r>
              <a:rPr lang="zh-CN" altLang="en-US" sz="2400" b="1">
                <a:solidFill>
                  <a:srgbClr val="000000"/>
                </a:solidFill>
              </a:rPr>
              <a:t>=12500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</a:rPr>
              <a:t>答：</a:t>
            </a:r>
            <a:r>
              <a:rPr lang="zh-CN" altLang="en-US" sz="2400" b="1">
                <a:solidFill>
                  <a:srgbClr val="000000"/>
                </a:solidFill>
              </a:rPr>
              <a:t>该储户存入本金为12500元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E593E04-6BCD-4C76-B29C-8DA869CCA038}" type="slidenum">
              <a:rPr lang="zh-CN" altLang="en-US">
                <a:solidFill>
                  <a:srgbClr val="000000"/>
                </a:solidFill>
              </a:r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9459" name="Group 2"/>
          <p:cNvGrpSpPr/>
          <p:nvPr/>
        </p:nvGrpSpPr>
        <p:grpSpPr bwMode="auto">
          <a:xfrm>
            <a:off x="323850" y="188913"/>
            <a:ext cx="3429000" cy="990600"/>
            <a:chOff x="0" y="0"/>
            <a:chExt cx="2352" cy="695"/>
          </a:xfrm>
        </p:grpSpPr>
        <p:pic>
          <p:nvPicPr>
            <p:cNvPr id="19484" name="Picture 3"/>
            <p:cNvPicPr>
              <a:picLocks noChangeAspect="1" noChangeArrowheads="1"/>
            </p:cNvPicPr>
            <p:nvPr/>
          </p:nvPicPr>
          <p:blipFill>
            <a:blip r:embed="rId4" cstate="email">
              <a:lum bright="48000"/>
            </a:blip>
            <a:srcRect/>
            <a:stretch>
              <a:fillRect/>
            </a:stretch>
          </p:blipFill>
          <p:spPr bwMode="auto">
            <a:xfrm>
              <a:off x="0" y="0"/>
              <a:ext cx="2016" cy="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85" name="Text Box 4"/>
            <p:cNvSpPr txBox="1">
              <a:spLocks noChangeArrowheads="1"/>
            </p:cNvSpPr>
            <p:nvPr/>
          </p:nvSpPr>
          <p:spPr bwMode="auto">
            <a:xfrm>
              <a:off x="912" y="0"/>
              <a:ext cx="1440" cy="5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4800" b="1">
                  <a:solidFill>
                    <a:srgbClr val="CC66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讲解</a:t>
              </a:r>
            </a:p>
          </p:txBody>
        </p:sp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1125538"/>
            <a:ext cx="896461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   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商店对某种商品作调价，按原价的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折出售，此时商品的利润率是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10%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，此商品的进价为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1600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元。问商品的原价是多少？</a:t>
            </a:r>
          </a:p>
        </p:txBody>
      </p:sp>
      <p:sp>
        <p:nvSpPr>
          <p:cNvPr id="19461" name="WordArt 6"/>
          <p:cNvSpPr>
            <a:spLocks noChangeArrowheads="1" noChangeShapeType="1"/>
          </p:cNvSpPr>
          <p:nvPr/>
        </p:nvSpPr>
        <p:spPr bwMode="auto">
          <a:xfrm>
            <a:off x="468313" y="2276475"/>
            <a:ext cx="3816350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639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根据题意找出等量关系：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flipH="1">
            <a:off x="2895600" y="4181475"/>
            <a:ext cx="762000" cy="762000"/>
          </a:xfrm>
          <a:prstGeom prst="curvedRightArrow">
            <a:avLst>
              <a:gd name="adj1" fmla="val 23088"/>
              <a:gd name="adj2" fmla="val 43227"/>
              <a:gd name="adj3" fmla="val 64528"/>
            </a:avLst>
          </a:prstGeom>
          <a:solidFill>
            <a:srgbClr val="339933"/>
          </a:solidFill>
          <a:ln w="9525">
            <a:solidFill>
              <a:srgbClr val="3399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4486275"/>
            <a:ext cx="2057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已知为：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10%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 rot="-1591560">
            <a:off x="5410200" y="4333875"/>
            <a:ext cx="457200" cy="990600"/>
          </a:xfrm>
          <a:prstGeom prst="curvedRightArrow">
            <a:avLst>
              <a:gd name="adj1" fmla="val 67608"/>
              <a:gd name="adj2" fmla="val 86667"/>
              <a:gd name="adj3" fmla="val 49537"/>
            </a:avLst>
          </a:prstGeom>
          <a:solidFill>
            <a:srgbClr val="339933"/>
          </a:solidFill>
          <a:ln w="9525">
            <a:solidFill>
              <a:srgbClr val="3399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43600" y="4562475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已知：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1600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</a:p>
        </p:txBody>
      </p:sp>
      <p:grpSp>
        <p:nvGrpSpPr>
          <p:cNvPr id="8203" name="Group 11"/>
          <p:cNvGrpSpPr/>
          <p:nvPr/>
        </p:nvGrpSpPr>
        <p:grpSpPr bwMode="auto">
          <a:xfrm>
            <a:off x="838200" y="3267075"/>
            <a:ext cx="6477000" cy="1168400"/>
            <a:chOff x="0" y="0"/>
            <a:chExt cx="4080" cy="736"/>
          </a:xfrm>
        </p:grpSpPr>
        <p:sp>
          <p:nvSpPr>
            <p:cNvPr id="19477" name="Text Box 12"/>
            <p:cNvSpPr txBox="1">
              <a:spLocks noChangeArrowheads="1"/>
            </p:cNvSpPr>
            <p:nvPr/>
          </p:nvSpPr>
          <p:spPr bwMode="auto">
            <a:xfrm>
              <a:off x="0" y="192"/>
              <a:ext cx="1488" cy="33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商品的利润率</a:t>
              </a:r>
            </a:p>
          </p:txBody>
        </p:sp>
        <p:sp>
          <p:nvSpPr>
            <p:cNvPr id="19478" name="Text Box 13"/>
            <p:cNvSpPr txBox="1">
              <a:spLocks noChangeArrowheads="1"/>
            </p:cNvSpPr>
            <p:nvPr/>
          </p:nvSpPr>
          <p:spPr bwMode="auto">
            <a:xfrm>
              <a:off x="1728" y="0"/>
              <a:ext cx="1008" cy="30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6600"/>
                  </a:solidFill>
                  <a:latin typeface="Times New Roman" panose="02020603050405020304" pitchFamily="18" charset="0"/>
                </a:rPr>
                <a:t>商品售价</a:t>
              </a:r>
            </a:p>
          </p:txBody>
        </p:sp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1728" y="384"/>
              <a:ext cx="2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480" name="Text Box 15"/>
            <p:cNvSpPr txBox="1">
              <a:spLocks noChangeArrowheads="1"/>
            </p:cNvSpPr>
            <p:nvPr/>
          </p:nvSpPr>
          <p:spPr bwMode="auto">
            <a:xfrm>
              <a:off x="2208" y="432"/>
              <a:ext cx="1056" cy="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商品进价</a:t>
              </a:r>
            </a:p>
          </p:txBody>
        </p:sp>
        <p:sp>
          <p:nvSpPr>
            <p:cNvPr id="19481" name="Text Box 16"/>
            <p:cNvSpPr txBox="1">
              <a:spLocks noChangeArrowheads="1"/>
            </p:cNvSpPr>
            <p:nvPr/>
          </p:nvSpPr>
          <p:spPr bwMode="auto">
            <a:xfrm>
              <a:off x="1488" y="192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9482" name="Text Box 17"/>
            <p:cNvSpPr txBox="1">
              <a:spLocks noChangeArrowheads="1"/>
            </p:cNvSpPr>
            <p:nvPr/>
          </p:nvSpPr>
          <p:spPr bwMode="auto">
            <a:xfrm>
              <a:off x="3024" y="0"/>
              <a:ext cx="1056" cy="304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sz="2800" b="1">
                  <a:solidFill>
                    <a:srgbClr val="FF6600"/>
                  </a:solidFill>
                  <a:latin typeface="Times New Roman" panose="02020603050405020304" pitchFamily="18" charset="0"/>
                </a:rPr>
                <a:t>商品进价</a:t>
              </a:r>
            </a:p>
          </p:txBody>
        </p:sp>
        <p:sp>
          <p:nvSpPr>
            <p:cNvPr id="19483" name="Text Box 18"/>
            <p:cNvSpPr txBox="1">
              <a:spLocks noChangeArrowheads="1"/>
            </p:cNvSpPr>
            <p:nvPr/>
          </p:nvSpPr>
          <p:spPr bwMode="auto">
            <a:xfrm>
              <a:off x="2784" y="9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</p:grpSp>
      <p:sp>
        <p:nvSpPr>
          <p:cNvPr id="8211" name="Line 19"/>
          <p:cNvSpPr>
            <a:spLocks noChangeShapeType="1"/>
          </p:cNvSpPr>
          <p:nvPr/>
        </p:nvSpPr>
        <p:spPr bwMode="auto">
          <a:xfrm flipH="1" flipV="1">
            <a:off x="3059113" y="3068638"/>
            <a:ext cx="979487" cy="274637"/>
          </a:xfrm>
          <a:prstGeom prst="line">
            <a:avLst/>
          </a:prstGeom>
          <a:noFill/>
          <a:ln w="76200">
            <a:solidFill>
              <a:srgbClr val="339933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258888" y="2708275"/>
            <a:ext cx="2514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商品原价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7308850" y="3429000"/>
            <a:ext cx="762000" cy="246063"/>
          </a:xfrm>
          <a:custGeom>
            <a:avLst/>
            <a:gdLst>
              <a:gd name="T0" fmla="*/ 544301 w 21600"/>
              <a:gd name="T1" fmla="*/ 0 h 21600"/>
              <a:gd name="T2" fmla="*/ 326566 w 21600"/>
              <a:gd name="T3" fmla="*/ 82021 h 21600"/>
              <a:gd name="T4" fmla="*/ 0 w 21600"/>
              <a:gd name="T5" fmla="*/ 205064 h 21600"/>
              <a:gd name="T6" fmla="*/ 326566 w 21600"/>
              <a:gd name="T7" fmla="*/ 246063 h 21600"/>
              <a:gd name="T8" fmla="*/ 653133 w 21600"/>
              <a:gd name="T9" fmla="*/ 170877 h 21600"/>
              <a:gd name="T10" fmla="*/ 762000 w 21600"/>
              <a:gd name="T11" fmla="*/ 8202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339933"/>
          </a:solidFill>
          <a:ln w="9525">
            <a:solidFill>
              <a:srgbClr val="3399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877050" y="2852738"/>
            <a:ext cx="20574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已知：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1600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元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323850" y="5157788"/>
            <a:ext cx="838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如果设商品原价为</a:t>
            </a:r>
            <a:r>
              <a:rPr lang="en-US" altLang="zh-CN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，则根据等量关系可得方程：</a:t>
            </a:r>
          </a:p>
        </p:txBody>
      </p:sp>
      <p:grpSp>
        <p:nvGrpSpPr>
          <p:cNvPr id="8216" name="Group 24"/>
          <p:cNvGrpSpPr/>
          <p:nvPr/>
        </p:nvGrpSpPr>
        <p:grpSpPr bwMode="auto">
          <a:xfrm>
            <a:off x="1403350" y="5734050"/>
            <a:ext cx="4038600" cy="844550"/>
            <a:chOff x="0" y="0"/>
            <a:chExt cx="2544" cy="532"/>
          </a:xfrm>
        </p:grpSpPr>
        <p:sp>
          <p:nvSpPr>
            <p:cNvPr id="19474" name="Text Box 25"/>
            <p:cNvSpPr txBox="1">
              <a:spLocks noChangeArrowheads="1"/>
            </p:cNvSpPr>
            <p:nvPr/>
          </p:nvSpPr>
          <p:spPr bwMode="auto">
            <a:xfrm>
              <a:off x="0" y="96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10%</a:t>
              </a:r>
            </a:p>
          </p:txBody>
        </p:sp>
        <p:graphicFrame>
          <p:nvGraphicFramePr>
            <p:cNvPr id="19475" name="Object 26"/>
            <p:cNvGraphicFramePr>
              <a:graphicFrameLocks noChangeAspect="1"/>
            </p:cNvGraphicFramePr>
            <p:nvPr/>
          </p:nvGraphicFramePr>
          <p:xfrm>
            <a:off x="912" y="0"/>
            <a:ext cx="1632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r:id="rId5" imgW="990600" imgH="393700" progId="Equation.3">
                    <p:embed/>
                  </p:oleObj>
                </mc:Choice>
                <mc:Fallback>
                  <p:oleObj r:id="rId5" imgW="990600" imgH="393700" progId="Equation.3">
                    <p:embed/>
                    <p:pic>
                      <p:nvPicPr>
                        <p:cNvPr id="0" name="图片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0"/>
                          <a:ext cx="1632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ject 27"/>
            <p:cNvGraphicFramePr>
              <a:graphicFrameLocks noChangeAspect="1"/>
            </p:cNvGraphicFramePr>
            <p:nvPr/>
          </p:nvGraphicFramePr>
          <p:xfrm>
            <a:off x="528" y="144"/>
            <a:ext cx="624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7" imgW="127000" imgH="101600" progId="Equation.3">
                    <p:embed/>
                  </p:oleObj>
                </mc:Choice>
                <mc:Fallback>
                  <p:oleObj r:id="rId7" imgW="127000" imgH="101600" progId="Equation.3">
                    <p:embed/>
                    <p:pic>
                      <p:nvPicPr>
                        <p:cNvPr id="0" name="图片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44"/>
                          <a:ext cx="624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258888" y="5661025"/>
            <a:ext cx="44196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9" grpId="0" animBg="1"/>
      <p:bldP spid="8200" grpId="0" animBg="1" autoUpdateAnimBg="0"/>
      <p:bldP spid="8201" grpId="0" animBg="1"/>
      <p:bldP spid="8202" grpId="0" animBg="1" autoUpdateAnimBg="0"/>
      <p:bldP spid="8211" grpId="0" animBg="1"/>
      <p:bldP spid="8212" grpId="0" animBg="1" autoUpdateAnimBg="0"/>
      <p:bldP spid="8213" grpId="0" animBg="1"/>
      <p:bldP spid="8214" grpId="0" animBg="1" autoUpdateAnimBg="0"/>
      <p:bldP spid="8215" grpId="0" autoUpdateAnimBg="0"/>
      <p:bldP spid="8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A9F970-9B13-4BA4-9C1F-B593131CA979}" type="slidenum">
              <a:rPr lang="zh-CN" altLang="en-US">
                <a:solidFill>
                  <a:srgbClr val="000000"/>
                </a:solidFill>
              </a:r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763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 例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商店对某种商品作调价，按原价的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折出售，此时商品的利润率是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10%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，此商品的进价为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1600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元。商品的原价是多少？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14388" y="16129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解：设此商品的原价为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元，根据题意，得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14588" y="20081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 80%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－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1600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109788" y="2541588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100388" y="25273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86388" y="22987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67388" y="22225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10%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22325" y="30607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去分母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62188" y="29845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 80%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－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1600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386388" y="29845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10%×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22325" y="36703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移项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00300" y="3587750"/>
            <a:ext cx="20018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3200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·80%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014788" y="35941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10%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1600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+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1600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22325" y="432911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合并同类项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871788" y="4233863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·80%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1760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822325" y="4987925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系数化为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871788" y="48895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=2200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854075" y="5651500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答：此商品的原价为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2200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nimBg="1"/>
      <p:bldP spid="9222" grpId="0" autoUpdateAnimBg="0"/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9233" grpId="0" autoUpdateAnimBg="0"/>
      <p:bldP spid="9234" grpId="0" autoUpdateAnimBg="0"/>
      <p:bldP spid="92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2BBE97-23B2-41FA-A2D9-A40A66EF6CD4}" type="slidenum">
              <a:rPr lang="zh-CN" altLang="en-US">
                <a:solidFill>
                  <a:srgbClr val="000000"/>
                </a:solidFill>
              </a:r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1775" y="476250"/>
            <a:ext cx="84439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例</a:t>
            </a:r>
            <a:r>
              <a:rPr lang="en-US" altLang="zh-CN" sz="2800" b="1">
                <a:solidFill>
                  <a:srgbClr val="000000"/>
                </a:solidFill>
              </a:rPr>
              <a:t>4</a:t>
            </a:r>
            <a:r>
              <a:rPr lang="zh-CN" altLang="en-US" sz="2800" b="1">
                <a:solidFill>
                  <a:srgbClr val="000000"/>
                </a:solidFill>
              </a:rPr>
              <a:t>、我校七年级</a:t>
            </a:r>
            <a:r>
              <a:rPr lang="en-US" altLang="zh-CN" sz="2800" b="1">
                <a:solidFill>
                  <a:srgbClr val="000000"/>
                </a:solidFill>
              </a:rPr>
              <a:t>(2)</a:t>
            </a:r>
            <a:r>
              <a:rPr lang="zh-CN" altLang="en-US" sz="2800" b="1">
                <a:solidFill>
                  <a:srgbClr val="000000"/>
                </a:solidFill>
              </a:rPr>
              <a:t>班有</a:t>
            </a:r>
            <a:r>
              <a:rPr lang="en-US" altLang="zh-CN" sz="2800" b="1">
                <a:solidFill>
                  <a:srgbClr val="000000"/>
                </a:solidFill>
              </a:rPr>
              <a:t>45</a:t>
            </a:r>
            <a:r>
              <a:rPr lang="zh-CN" altLang="en-US" sz="2800" b="1">
                <a:solidFill>
                  <a:srgbClr val="000000"/>
                </a:solidFill>
              </a:rPr>
              <a:t>人报名参加了文学社或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书画社，已知参加文学社的人数比参加书画社的人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数多</a:t>
            </a:r>
            <a:r>
              <a:rPr lang="en-US" altLang="zh-CN" sz="2800" b="1">
                <a:solidFill>
                  <a:srgbClr val="000000"/>
                </a:solidFill>
              </a:rPr>
              <a:t>5</a:t>
            </a:r>
            <a:r>
              <a:rPr lang="zh-CN" altLang="en-US" sz="2800" b="1">
                <a:solidFill>
                  <a:srgbClr val="000000"/>
                </a:solidFill>
              </a:rPr>
              <a:t>个人，两个社都参加的有</a:t>
            </a:r>
            <a:r>
              <a:rPr lang="en-US" altLang="zh-CN" sz="2800" b="1">
                <a:solidFill>
                  <a:srgbClr val="000000"/>
                </a:solidFill>
              </a:rPr>
              <a:t>20</a:t>
            </a:r>
            <a:r>
              <a:rPr lang="zh-CN" altLang="en-US" sz="2800" b="1">
                <a:solidFill>
                  <a:srgbClr val="000000"/>
                </a:solidFill>
              </a:rPr>
              <a:t>人，问：参加书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画社的有多少人？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8750" y="2641600"/>
            <a:ext cx="1255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分析：</a:t>
            </a:r>
          </a:p>
        </p:txBody>
      </p:sp>
      <p:grpSp>
        <p:nvGrpSpPr>
          <p:cNvPr id="21509" name="Group 4"/>
          <p:cNvGrpSpPr/>
          <p:nvPr/>
        </p:nvGrpSpPr>
        <p:grpSpPr bwMode="auto">
          <a:xfrm>
            <a:off x="4787900" y="1916113"/>
            <a:ext cx="4248150" cy="3362325"/>
            <a:chOff x="0" y="0"/>
            <a:chExt cx="2676" cy="2118"/>
          </a:xfrm>
        </p:grpSpPr>
        <p:sp>
          <p:nvSpPr>
            <p:cNvPr id="21522" name="Oval 5"/>
            <p:cNvSpPr>
              <a:spLocks noChangeArrowheads="1"/>
            </p:cNvSpPr>
            <p:nvPr/>
          </p:nvSpPr>
          <p:spPr bwMode="auto">
            <a:xfrm>
              <a:off x="0" y="363"/>
              <a:ext cx="1179" cy="13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23" name="Oval 6"/>
            <p:cNvSpPr>
              <a:spLocks noChangeArrowheads="1"/>
            </p:cNvSpPr>
            <p:nvPr/>
          </p:nvSpPr>
          <p:spPr bwMode="auto">
            <a:xfrm>
              <a:off x="680" y="0"/>
              <a:ext cx="1996" cy="211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24" name="未知" descr="小纸屑"/>
            <p:cNvSpPr/>
            <p:nvPr/>
          </p:nvSpPr>
          <p:spPr bwMode="auto">
            <a:xfrm>
              <a:off x="685" y="500"/>
              <a:ext cx="478" cy="1067"/>
            </a:xfrm>
            <a:custGeom>
              <a:avLst/>
              <a:gdLst>
                <a:gd name="T0" fmla="*/ 151 w 478"/>
                <a:gd name="T1" fmla="*/ 1067 h 1067"/>
                <a:gd name="T2" fmla="*/ 286 w 478"/>
                <a:gd name="T3" fmla="*/ 991 h 1067"/>
                <a:gd name="T4" fmla="*/ 353 w 478"/>
                <a:gd name="T5" fmla="*/ 875 h 1067"/>
                <a:gd name="T6" fmla="*/ 382 w 478"/>
                <a:gd name="T7" fmla="*/ 818 h 1067"/>
                <a:gd name="T8" fmla="*/ 478 w 478"/>
                <a:gd name="T9" fmla="*/ 741 h 1067"/>
                <a:gd name="T10" fmla="*/ 468 w 478"/>
                <a:gd name="T11" fmla="*/ 549 h 1067"/>
                <a:gd name="T12" fmla="*/ 430 w 478"/>
                <a:gd name="T13" fmla="*/ 386 h 1067"/>
                <a:gd name="T14" fmla="*/ 420 w 478"/>
                <a:gd name="T15" fmla="*/ 299 h 1067"/>
                <a:gd name="T16" fmla="*/ 391 w 478"/>
                <a:gd name="T17" fmla="*/ 271 h 1067"/>
                <a:gd name="T18" fmla="*/ 372 w 478"/>
                <a:gd name="T19" fmla="*/ 232 h 1067"/>
                <a:gd name="T20" fmla="*/ 295 w 478"/>
                <a:gd name="T21" fmla="*/ 127 h 1067"/>
                <a:gd name="T22" fmla="*/ 228 w 478"/>
                <a:gd name="T23" fmla="*/ 11 h 1067"/>
                <a:gd name="T24" fmla="*/ 190 w 478"/>
                <a:gd name="T25" fmla="*/ 2 h 1067"/>
                <a:gd name="T26" fmla="*/ 132 w 478"/>
                <a:gd name="T27" fmla="*/ 98 h 1067"/>
                <a:gd name="T28" fmla="*/ 17 w 478"/>
                <a:gd name="T29" fmla="*/ 424 h 1067"/>
                <a:gd name="T30" fmla="*/ 36 w 478"/>
                <a:gd name="T31" fmla="*/ 866 h 1067"/>
                <a:gd name="T32" fmla="*/ 84 w 478"/>
                <a:gd name="T33" fmla="*/ 962 h 1067"/>
                <a:gd name="T34" fmla="*/ 142 w 478"/>
                <a:gd name="T35" fmla="*/ 1000 h 1067"/>
                <a:gd name="T36" fmla="*/ 151 w 478"/>
                <a:gd name="T37" fmla="*/ 1067 h 10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8" h="1067">
                  <a:moveTo>
                    <a:pt x="151" y="1067"/>
                  </a:moveTo>
                  <a:cubicBezTo>
                    <a:pt x="211" y="1028"/>
                    <a:pt x="231" y="1036"/>
                    <a:pt x="286" y="991"/>
                  </a:cubicBezTo>
                  <a:cubicBezTo>
                    <a:pt x="314" y="968"/>
                    <a:pt x="326" y="899"/>
                    <a:pt x="353" y="875"/>
                  </a:cubicBezTo>
                  <a:cubicBezTo>
                    <a:pt x="377" y="854"/>
                    <a:pt x="356" y="836"/>
                    <a:pt x="382" y="818"/>
                  </a:cubicBezTo>
                  <a:cubicBezTo>
                    <a:pt x="415" y="795"/>
                    <a:pt x="449" y="769"/>
                    <a:pt x="478" y="741"/>
                  </a:cubicBezTo>
                  <a:cubicBezTo>
                    <a:pt x="456" y="657"/>
                    <a:pt x="459" y="663"/>
                    <a:pt x="468" y="549"/>
                  </a:cubicBezTo>
                  <a:cubicBezTo>
                    <a:pt x="460" y="488"/>
                    <a:pt x="448" y="443"/>
                    <a:pt x="430" y="386"/>
                  </a:cubicBezTo>
                  <a:cubicBezTo>
                    <a:pt x="427" y="357"/>
                    <a:pt x="429" y="327"/>
                    <a:pt x="420" y="299"/>
                  </a:cubicBezTo>
                  <a:cubicBezTo>
                    <a:pt x="416" y="286"/>
                    <a:pt x="399" y="282"/>
                    <a:pt x="391" y="271"/>
                  </a:cubicBezTo>
                  <a:cubicBezTo>
                    <a:pt x="383" y="259"/>
                    <a:pt x="379" y="244"/>
                    <a:pt x="372" y="232"/>
                  </a:cubicBezTo>
                  <a:cubicBezTo>
                    <a:pt x="348" y="191"/>
                    <a:pt x="321" y="165"/>
                    <a:pt x="295" y="127"/>
                  </a:cubicBezTo>
                  <a:cubicBezTo>
                    <a:pt x="281" y="83"/>
                    <a:pt x="253" y="49"/>
                    <a:pt x="228" y="11"/>
                  </a:cubicBezTo>
                  <a:cubicBezTo>
                    <a:pt x="221" y="0"/>
                    <a:pt x="203" y="5"/>
                    <a:pt x="190" y="2"/>
                  </a:cubicBezTo>
                  <a:cubicBezTo>
                    <a:pt x="141" y="17"/>
                    <a:pt x="149" y="48"/>
                    <a:pt x="132" y="98"/>
                  </a:cubicBezTo>
                  <a:cubicBezTo>
                    <a:pt x="95" y="208"/>
                    <a:pt x="44" y="310"/>
                    <a:pt x="17" y="424"/>
                  </a:cubicBezTo>
                  <a:cubicBezTo>
                    <a:pt x="23" y="670"/>
                    <a:pt x="0" y="710"/>
                    <a:pt x="36" y="866"/>
                  </a:cubicBezTo>
                  <a:cubicBezTo>
                    <a:pt x="45" y="906"/>
                    <a:pt x="49" y="935"/>
                    <a:pt x="84" y="962"/>
                  </a:cubicBezTo>
                  <a:cubicBezTo>
                    <a:pt x="102" y="976"/>
                    <a:pt x="142" y="1000"/>
                    <a:pt x="142" y="1000"/>
                  </a:cubicBezTo>
                  <a:cubicBezTo>
                    <a:pt x="162" y="1062"/>
                    <a:pt x="176" y="1044"/>
                    <a:pt x="151" y="1067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16463" y="3357563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参加书画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</a:rPr>
              <a:t>社的人数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77050" y="2997200"/>
            <a:ext cx="1612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参加文学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社的人数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4859338" y="5300663"/>
            <a:ext cx="2305050" cy="825500"/>
          </a:xfrm>
          <a:prstGeom prst="cloudCallout">
            <a:avLst>
              <a:gd name="adj1" fmla="val 11569"/>
              <a:gd name="adj2" fmla="val -2223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840288" y="5281613"/>
            <a:ext cx="1462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6600FF"/>
                </a:solidFill>
              </a:rPr>
              <a:t>两个社都参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6600FF"/>
                </a:solidFill>
              </a:rPr>
              <a:t>加的人数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116013" y="2549525"/>
            <a:ext cx="2160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参加书画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</a:rPr>
              <a:t>社的人数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987675" y="2549525"/>
            <a:ext cx="2430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参加文学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社的人数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8313" y="4062413"/>
            <a:ext cx="3398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6600FF"/>
                </a:solidFill>
              </a:rPr>
              <a:t>两个社都参加的人数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611188" y="514191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6600FF"/>
                </a:solidFill>
              </a:rPr>
              <a:t>全班的总人数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700338" y="2838450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15900" y="514191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179388" y="3990975"/>
            <a:ext cx="39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259" name="AutoShape 19" descr="编织物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40200" y="5949950"/>
            <a:ext cx="360363" cy="360363"/>
          </a:xfrm>
          <a:prstGeom prst="star5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0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02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8" grpId="0" autoUpdateAnimBg="0"/>
      <p:bldP spid="10249" grpId="0" autoUpdateAnimBg="0"/>
      <p:bldP spid="10250" grpId="0" animBg="1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  <p:bldP spid="10256" grpId="0" autoUpdateAnimBg="0"/>
      <p:bldP spid="10257" grpId="0" autoUpdateAnimBg="0"/>
      <p:bldP spid="102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4662B2-D632-4D81-831E-4E10F6F43F81}" type="slidenum">
              <a:rPr lang="zh-CN" altLang="en-US">
                <a:solidFill>
                  <a:srgbClr val="000000"/>
                </a:solidFill>
              </a:rPr>
              <a:t>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531" name="WordArt 2" descr="窄竖线"/>
          <p:cNvSpPr>
            <a:spLocks noChangeArrowheads="1" noChangeShapeType="1"/>
          </p:cNvSpPr>
          <p:nvPr/>
        </p:nvSpPr>
        <p:spPr bwMode="auto">
          <a:xfrm>
            <a:off x="395288" y="144463"/>
            <a:ext cx="2520950" cy="8366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8998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典例分析</a:t>
            </a:r>
          </a:p>
        </p:txBody>
      </p:sp>
      <p:sp>
        <p:nvSpPr>
          <p:cNvPr id="11267" name="AutoShape 3" descr="编织物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5734050"/>
            <a:ext cx="360362" cy="360363"/>
          </a:xfrm>
          <a:prstGeom prst="star5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25425" y="1125538"/>
            <a:ext cx="8893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例</a:t>
            </a:r>
            <a:r>
              <a:rPr lang="en-US" altLang="zh-CN" sz="2400" b="1">
                <a:solidFill>
                  <a:srgbClr val="000000"/>
                </a:solidFill>
              </a:rPr>
              <a:t>4</a:t>
            </a:r>
            <a:r>
              <a:rPr lang="zh-CN" altLang="en-US" sz="2400" b="1">
                <a:solidFill>
                  <a:srgbClr val="000000"/>
                </a:solidFill>
              </a:rPr>
              <a:t>、我校七年级</a:t>
            </a:r>
            <a:r>
              <a:rPr lang="en-US" altLang="zh-CN" sz="2400" b="1">
                <a:solidFill>
                  <a:srgbClr val="000000"/>
                </a:solidFill>
              </a:rPr>
              <a:t>(2)</a:t>
            </a:r>
            <a:r>
              <a:rPr lang="zh-CN" altLang="en-US" sz="2400" b="1">
                <a:solidFill>
                  <a:srgbClr val="000000"/>
                </a:solidFill>
              </a:rPr>
              <a:t>班有</a:t>
            </a:r>
            <a:r>
              <a:rPr lang="en-US" altLang="zh-CN" sz="2400" b="1">
                <a:solidFill>
                  <a:srgbClr val="000000"/>
                </a:solidFill>
              </a:rPr>
              <a:t>45</a:t>
            </a:r>
            <a:r>
              <a:rPr lang="zh-CN" altLang="en-US" sz="2400" b="1">
                <a:solidFill>
                  <a:srgbClr val="000000"/>
                </a:solidFill>
              </a:rPr>
              <a:t>人报名参加了文学社或书画社，已知参加文学社的人数比参加书画社的人数多</a:t>
            </a:r>
            <a:r>
              <a:rPr lang="en-US" altLang="zh-CN" sz="2400" b="1">
                <a:solidFill>
                  <a:srgbClr val="000000"/>
                </a:solidFill>
              </a:rPr>
              <a:t>5</a:t>
            </a:r>
            <a:r>
              <a:rPr lang="zh-CN" altLang="en-US" sz="2400" b="1">
                <a:solidFill>
                  <a:srgbClr val="000000"/>
                </a:solidFill>
              </a:rPr>
              <a:t>个人，两个社都参加的有</a:t>
            </a:r>
            <a:r>
              <a:rPr lang="en-US" altLang="zh-CN" sz="2400" b="1">
                <a:solidFill>
                  <a:srgbClr val="000000"/>
                </a:solidFill>
              </a:rPr>
              <a:t>20</a:t>
            </a:r>
            <a:r>
              <a:rPr lang="zh-CN" altLang="en-US" sz="2400" b="1">
                <a:solidFill>
                  <a:srgbClr val="000000"/>
                </a:solidFill>
              </a:rPr>
              <a:t>人，问：参加书画社的有多少人？</a:t>
            </a: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393700" y="2565400"/>
            <a:ext cx="8577263" cy="485775"/>
            <a:chOff x="0" y="0"/>
            <a:chExt cx="5403" cy="306"/>
          </a:xfrm>
        </p:grpSpPr>
        <p:graphicFrame>
          <p:nvGraphicFramePr>
            <p:cNvPr id="22542" name="Object 6"/>
            <p:cNvGraphicFramePr>
              <a:graphicFrameLocks noChangeAspect="1"/>
            </p:cNvGraphicFramePr>
            <p:nvPr/>
          </p:nvGraphicFramePr>
          <p:xfrm>
            <a:off x="1996" y="33"/>
            <a:ext cx="246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r:id="rId5" imgW="127000" imgH="139700" progId="Equation.3">
                    <p:embed/>
                  </p:oleObj>
                </mc:Choice>
                <mc:Fallback>
                  <p:oleObj r:id="rId5" imgW="127000" imgH="139700" progId="Equation.3">
                    <p:embed/>
                    <p:pic>
                      <p:nvPicPr>
                        <p:cNvPr id="0" name="图片 20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33"/>
                          <a:ext cx="246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3" name="Object 7"/>
            <p:cNvGraphicFramePr>
              <a:graphicFrameLocks noChangeAspect="1"/>
            </p:cNvGraphicFramePr>
            <p:nvPr/>
          </p:nvGraphicFramePr>
          <p:xfrm>
            <a:off x="4400" y="33"/>
            <a:ext cx="54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r:id="rId7" imgW="431800" imgH="215900" progId="Equation.3">
                    <p:embed/>
                  </p:oleObj>
                </mc:Choice>
                <mc:Fallback>
                  <p:oleObj r:id="rId7" imgW="431800" imgH="215900" progId="Equation.3">
                    <p:embed/>
                    <p:pic>
                      <p:nvPicPr>
                        <p:cNvPr id="0" name="图片 2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0" y="33"/>
                          <a:ext cx="545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FF0000"/>
                  </a:solidFill>
                </a:rPr>
                <a:t>解</a:t>
              </a:r>
              <a:r>
                <a:rPr lang="zh-CN" altLang="en-US" sz="2400" b="1">
                  <a:solidFill>
                    <a:srgbClr val="000000"/>
                  </a:solidFill>
                </a:rPr>
                <a:t>：设参加书画社的有     人，那么参加文学社的有           人；</a:t>
              </a:r>
            </a:p>
          </p:txBody>
        </p:sp>
      </p:grpSp>
      <p:grpSp>
        <p:nvGrpSpPr>
          <p:cNvPr id="11273" name="Group 9"/>
          <p:cNvGrpSpPr/>
          <p:nvPr/>
        </p:nvGrpSpPr>
        <p:grpSpPr bwMode="auto">
          <a:xfrm>
            <a:off x="447675" y="3213100"/>
            <a:ext cx="5276850" cy="593725"/>
            <a:chOff x="0" y="0"/>
            <a:chExt cx="3324" cy="374"/>
          </a:xfrm>
        </p:grpSpPr>
        <p:graphicFrame>
          <p:nvGraphicFramePr>
            <p:cNvPr id="22540" name="Object 10"/>
            <p:cNvGraphicFramePr>
              <a:graphicFrameLocks noChangeAspect="1"/>
            </p:cNvGraphicFramePr>
            <p:nvPr/>
          </p:nvGraphicFramePr>
          <p:xfrm>
            <a:off x="1147" y="0"/>
            <a:ext cx="217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r:id="rId9" imgW="1256030" imgH="215900" progId="Equation.3">
                    <p:embed/>
                  </p:oleObj>
                </mc:Choice>
                <mc:Fallback>
                  <p:oleObj r:id="rId9" imgW="1256030" imgH="215900" progId="Equation.3">
                    <p:embed/>
                    <p:pic>
                      <p:nvPicPr>
                        <p:cNvPr id="0" name="图片 20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" y="0"/>
                          <a:ext cx="2177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0" y="45"/>
              <a:ext cx="1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</a:rPr>
                <a:t>由题意可得，</a:t>
              </a:r>
            </a:p>
          </p:txBody>
        </p:sp>
      </p:grpSp>
      <p:grpSp>
        <p:nvGrpSpPr>
          <p:cNvPr id="11276" name="Group 12"/>
          <p:cNvGrpSpPr/>
          <p:nvPr/>
        </p:nvGrpSpPr>
        <p:grpSpPr bwMode="auto">
          <a:xfrm>
            <a:off x="1023938" y="4076700"/>
            <a:ext cx="3476625" cy="474663"/>
            <a:chOff x="0" y="0"/>
            <a:chExt cx="2190" cy="299"/>
          </a:xfrm>
        </p:grpSpPr>
        <p:graphicFrame>
          <p:nvGraphicFramePr>
            <p:cNvPr id="22538" name="Object 13"/>
            <p:cNvGraphicFramePr>
              <a:graphicFrameLocks noChangeAspect="1"/>
            </p:cNvGraphicFramePr>
            <p:nvPr/>
          </p:nvGraphicFramePr>
          <p:xfrm>
            <a:off x="1464" y="0"/>
            <a:ext cx="726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r:id="rId11" imgW="431165" imgH="177800" progId="Equation.3">
                    <p:embed/>
                  </p:oleObj>
                </mc:Choice>
                <mc:Fallback>
                  <p:oleObj r:id="rId11" imgW="431165" imgH="177800" progId="Equation.3">
                    <p:embed/>
                    <p:pic>
                      <p:nvPicPr>
                        <p:cNvPr id="0" name="图片 20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4" y="0"/>
                          <a:ext cx="726" cy="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9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1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srgbClr val="000000"/>
                  </a:solidFill>
                </a:rPr>
                <a:t>解这个方程，得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879475" y="4743450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</a:rPr>
              <a:t>答：参加书画社的有</a:t>
            </a:r>
            <a:r>
              <a:rPr lang="en-US" altLang="zh-CN" sz="2400" b="1">
                <a:solidFill>
                  <a:srgbClr val="000000"/>
                </a:solidFill>
              </a:rPr>
              <a:t>30</a:t>
            </a:r>
            <a:r>
              <a:rPr lang="zh-CN" altLang="en-US" sz="2400" b="1">
                <a:solidFill>
                  <a:srgbClr val="000000"/>
                </a:solidFill>
              </a:rPr>
              <a:t>人</a:t>
            </a:r>
            <a:r>
              <a:rPr lang="en-US" altLang="zh-CN" sz="2400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全屏显示(4:3)</PresentationFormat>
  <Paragraphs>125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方正舒体</vt:lpstr>
      <vt:lpstr>黑体</vt:lpstr>
      <vt:lpstr>华文行楷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2017-09-17T08:22:00Z</dcterms:created>
  <dcterms:modified xsi:type="dcterms:W3CDTF">2023-01-17T03:10:02Z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C1E2BB47F45545E48E805A2061457781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