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embeddedFontLst>
    <p:embeddedFont>
      <p:font typeface="微软雅黑" panose="020B0503020204020204" pitchFamily="3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ndolFang R" panose="02010600030101010101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F2CBBA63-85B2-4BD7-A095-9C3D16CF3B17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2E822C96-8A72-4A75-92D5-1B65AB01F85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2C96-8A72-4A75-92D5-1B65AB01F85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6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 画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562045" y="1779587"/>
            <a:ext cx="6408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yuǎn kàn shān yǒu sè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50945" y="2708275"/>
            <a:ext cx="6769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jìn tīn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g</a:t>
            </a:r>
            <a:r>
              <a:rPr lang="en-US" altLang="zh-CN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shuǐ wú shēn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g</a:t>
            </a:r>
            <a:endParaRPr lang="en-US" altLang="zh-CN" sz="2400" b="1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50945" y="3636962"/>
            <a:ext cx="4195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chūn qù huā hái zài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76332" y="4708525"/>
            <a:ext cx="7200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rén lái niǎo bù jīn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g</a:t>
            </a:r>
            <a:endParaRPr lang="en-US" altLang="zh-CN" sz="2400" b="1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704920" y="2208212"/>
            <a:ext cx="3786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远 看 山 有 色，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650945" y="3136900"/>
            <a:ext cx="676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近 听 水 无 声。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76295" y="4137025"/>
            <a:ext cx="7272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春 去 花 还 在，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33482" y="5124450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人 来 鸟 不 惊。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776482" y="1279525"/>
            <a:ext cx="6591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画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93" y="2328862"/>
            <a:ext cx="4395107" cy="2930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70059" y="2271486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532484" y="2219099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wú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933497" y="4433661"/>
            <a:ext cx="5976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声 还 水 来 去 不 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817609" y="3862161"/>
            <a:ext cx="172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shēng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882947" y="2219099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sè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909684" y="2790599"/>
            <a:ext cx="6551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远 有 色 近 听 无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879522" y="2219099"/>
            <a:ext cx="1366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yuǎn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5960609" y="3862161"/>
            <a:ext cx="935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hái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811634" y="3862161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lái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8689522" y="3862161"/>
            <a:ext cx="935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qù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8603797" y="2219099"/>
            <a:ext cx="1295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tīng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7762422" y="2219099"/>
            <a:ext cx="5645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jìn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5879647" y="2219099"/>
            <a:ext cx="1366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yǒu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6811509" y="3862161"/>
            <a:ext cx="935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shuǐ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9597572" y="3862161"/>
            <a:ext cx="935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bù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59" y="3205730"/>
            <a:ext cx="302895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正确书写姿势</a:t>
            </a:r>
          </a:p>
        </p:txBody>
      </p:sp>
      <p:pic>
        <p:nvPicPr>
          <p:cNvPr id="19" name="Picture 7" descr="https://pic.qbaobei.com/Uploads/Picture/2016-12-12/f27a8f66fadd1893bae9d40b344346e0.jpe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A8"/>
              </a:clrFrom>
              <a:clrTo>
                <a:srgbClr val="FEFE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>
            <a:fillRect/>
          </a:stretch>
        </p:blipFill>
        <p:spPr bwMode="auto">
          <a:xfrm>
            <a:off x="2815771" y="2668673"/>
            <a:ext cx="6560457" cy="45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5" name="Group 3"/>
          <p:cNvGrpSpPr/>
          <p:nvPr/>
        </p:nvGrpSpPr>
        <p:grpSpPr bwMode="auto">
          <a:xfrm>
            <a:off x="3490700" y="2189162"/>
            <a:ext cx="1223962" cy="1223963"/>
            <a:chOff x="2426" y="1253"/>
            <a:chExt cx="1815" cy="181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7"/>
          <p:cNvGrpSpPr/>
          <p:nvPr/>
        </p:nvGrpSpPr>
        <p:grpSpPr bwMode="auto">
          <a:xfrm>
            <a:off x="5506825" y="2189162"/>
            <a:ext cx="1223962" cy="1223963"/>
            <a:chOff x="2426" y="1253"/>
            <a:chExt cx="1815" cy="1814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1"/>
          <p:cNvGrpSpPr/>
          <p:nvPr/>
        </p:nvGrpSpPr>
        <p:grpSpPr bwMode="auto">
          <a:xfrm>
            <a:off x="7595975" y="2189162"/>
            <a:ext cx="1223962" cy="1223963"/>
            <a:chOff x="2426" y="1253"/>
            <a:chExt cx="1815" cy="1814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5"/>
          <p:cNvGrpSpPr/>
          <p:nvPr/>
        </p:nvGrpSpPr>
        <p:grpSpPr bwMode="auto">
          <a:xfrm>
            <a:off x="9612100" y="2189162"/>
            <a:ext cx="1223962" cy="1223963"/>
            <a:chOff x="2426" y="1253"/>
            <a:chExt cx="1815" cy="1814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516100" y="2117725"/>
            <a:ext cx="73453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>
              <a:buFont typeface="Arial" panose="020B0604020202020204" pitchFamily="34" charset="0"/>
              <a:buNone/>
            </a:pPr>
            <a:r>
              <a:rPr lang="zh-CN" altLang="en-US" sz="80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水去来不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3278301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25" name="组合 2"/>
          <p:cNvGrpSpPr/>
          <p:nvPr/>
        </p:nvGrpSpPr>
        <p:grpSpPr bwMode="auto">
          <a:xfrm>
            <a:off x="3572014" y="1584779"/>
            <a:ext cx="4343400" cy="4343400"/>
            <a:chOff x="672" y="960"/>
            <a:chExt cx="2736" cy="2736"/>
          </a:xfrm>
        </p:grpSpPr>
        <p:sp>
          <p:nvSpPr>
            <p:cNvPr id="26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zh-CN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文本框 6"/>
          <p:cNvSpPr txBox="1">
            <a:spLocks noChangeArrowheads="1"/>
          </p:cNvSpPr>
          <p:nvPr/>
        </p:nvSpPr>
        <p:spPr bwMode="auto">
          <a:xfrm>
            <a:off x="4003814" y="1513342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9" name="组合 2"/>
          <p:cNvGrpSpPr/>
          <p:nvPr/>
        </p:nvGrpSpPr>
        <p:grpSpPr bwMode="auto">
          <a:xfrm>
            <a:off x="3880644" y="1708150"/>
            <a:ext cx="4343400" cy="4343400"/>
            <a:chOff x="672" y="960"/>
            <a:chExt cx="2736" cy="2736"/>
          </a:xfrm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zh-CN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4312444" y="1636713"/>
            <a:ext cx="3567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4" name="组合 2"/>
          <p:cNvGrpSpPr/>
          <p:nvPr/>
        </p:nvGrpSpPr>
        <p:grpSpPr bwMode="auto">
          <a:xfrm>
            <a:off x="1708969" y="1962150"/>
            <a:ext cx="4343400" cy="4343400"/>
            <a:chOff x="672" y="960"/>
            <a:chExt cx="2736" cy="2736"/>
          </a:xfrm>
        </p:grpSpPr>
        <p:sp>
          <p:nvSpPr>
            <p:cNvPr id="5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5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zh-CN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2136007" y="1960563"/>
            <a:ext cx="35671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来</a:t>
            </a:r>
          </a:p>
        </p:txBody>
      </p:sp>
      <p:grpSp>
        <p:nvGrpSpPr>
          <p:cNvPr id="10" name="组合 2"/>
          <p:cNvGrpSpPr/>
          <p:nvPr/>
        </p:nvGrpSpPr>
        <p:grpSpPr bwMode="auto">
          <a:xfrm>
            <a:off x="6322244" y="1943100"/>
            <a:ext cx="4343400" cy="4343400"/>
            <a:chOff x="672" y="960"/>
            <a:chExt cx="2736" cy="2736"/>
          </a:xfrm>
        </p:grpSpPr>
        <p:sp>
          <p:nvSpPr>
            <p:cNvPr id="11" name="矩形 3"/>
            <p:cNvSpPr>
              <a:spLocks noChangeArrowheads="1"/>
            </p:cNvSpPr>
            <p:nvPr/>
          </p:nvSpPr>
          <p:spPr bwMode="auto">
            <a:xfrm>
              <a:off x="672" y="960"/>
              <a:ext cx="2736" cy="2736"/>
            </a:xfrm>
            <a:prstGeom prst="rect">
              <a:avLst/>
            </a:prstGeom>
            <a:solidFill>
              <a:srgbClr val="CCFF99">
                <a:alpha val="50194"/>
              </a:srgbClr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algn="ctr" eaLnBrk="0" latinLnBrk="1" hangingPunct="0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zh-CN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直线 4"/>
            <p:cNvSpPr>
              <a:spLocks noChangeShapeType="1"/>
            </p:cNvSpPr>
            <p:nvPr/>
          </p:nvSpPr>
          <p:spPr bwMode="auto">
            <a:xfrm>
              <a:off x="672" y="2343"/>
              <a:ext cx="27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直线 5"/>
            <p:cNvSpPr>
              <a:spLocks noChangeShapeType="1"/>
            </p:cNvSpPr>
            <p:nvPr/>
          </p:nvSpPr>
          <p:spPr bwMode="auto">
            <a:xfrm>
              <a:off x="2064" y="960"/>
              <a:ext cx="0" cy="27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6711182" y="1960563"/>
            <a:ext cx="35671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朗读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57702" y="2459038"/>
            <a:ext cx="40831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远看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山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有色，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6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75312" y="3244850"/>
            <a:ext cx="6516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近听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无声。</a:t>
            </a:r>
            <a:endParaRPr lang="zh-CN" altLang="en-US" sz="36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68815" y="4030663"/>
            <a:ext cx="7704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春去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花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还在，   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75312" y="4816475"/>
            <a:ext cx="628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人来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鸟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∕ 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不惊。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386515" y="1744663"/>
            <a:ext cx="6591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3278301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Office PowerPoint</Application>
  <PresentationFormat>宽屏</PresentationFormat>
  <Paragraphs>59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2021-05-07T00:28:02Z</dcterms:created>
  <dcterms:modified xsi:type="dcterms:W3CDTF">2023-01-10T07:27:00Z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6F6869D6710749EDB55F84D2C0075024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