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4A46F-5702-48DC-B526-616505E5D6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CC63-5777-4AAC-89E0-0255A3123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DD3A-A2B8-4F2C-B797-BDDAF4E52F55}" type="slidenum">
              <a:rPr lang="en-US" altLang="zh-CN" smtClean="0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6C59BF8-1619-48A7-A321-61EAE240D6B8}" type="slidenum">
              <a:rPr lang="en-US" altLang="zh-CN">
                <a:solidFill>
                  <a:prstClr val="black"/>
                </a:solidFill>
              </a:rPr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9B80-B1B2-43F3-8CFD-7628A8DED7F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81C27-E182-4476-822E-2FCE016995E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BAB57-E73A-457F-B5C1-DC5D7E8D44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11B3C-6A8D-4B22-B00F-D510A36F9A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77DC0-6341-41C5-AF33-69F4D3B442C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C4E36-1603-4475-9C30-B5816A10B3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E322-369C-40E6-B72A-6F8C7731943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95FD-017E-499B-A395-60BCAAA46CB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639C-A22C-4D34-8188-7A15B6BC40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CD7D0-F6D4-4E2D-B6C4-EB8A9F88F27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AEFFC-401D-41DA-8E6F-649F946C2E2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08134-B38E-48F2-9AA0-B5C169CFD1E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51549-CB86-4F41-A02E-A23258A965C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qingdaonews.com/icianda/images/pri_pic.ht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1991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3828" y="1628800"/>
            <a:ext cx="46987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绿色家园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00FF"/>
                </a:solidFill>
              </a:rPr>
              <a:t>条形统计图能直观地</a:t>
            </a:r>
            <a:r>
              <a:rPr lang="zh-CN" altLang="en-US" b="1" dirty="0">
                <a:solidFill>
                  <a:srgbClr val="CC0000"/>
                </a:solidFill>
              </a:rPr>
              <a:t>看出数量的多少</a:t>
            </a:r>
            <a:r>
              <a:rPr lang="zh-CN" altLang="en-US" b="1" dirty="0">
                <a:solidFill>
                  <a:srgbClr val="0000FF"/>
                </a:solidFill>
              </a:rPr>
              <a:t>。</a:t>
            </a:r>
          </a:p>
          <a:p>
            <a:endParaRPr lang="zh-CN" altLang="en-US" b="1" dirty="0">
              <a:solidFill>
                <a:srgbClr val="0000FF"/>
              </a:solidFill>
            </a:endParaRPr>
          </a:p>
          <a:p>
            <a:r>
              <a:rPr lang="zh-CN" altLang="en-US" b="1" dirty="0">
                <a:solidFill>
                  <a:srgbClr val="0000FF"/>
                </a:solidFill>
              </a:rPr>
              <a:t>折线统计图能清楚地看出</a:t>
            </a:r>
            <a:r>
              <a:rPr lang="zh-CN" altLang="en-US" b="1" dirty="0">
                <a:solidFill>
                  <a:schemeClr val="tx2"/>
                </a:solidFill>
              </a:rPr>
              <a:t>数量的多少</a:t>
            </a:r>
            <a:r>
              <a:rPr lang="zh-CN" altLang="en-US" b="1" dirty="0">
                <a:solidFill>
                  <a:srgbClr val="0000FF"/>
                </a:solidFill>
              </a:rPr>
              <a:t>，数量的</a:t>
            </a:r>
            <a:r>
              <a:rPr lang="zh-CN" altLang="en-US" b="1" dirty="0">
                <a:solidFill>
                  <a:srgbClr val="CC0000"/>
                </a:solidFill>
              </a:rPr>
              <a:t>增减变化幅度</a:t>
            </a:r>
            <a:r>
              <a:rPr lang="zh-CN" altLang="en-US" b="1" dirty="0">
                <a:solidFill>
                  <a:srgbClr val="0000FF"/>
                </a:solidFill>
              </a:rPr>
              <a:t>或</a:t>
            </a:r>
            <a:r>
              <a:rPr lang="zh-CN" altLang="en-US" b="1" dirty="0">
                <a:solidFill>
                  <a:srgbClr val="CC0000"/>
                </a:solidFill>
              </a:rPr>
              <a:t>变化趋势</a:t>
            </a:r>
            <a:r>
              <a:rPr lang="zh-CN" altLang="en-US" b="1" dirty="0">
                <a:solidFill>
                  <a:srgbClr val="0000FF"/>
                </a:solidFill>
              </a:rPr>
              <a:t>。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9"/>
          <p:cNvGrpSpPr/>
          <p:nvPr/>
        </p:nvGrpSpPr>
        <p:grpSpPr bwMode="auto">
          <a:xfrm>
            <a:off x="971550" y="2708275"/>
            <a:ext cx="7277100" cy="3086100"/>
            <a:chOff x="612" y="1985"/>
            <a:chExt cx="4584" cy="1029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2750"/>
              <a:ext cx="449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" y="1985"/>
              <a:ext cx="4559" cy="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93775"/>
            <a:ext cx="8064500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555875" y="29241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63938" y="24923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572000" y="42926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6659563" y="38608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580063" y="36449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700338" y="2565400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635375" y="2565400"/>
            <a:ext cx="10080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643438" y="3716338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724525" y="3716338"/>
            <a:ext cx="93503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/>
              <a:t>观察上面的统计图，你有什么发现？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000001"/>
          <p:cNvPicPr>
            <a:picLocks noChangeAspect="1" noChangeArrowheads="1"/>
          </p:cNvPicPr>
          <p:nvPr/>
        </p:nvPicPr>
        <p:blipFill>
          <a:blip r:embed="rId2" cstate="email"/>
          <a:srcRect l="3111" r="2457"/>
          <a:stretch>
            <a:fillRect/>
          </a:stretch>
        </p:blipFill>
        <p:spPr bwMode="auto">
          <a:xfrm>
            <a:off x="1358900" y="1409700"/>
            <a:ext cx="732472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911600" y="635000"/>
            <a:ext cx="255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CC0000"/>
                </a:solidFill>
                <a:ea typeface="隶书" panose="02010509060101010101" pitchFamily="49" charset="-122"/>
              </a:rPr>
              <a:t>股票分析图</a:t>
            </a:r>
          </a:p>
        </p:txBody>
      </p:sp>
      <p:sp>
        <p:nvSpPr>
          <p:cNvPr id="116740" name="WordArt 4"/>
          <p:cNvSpPr>
            <a:spLocks noChangeArrowheads="1" noChangeShapeType="1" noTextEdit="1"/>
          </p:cNvSpPr>
          <p:nvPr/>
        </p:nvSpPr>
        <p:spPr bwMode="auto">
          <a:xfrm>
            <a:off x="127000" y="165100"/>
            <a:ext cx="2743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5277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生活与数学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9791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238500" y="2921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CC0000"/>
                </a:solidFill>
                <a:ea typeface="隶书" panose="02010509060101010101" pitchFamily="49" charset="-122"/>
              </a:rPr>
              <a:t>病人心电图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1016000" y="5588000"/>
            <a:ext cx="74295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 flipV="1">
            <a:off x="1016000" y="1627188"/>
            <a:ext cx="0" cy="394493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1016000" y="4721225"/>
            <a:ext cx="6911975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1016000" y="3870325"/>
            <a:ext cx="6911975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1016000" y="2941638"/>
            <a:ext cx="6911975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1016000" y="2014538"/>
            <a:ext cx="6911975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1379538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174307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 flipV="1">
            <a:off x="4652963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V="1">
            <a:off x="2106613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V="1">
            <a:off x="2470150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V="1">
            <a:off x="283527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flipV="1">
            <a:off x="3198813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V="1">
            <a:off x="3562350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3925888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V="1">
            <a:off x="428942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V="1">
            <a:off x="5018088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V="1">
            <a:off x="538162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V="1">
            <a:off x="5745163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V="1">
            <a:off x="6108700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V="1">
            <a:off x="6472238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V="1">
            <a:off x="683577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 flipV="1">
            <a:off x="7199313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 flipV="1">
            <a:off x="7564438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V="1">
            <a:off x="7927975" y="2014538"/>
            <a:ext cx="0" cy="3557587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1214438" y="5648325"/>
            <a:ext cx="6723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</a:rPr>
              <a:t>4   8  12  16 20  0   4   8  12 16  20  0   4   8  12 16  20  0 </a:t>
            </a:r>
          </a:p>
        </p:txBody>
      </p: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1276350" y="6035675"/>
            <a:ext cx="700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        6</a:t>
            </a:r>
            <a:r>
              <a:rPr lang="zh-CN" altLang="en-US" sz="2000" b="1">
                <a:solidFill>
                  <a:srgbClr val="000000"/>
                </a:solidFill>
              </a:rPr>
              <a:t>月</a:t>
            </a:r>
            <a:r>
              <a:rPr lang="en-US" altLang="zh-CN" sz="2000" b="1">
                <a:solidFill>
                  <a:srgbClr val="000000"/>
                </a:solidFill>
              </a:rPr>
              <a:t>7</a:t>
            </a:r>
            <a:r>
              <a:rPr lang="zh-CN" altLang="en-US" sz="2000" b="1">
                <a:solidFill>
                  <a:srgbClr val="000000"/>
                </a:solidFill>
              </a:rPr>
              <a:t>日                  </a:t>
            </a:r>
            <a:r>
              <a:rPr lang="en-US" altLang="zh-CN" sz="2000" b="1">
                <a:solidFill>
                  <a:srgbClr val="000000"/>
                </a:solidFill>
              </a:rPr>
              <a:t>6</a:t>
            </a:r>
            <a:r>
              <a:rPr lang="zh-CN" altLang="en-US" sz="2000" b="1">
                <a:solidFill>
                  <a:srgbClr val="000000"/>
                </a:solidFill>
              </a:rPr>
              <a:t>月</a:t>
            </a:r>
            <a:r>
              <a:rPr lang="en-US" altLang="zh-CN" sz="2000" b="1">
                <a:solidFill>
                  <a:srgbClr val="000000"/>
                </a:solidFill>
              </a:rPr>
              <a:t>8</a:t>
            </a:r>
            <a:r>
              <a:rPr lang="zh-CN" altLang="en-US" sz="2000" b="1">
                <a:solidFill>
                  <a:srgbClr val="000000"/>
                </a:solidFill>
              </a:rPr>
              <a:t>日                    </a:t>
            </a:r>
            <a:r>
              <a:rPr lang="en-US" altLang="zh-CN" sz="2000" b="1">
                <a:solidFill>
                  <a:srgbClr val="000000"/>
                </a:solidFill>
              </a:rPr>
              <a:t>6</a:t>
            </a:r>
            <a:r>
              <a:rPr lang="zh-CN" altLang="en-US" sz="2000" b="1">
                <a:solidFill>
                  <a:srgbClr val="000000"/>
                </a:solidFill>
              </a:rPr>
              <a:t>月</a:t>
            </a:r>
            <a:r>
              <a:rPr lang="en-US" altLang="zh-CN" sz="2000" b="1">
                <a:solidFill>
                  <a:srgbClr val="000000"/>
                </a:solidFill>
              </a:rPr>
              <a:t>9</a:t>
            </a:r>
            <a:r>
              <a:rPr lang="zh-CN" altLang="en-US" sz="2000" b="1">
                <a:solidFill>
                  <a:srgbClr val="000000"/>
                </a:solidFill>
              </a:rPr>
              <a:t>日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1106488" y="1473200"/>
            <a:ext cx="200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</a:rPr>
              <a:t>单位：摄氏度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469900" y="1782763"/>
            <a:ext cx="636588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40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39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38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37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4449763" y="33448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1546225" y="19367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898650" y="24177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2268538" y="2941638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2632075" y="24177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2" name="Rectangle 36"/>
          <p:cNvSpPr>
            <a:spLocks noChangeArrowheads="1"/>
          </p:cNvSpPr>
          <p:nvPr/>
        </p:nvSpPr>
        <p:spPr bwMode="auto">
          <a:xfrm>
            <a:off x="2992438" y="33448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3367088" y="301942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3722688" y="348297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4086225" y="309721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4813300" y="309721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5176838" y="36385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5540375" y="41957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5907088" y="45656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6267450" y="4200525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6630988" y="402431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6997700" y="41021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7361238" y="4195763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>
                <a:solidFill>
                  <a:srgbClr val="000000"/>
                </a:solidFill>
              </a:rPr>
              <a:t>·</a:t>
            </a:r>
          </a:p>
        </p:txBody>
      </p:sp>
      <p:sp>
        <p:nvSpPr>
          <p:cNvPr id="121904" name="Text Box 48"/>
          <p:cNvSpPr txBox="1">
            <a:spLocks noChangeArrowheads="1"/>
          </p:cNvSpPr>
          <p:nvPr/>
        </p:nvSpPr>
        <p:spPr bwMode="auto">
          <a:xfrm>
            <a:off x="1379538" y="2092325"/>
            <a:ext cx="1000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39.5</a:t>
            </a:r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1925638" y="2555875"/>
            <a:ext cx="63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39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2106613" y="3482975"/>
            <a:ext cx="7286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38.5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2562225" y="2555875"/>
            <a:ext cx="636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39</a:t>
            </a:r>
          </a:p>
        </p:txBody>
      </p:sp>
      <p:sp>
        <p:nvSpPr>
          <p:cNvPr id="121908" name="Text Box 52"/>
          <p:cNvSpPr txBox="1">
            <a:spLocks noChangeArrowheads="1"/>
          </p:cNvSpPr>
          <p:nvPr/>
        </p:nvSpPr>
        <p:spPr bwMode="auto">
          <a:xfrm>
            <a:off x="2925763" y="3948113"/>
            <a:ext cx="63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</a:t>
            </a:r>
          </a:p>
        </p:txBody>
      </p:sp>
      <p:sp>
        <p:nvSpPr>
          <p:cNvPr id="121909" name="Text Box 53"/>
          <p:cNvSpPr txBox="1">
            <a:spLocks noChangeArrowheads="1"/>
          </p:cNvSpPr>
          <p:nvPr/>
        </p:nvSpPr>
        <p:spPr bwMode="auto">
          <a:xfrm>
            <a:off x="3198813" y="3175000"/>
            <a:ext cx="817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38.4</a:t>
            </a:r>
          </a:p>
        </p:txBody>
      </p:sp>
      <p:sp>
        <p:nvSpPr>
          <p:cNvPr id="121910" name="Text Box 54"/>
          <p:cNvSpPr txBox="1">
            <a:spLocks noChangeArrowheads="1"/>
          </p:cNvSpPr>
          <p:nvPr/>
        </p:nvSpPr>
        <p:spPr bwMode="auto">
          <a:xfrm>
            <a:off x="3562350" y="4024313"/>
            <a:ext cx="8175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37.8</a:t>
            </a:r>
          </a:p>
        </p:txBody>
      </p:sp>
      <p:sp>
        <p:nvSpPr>
          <p:cNvPr id="121911" name="Text Box 55"/>
          <p:cNvSpPr txBox="1">
            <a:spLocks noChangeArrowheads="1"/>
          </p:cNvSpPr>
          <p:nvPr/>
        </p:nvSpPr>
        <p:spPr bwMode="auto">
          <a:xfrm>
            <a:off x="3925888" y="3251200"/>
            <a:ext cx="8191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38.3</a:t>
            </a:r>
          </a:p>
        </p:txBody>
      </p:sp>
      <p:sp>
        <p:nvSpPr>
          <p:cNvPr id="121912" name="Text Box 56"/>
          <p:cNvSpPr txBox="1">
            <a:spLocks noChangeArrowheads="1"/>
          </p:cNvSpPr>
          <p:nvPr/>
        </p:nvSpPr>
        <p:spPr bwMode="auto">
          <a:xfrm>
            <a:off x="4379913" y="3870325"/>
            <a:ext cx="728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</a:t>
            </a:r>
          </a:p>
        </p:txBody>
      </p:sp>
      <p:sp>
        <p:nvSpPr>
          <p:cNvPr id="121913" name="Text Box 57"/>
          <p:cNvSpPr txBox="1">
            <a:spLocks noChangeArrowheads="1"/>
          </p:cNvSpPr>
          <p:nvPr/>
        </p:nvSpPr>
        <p:spPr bwMode="auto">
          <a:xfrm>
            <a:off x="4652963" y="3251200"/>
            <a:ext cx="9096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38.3</a:t>
            </a:r>
          </a:p>
        </p:txBody>
      </p:sp>
      <p:sp>
        <p:nvSpPr>
          <p:cNvPr id="121914" name="Text Box 58"/>
          <p:cNvSpPr txBox="1">
            <a:spLocks noChangeArrowheads="1"/>
          </p:cNvSpPr>
          <p:nvPr/>
        </p:nvSpPr>
        <p:spPr bwMode="auto">
          <a:xfrm>
            <a:off x="5353050" y="38449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37.6</a:t>
            </a:r>
          </a:p>
        </p:txBody>
      </p:sp>
      <p:sp>
        <p:nvSpPr>
          <p:cNvPr id="121915" name="Text Box 59"/>
          <p:cNvSpPr txBox="1">
            <a:spLocks noChangeArrowheads="1"/>
          </p:cNvSpPr>
          <p:nvPr/>
        </p:nvSpPr>
        <p:spPr bwMode="auto">
          <a:xfrm>
            <a:off x="5346700" y="4673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</a:t>
            </a:r>
          </a:p>
        </p:txBody>
      </p:sp>
      <p:sp>
        <p:nvSpPr>
          <p:cNvPr id="121916" name="Text Box 60"/>
          <p:cNvSpPr txBox="1">
            <a:spLocks noChangeArrowheads="1"/>
          </p:cNvSpPr>
          <p:nvPr/>
        </p:nvSpPr>
        <p:spPr bwMode="auto">
          <a:xfrm>
            <a:off x="5745163" y="5068888"/>
            <a:ext cx="817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36.6</a:t>
            </a:r>
          </a:p>
        </p:txBody>
      </p:sp>
      <p:sp>
        <p:nvSpPr>
          <p:cNvPr id="121917" name="Text Box 61"/>
          <p:cNvSpPr txBox="1">
            <a:spLocks noChangeArrowheads="1"/>
          </p:cNvSpPr>
          <p:nvPr/>
        </p:nvSpPr>
        <p:spPr bwMode="auto">
          <a:xfrm>
            <a:off x="6291263" y="4733925"/>
            <a:ext cx="436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</a:t>
            </a:r>
          </a:p>
        </p:txBody>
      </p:sp>
      <p:sp>
        <p:nvSpPr>
          <p:cNvPr id="121918" name="Text Box 62"/>
          <p:cNvSpPr txBox="1">
            <a:spLocks noChangeArrowheads="1"/>
          </p:cNvSpPr>
          <p:nvPr/>
        </p:nvSpPr>
        <p:spPr bwMode="auto">
          <a:xfrm>
            <a:off x="6381750" y="4179888"/>
            <a:ext cx="81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37.2</a:t>
            </a:r>
          </a:p>
        </p:txBody>
      </p:sp>
      <p:sp>
        <p:nvSpPr>
          <p:cNvPr id="121919" name="Text Box 63"/>
          <p:cNvSpPr txBox="1">
            <a:spLocks noChangeArrowheads="1"/>
          </p:cNvSpPr>
          <p:nvPr/>
        </p:nvSpPr>
        <p:spPr bwMode="auto">
          <a:xfrm>
            <a:off x="6745288" y="4643438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37.1</a:t>
            </a:r>
          </a:p>
        </p:txBody>
      </p:sp>
      <p:sp>
        <p:nvSpPr>
          <p:cNvPr id="121920" name="Text Box 64"/>
          <p:cNvSpPr txBox="1">
            <a:spLocks noChangeArrowheads="1"/>
          </p:cNvSpPr>
          <p:nvPr/>
        </p:nvSpPr>
        <p:spPr bwMode="auto">
          <a:xfrm>
            <a:off x="7472363" y="4333875"/>
            <a:ext cx="636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FF0066"/>
                </a:solidFill>
              </a:rPr>
              <a:t>37</a:t>
            </a:r>
          </a:p>
        </p:txBody>
      </p:sp>
      <p:sp>
        <p:nvSpPr>
          <p:cNvPr id="121921" name="Line 65"/>
          <p:cNvSpPr>
            <a:spLocks noChangeShapeType="1"/>
          </p:cNvSpPr>
          <p:nvPr/>
        </p:nvSpPr>
        <p:spPr bwMode="auto">
          <a:xfrm>
            <a:off x="1743075" y="2478088"/>
            <a:ext cx="363538" cy="46355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>
            <a:off x="2106613" y="2941638"/>
            <a:ext cx="363537" cy="541337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923" name="Line 67"/>
          <p:cNvSpPr>
            <a:spLocks noChangeShapeType="1"/>
          </p:cNvSpPr>
          <p:nvPr/>
        </p:nvSpPr>
        <p:spPr bwMode="auto">
          <a:xfrm flipV="1">
            <a:off x="2470150" y="2941638"/>
            <a:ext cx="365125" cy="541337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924" name="Line 68"/>
          <p:cNvSpPr>
            <a:spLocks noChangeShapeType="1"/>
          </p:cNvSpPr>
          <p:nvPr/>
        </p:nvSpPr>
        <p:spPr bwMode="auto">
          <a:xfrm>
            <a:off x="2835275" y="2941638"/>
            <a:ext cx="363538" cy="928687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925" name="Freeform 69"/>
          <p:cNvSpPr/>
          <p:nvPr/>
        </p:nvSpPr>
        <p:spPr bwMode="auto">
          <a:xfrm>
            <a:off x="3198813" y="3560763"/>
            <a:ext cx="4365625" cy="1546225"/>
          </a:xfrm>
          <a:custGeom>
            <a:avLst/>
            <a:gdLst>
              <a:gd name="T0" fmla="*/ 0 w 2304"/>
              <a:gd name="T1" fmla="*/ 192 h 960"/>
              <a:gd name="T2" fmla="*/ 192 w 2304"/>
              <a:gd name="T3" fmla="*/ 0 h 960"/>
              <a:gd name="T4" fmla="*/ 384 w 2304"/>
              <a:gd name="T5" fmla="*/ 288 h 960"/>
              <a:gd name="T6" fmla="*/ 576 w 2304"/>
              <a:gd name="T7" fmla="*/ 48 h 960"/>
              <a:gd name="T8" fmla="*/ 768 w 2304"/>
              <a:gd name="T9" fmla="*/ 192 h 960"/>
              <a:gd name="T10" fmla="*/ 960 w 2304"/>
              <a:gd name="T11" fmla="*/ 48 h 960"/>
              <a:gd name="T12" fmla="*/ 1152 w 2304"/>
              <a:gd name="T13" fmla="*/ 384 h 960"/>
              <a:gd name="T14" fmla="*/ 1344 w 2304"/>
              <a:gd name="T15" fmla="*/ 720 h 960"/>
              <a:gd name="T16" fmla="*/ 1536 w 2304"/>
              <a:gd name="T17" fmla="*/ 960 h 960"/>
              <a:gd name="T18" fmla="*/ 1728 w 2304"/>
              <a:gd name="T19" fmla="*/ 720 h 960"/>
              <a:gd name="T20" fmla="*/ 1920 w 2304"/>
              <a:gd name="T21" fmla="*/ 624 h 960"/>
              <a:gd name="T22" fmla="*/ 2112 w 2304"/>
              <a:gd name="T23" fmla="*/ 672 h 960"/>
              <a:gd name="T24" fmla="*/ 2304 w 2304"/>
              <a:gd name="T25" fmla="*/ 7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960">
                <a:moveTo>
                  <a:pt x="0" y="192"/>
                </a:moveTo>
                <a:lnTo>
                  <a:pt x="192" y="0"/>
                </a:lnTo>
                <a:lnTo>
                  <a:pt x="384" y="288"/>
                </a:lnTo>
                <a:lnTo>
                  <a:pt x="576" y="48"/>
                </a:lnTo>
                <a:lnTo>
                  <a:pt x="768" y="192"/>
                </a:lnTo>
                <a:lnTo>
                  <a:pt x="960" y="48"/>
                </a:lnTo>
                <a:lnTo>
                  <a:pt x="1152" y="384"/>
                </a:lnTo>
                <a:lnTo>
                  <a:pt x="1344" y="720"/>
                </a:lnTo>
                <a:lnTo>
                  <a:pt x="1536" y="960"/>
                </a:lnTo>
                <a:lnTo>
                  <a:pt x="1728" y="720"/>
                </a:lnTo>
                <a:lnTo>
                  <a:pt x="1920" y="624"/>
                </a:lnTo>
                <a:lnTo>
                  <a:pt x="2112" y="672"/>
                </a:lnTo>
                <a:lnTo>
                  <a:pt x="2304" y="720"/>
                </a:lnTo>
              </a:path>
            </a:pathLst>
          </a:custGeom>
          <a:noFill/>
          <a:ln w="254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1926" name="Text Box 70"/>
          <p:cNvSpPr txBox="1">
            <a:spLocks noChangeArrowheads="1"/>
          </p:cNvSpPr>
          <p:nvPr/>
        </p:nvSpPr>
        <p:spPr bwMode="auto">
          <a:xfrm>
            <a:off x="927100" y="6731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CC"/>
                </a:solidFill>
              </a:rPr>
              <a:t>小红每隔</a:t>
            </a:r>
            <a:r>
              <a:rPr lang="en-US" altLang="zh-CN" sz="3200" b="1">
                <a:solidFill>
                  <a:srgbClr val="0000CC"/>
                </a:solidFill>
              </a:rPr>
              <a:t>4</a:t>
            </a:r>
            <a:r>
              <a:rPr lang="zh-CN" altLang="en-US" sz="3200" b="1">
                <a:solidFill>
                  <a:srgbClr val="0000CC"/>
                </a:solidFill>
              </a:rPr>
              <a:t>小时的体温记录折线图</a:t>
            </a:r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6794500" y="14732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</a:rPr>
              <a:t>2006</a:t>
            </a:r>
            <a:r>
              <a:rPr lang="zh-CN" altLang="en-US" sz="1600" b="1">
                <a:solidFill>
                  <a:srgbClr val="000000"/>
                </a:solidFill>
              </a:rPr>
              <a:t>年</a:t>
            </a:r>
            <a:r>
              <a:rPr lang="en-US" altLang="zh-CN" sz="1600" b="1">
                <a:solidFill>
                  <a:srgbClr val="000000"/>
                </a:solidFill>
              </a:rPr>
              <a:t>10</a:t>
            </a:r>
            <a:r>
              <a:rPr lang="zh-CN" altLang="en-US" sz="1600" b="1">
                <a:solidFill>
                  <a:srgbClr val="000000"/>
                </a:solidFill>
              </a:rPr>
              <a:t>月</a:t>
            </a:r>
          </a:p>
        </p:txBody>
      </p:sp>
      <p:pic>
        <p:nvPicPr>
          <p:cNvPr id="121928" name="Picture 72" descr="ca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0" y="-50800"/>
            <a:ext cx="1409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635000" y="234888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</a:rPr>
              <a:t>根据你的生活经验与估计，用手势比划出下面这些数量的上升或下降趋势。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20700" y="3505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</a:rPr>
              <a:t>）从春天到冬天，梧桐树上树叶数量的变化。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20700" y="4076700"/>
            <a:ext cx="748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</a:rPr>
              <a:t>）一个人从出生到老，牙齿颗数的变化。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0700" y="4660900"/>
            <a:ext cx="8191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</a:rPr>
              <a:t>）从每年</a:t>
            </a:r>
            <a:r>
              <a:rPr lang="en-US" altLang="zh-CN" sz="2800" b="1" dirty="0">
                <a:solidFill>
                  <a:srgbClr val="0000FF"/>
                </a:solidFill>
              </a:rPr>
              <a:t>10</a:t>
            </a:r>
            <a:r>
              <a:rPr lang="zh-CN" altLang="en-US" sz="2800" b="1" dirty="0">
                <a:solidFill>
                  <a:srgbClr val="0000FF"/>
                </a:solidFill>
              </a:rPr>
              <a:t>月到次年</a:t>
            </a:r>
            <a:r>
              <a:rPr lang="en-US" altLang="zh-CN" sz="2800" b="1" dirty="0">
                <a:solidFill>
                  <a:srgbClr val="0000FF"/>
                </a:solidFill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</a:rPr>
              <a:t>月的半年中，长途交通客流量的变化。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520700" y="5600700"/>
            <a:ext cx="6097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FF"/>
                </a:solidFill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</a:rPr>
              <a:t>）你家里一个昼夜用电量的变化。</a:t>
            </a:r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>
            <a:off x="739676" y="1220787"/>
            <a:ext cx="24384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800" b="1" baseline="6000" dirty="0">
                <a:solidFill>
                  <a:srgbClr val="FF0066"/>
                </a:solidFill>
                <a:ea typeface="隶书" panose="02010509060101010101" pitchFamily="49" charset="-122"/>
              </a:rPr>
              <a:t>体验活动</a:t>
            </a:r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874712"/>
            <a:ext cx="35052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  <p:bldP spid="122884" grpId="0"/>
      <p:bldP spid="122885" grpId="0"/>
      <p:bldP spid="122886" grpId="0"/>
      <p:bldP spid="1228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FF0000"/>
                </a:solidFill>
                <a:ea typeface="楷体" panose="02010609060101010101" pitchFamily="49" charset="-122"/>
              </a:rPr>
              <a:t>达标练习：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1.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（      ）统计图可以清楚地表示数量的多少；（      ）统计图不但可以表示出数量的多少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, 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而且能够清楚地表示出数量增减变化的情况。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2.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为了清楚的看出各班学生数的多少，应选择（     ）统计图；小明为了观察自己的学习状况是否进步，决定将每次测验的分数绘制成统计图，他应选择（     ）统计图。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3.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选出适合用折线统计图表示的话题，在（ ）里打对号。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）小明从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岁到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10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岁的身高。（ 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）一天的温度变化。（    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）班级中同学喜欢吃香蕉、橘子、苹果、荔枝的人数。（    ）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0550" y="620713"/>
            <a:ext cx="124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000000"/>
                </a:solidFill>
                <a:ea typeface="楷体" panose="02010609060101010101" pitchFamily="49" charset="-122"/>
              </a:rPr>
              <a:t>条形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100393" y="620712"/>
            <a:ext cx="956296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00" dirty="0">
                <a:solidFill>
                  <a:srgbClr val="000000"/>
                </a:solidFill>
                <a:ea typeface="楷体" panose="02010609060101010101" pitchFamily="49" charset="-122"/>
              </a:rPr>
              <a:t>折线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812088" y="1989138"/>
            <a:ext cx="124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000000"/>
                </a:solidFill>
                <a:ea typeface="楷体" panose="02010609060101010101" pitchFamily="49" charset="-122"/>
              </a:rPr>
              <a:t>条形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83525" y="2951163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00">
                <a:solidFill>
                  <a:srgbClr val="000000"/>
                </a:solidFill>
                <a:ea typeface="楷体" panose="02010609060101010101" pitchFamily="49" charset="-122"/>
              </a:rPr>
              <a:t>折线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795963" y="472122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356100" y="5157788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ea typeface="楷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5" grpId="0"/>
      <p:bldP spid="14346" grpId="0"/>
      <p:bldP spid="14347" grpId="0"/>
      <p:bldP spid="143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00" b="1" dirty="0">
                <a:solidFill>
                  <a:srgbClr val="000000"/>
                </a:solidFill>
              </a:rPr>
              <a:t>下图是某地</a:t>
            </a:r>
            <a:r>
              <a:rPr lang="en-US" altLang="zh-CN" sz="2300" b="1" dirty="0">
                <a:solidFill>
                  <a:srgbClr val="000000"/>
                </a:solidFill>
              </a:rPr>
              <a:t>2004</a:t>
            </a:r>
            <a:r>
              <a:rPr lang="zh-CN" altLang="en-US" sz="2300" b="1" dirty="0">
                <a:solidFill>
                  <a:srgbClr val="000000"/>
                </a:solidFill>
              </a:rPr>
              <a:t>年上半年月降水量统计图根据上图回答问题：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sz="23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</a:rPr>
              <a:t/>
            </a:r>
            <a:br>
              <a:rPr lang="zh-CN" altLang="en-US" dirty="0">
                <a:solidFill>
                  <a:srgbClr val="000000"/>
                </a:solidFill>
              </a:rPr>
            </a:b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00" b="1" dirty="0">
                <a:solidFill>
                  <a:srgbClr val="000000"/>
                </a:solidFill>
              </a:rPr>
              <a:t>①二月份的降水量是（        ）毫米。</a:t>
            </a:r>
            <a:br>
              <a:rPr lang="zh-CN" altLang="en-US" sz="2300" b="1" dirty="0">
                <a:solidFill>
                  <a:srgbClr val="000000"/>
                </a:solidFill>
              </a:rPr>
            </a:br>
            <a:r>
              <a:rPr lang="zh-CN" altLang="en-US" sz="2300" b="1" dirty="0">
                <a:solidFill>
                  <a:srgbClr val="000000"/>
                </a:solidFill>
              </a:rPr>
              <a:t>②（     ）月的降水量最多；（    ）月的降水量最少。这两个月的降水  量相差（     ）毫米。</a:t>
            </a:r>
            <a:br>
              <a:rPr lang="zh-CN" altLang="en-US" sz="2300" b="1" dirty="0">
                <a:solidFill>
                  <a:srgbClr val="000000"/>
                </a:solidFill>
              </a:rPr>
            </a:br>
            <a:r>
              <a:rPr lang="zh-CN" altLang="en-US" sz="2300" b="1" dirty="0">
                <a:solidFill>
                  <a:srgbClr val="000000"/>
                </a:solidFill>
              </a:rPr>
              <a:t>③这六个月的平均降水量是（     ）毫米。</a:t>
            </a:r>
            <a:br>
              <a:rPr lang="zh-CN" altLang="en-US" sz="2300" b="1" dirty="0">
                <a:solidFill>
                  <a:srgbClr val="000000"/>
                </a:solidFill>
              </a:rPr>
            </a:br>
            <a:r>
              <a:rPr lang="zh-CN" altLang="en-US" sz="2300" dirty="0">
                <a:solidFill>
                  <a:srgbClr val="000000"/>
                </a:solidFill>
              </a:rPr>
              <a:t>。</a:t>
            </a:r>
          </a:p>
        </p:txBody>
      </p:sp>
      <p:grpSp>
        <p:nvGrpSpPr>
          <p:cNvPr id="15366" name="Group 6"/>
          <p:cNvGrpSpPr/>
          <p:nvPr/>
        </p:nvGrpSpPr>
        <p:grpSpPr bwMode="auto">
          <a:xfrm>
            <a:off x="900113" y="333375"/>
            <a:ext cx="7654925" cy="4608513"/>
            <a:chOff x="0" y="0"/>
            <a:chExt cx="6090" cy="4684"/>
          </a:xfrm>
        </p:grpSpPr>
        <p:grpSp>
          <p:nvGrpSpPr>
            <p:cNvPr id="15367" name="Group 7"/>
            <p:cNvGrpSpPr/>
            <p:nvPr/>
          </p:nvGrpSpPr>
          <p:grpSpPr bwMode="auto">
            <a:xfrm>
              <a:off x="0" y="0"/>
              <a:ext cx="6090" cy="4290"/>
              <a:chOff x="0" y="0"/>
              <a:chExt cx="6090" cy="4290"/>
            </a:xfrm>
          </p:grpSpPr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>
                <a:off x="840" y="572"/>
                <a:ext cx="4830" cy="3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>
                <a:off x="840" y="4004"/>
                <a:ext cx="52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 flipV="1">
                <a:off x="840" y="0"/>
                <a:ext cx="0" cy="40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840" y="1144"/>
                <a:ext cx="4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840" y="1716"/>
                <a:ext cx="4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>
                <a:off x="840" y="2288"/>
                <a:ext cx="4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>
                <a:off x="840" y="2860"/>
                <a:ext cx="4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>
                <a:off x="840" y="3432"/>
                <a:ext cx="48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Line 16"/>
              <p:cNvSpPr>
                <a:spLocks noChangeShapeType="1"/>
              </p:cNvSpPr>
              <p:nvPr/>
            </p:nvSpPr>
            <p:spPr bwMode="auto">
              <a:xfrm>
                <a:off x="147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>
                <a:off x="210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>
                <a:off x="273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336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399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462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Line 22"/>
              <p:cNvSpPr>
                <a:spLocks noChangeShapeType="1"/>
              </p:cNvSpPr>
              <p:nvPr/>
            </p:nvSpPr>
            <p:spPr bwMode="auto">
              <a:xfrm>
                <a:off x="5250" y="572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105" y="3861"/>
                <a:ext cx="735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 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0" y="3289"/>
                <a:ext cx="735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100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Text Box 25"/>
              <p:cNvSpPr txBox="1">
                <a:spLocks noChangeArrowheads="1"/>
              </p:cNvSpPr>
              <p:nvPr/>
            </p:nvSpPr>
            <p:spPr bwMode="auto">
              <a:xfrm>
                <a:off x="0" y="2574"/>
                <a:ext cx="840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200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0" y="2002"/>
                <a:ext cx="73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300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0" y="1430"/>
                <a:ext cx="840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400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0" y="715"/>
                <a:ext cx="73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500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Text Box 29"/>
              <p:cNvSpPr txBox="1">
                <a:spLocks noChangeArrowheads="1"/>
              </p:cNvSpPr>
              <p:nvPr/>
            </p:nvSpPr>
            <p:spPr bwMode="auto">
              <a:xfrm>
                <a:off x="0" y="143"/>
                <a:ext cx="73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    600</a:t>
                </a:r>
                <a:endParaRPr lang="en-US" altLang="zh-CN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1050" y="4112"/>
              <a:ext cx="441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一月        二月        三月        四月        五月      六月</a:t>
              </a:r>
              <a:endParaRPr lang="zh-CN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V="1">
              <a:off x="1470" y="2253"/>
              <a:ext cx="630" cy="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flipV="1">
              <a:off x="2100" y="1395"/>
              <a:ext cx="630" cy="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V="1">
              <a:off x="2730" y="1252"/>
              <a:ext cx="63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3360" y="1252"/>
              <a:ext cx="630" cy="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V="1">
              <a:off x="3990" y="1109"/>
              <a:ext cx="630" cy="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96" name="Text Box 36"/>
            <p:cNvSpPr txBox="1">
              <a:spLocks noChangeArrowheads="1"/>
            </p:cNvSpPr>
            <p:nvPr/>
          </p:nvSpPr>
          <p:spPr bwMode="auto">
            <a:xfrm>
              <a:off x="1365" y="2825"/>
              <a:ext cx="73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205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397" name="Text Box 37"/>
            <p:cNvSpPr txBox="1">
              <a:spLocks noChangeArrowheads="1"/>
            </p:cNvSpPr>
            <p:nvPr/>
          </p:nvSpPr>
          <p:spPr bwMode="auto">
            <a:xfrm>
              <a:off x="1995" y="2110"/>
              <a:ext cx="63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300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398" name="Text Box 38"/>
            <p:cNvSpPr txBox="1">
              <a:spLocks noChangeArrowheads="1"/>
            </p:cNvSpPr>
            <p:nvPr/>
          </p:nvSpPr>
          <p:spPr bwMode="auto">
            <a:xfrm>
              <a:off x="2205" y="1109"/>
              <a:ext cx="63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452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399" name="Text Box 39"/>
            <p:cNvSpPr txBox="1">
              <a:spLocks noChangeArrowheads="1"/>
            </p:cNvSpPr>
            <p:nvPr/>
          </p:nvSpPr>
          <p:spPr bwMode="auto">
            <a:xfrm>
              <a:off x="3150" y="966"/>
              <a:ext cx="63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498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400" name="Text Box 40"/>
            <p:cNvSpPr txBox="1">
              <a:spLocks noChangeArrowheads="1"/>
            </p:cNvSpPr>
            <p:nvPr/>
          </p:nvSpPr>
          <p:spPr bwMode="auto">
            <a:xfrm>
              <a:off x="3675" y="1967"/>
              <a:ext cx="73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355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4620" y="966"/>
              <a:ext cx="63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500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1050" y="108"/>
              <a:ext cx="1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单位：毫米</a:t>
              </a:r>
              <a:endParaRPr lang="zh-CN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4305" y="108"/>
              <a:ext cx="1365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</a:t>
              </a:r>
              <a:r>
                <a:rPr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年</a:t>
              </a:r>
              <a:r>
                <a:rPr lang="en-US" altLang="zh-CN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月</a:t>
              </a:r>
              <a:endParaRPr lang="zh-CN" alt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5219700" y="56610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2987675" y="46529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682625" y="4976813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</a:rPr>
              <a:t>四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3995738" y="50133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</a:rPr>
              <a:t>一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187450" y="537368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293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3851275" y="573405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385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4" grpId="0"/>
      <p:bldP spid="15415" grpId="0"/>
      <p:bldP spid="15416" grpId="0"/>
      <p:bldP spid="15417" grpId="0"/>
      <p:bldP spid="15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zh-CN" altLang="en-US" b="1" dirty="0"/>
              <a:t>学习目标：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6872"/>
            <a:ext cx="8424936" cy="352839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、会进行描点、连线等基本的制图技能；</a:t>
            </a:r>
          </a:p>
          <a:p>
            <a:pPr>
              <a:buFontTx/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、能看懂折线统计图，了解图中各个数据的现实意义及变化趋势；</a:t>
            </a:r>
          </a:p>
          <a:p>
            <a:pPr>
              <a:buFontTx/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、进行简单的分析、预测，体会折线统计图的特点。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1600200" cy="3429000"/>
          </a:xfrm>
          <a:noFill/>
        </p:spPr>
        <p:txBody>
          <a:bodyPr/>
          <a:lstStyle/>
          <a:p>
            <a:pPr algn="l"/>
            <a:r>
              <a:rPr lang="zh-CN" altLang="en-US" sz="7200" b="1" i="1" dirty="0">
                <a:solidFill>
                  <a:srgbClr val="FF0066"/>
                </a:solidFill>
                <a:ea typeface="华文彩云" panose="02010800040101010101" pitchFamily="2" charset="-122"/>
              </a:rPr>
              <a:t>考</a:t>
            </a:r>
            <a:br>
              <a:rPr lang="zh-CN" altLang="en-US" sz="7200" b="1" i="1" dirty="0">
                <a:solidFill>
                  <a:srgbClr val="FF0066"/>
                </a:solidFill>
                <a:ea typeface="华文彩云" panose="02010800040101010101" pitchFamily="2" charset="-122"/>
              </a:rPr>
            </a:br>
            <a:r>
              <a:rPr lang="zh-CN" altLang="en-US" sz="7200" b="1" i="1" dirty="0">
                <a:solidFill>
                  <a:srgbClr val="FF0066"/>
                </a:solidFill>
                <a:ea typeface="华文彩云" panose="02010800040101010101" pitchFamily="2" charset="-122"/>
              </a:rPr>
              <a:t>考</a:t>
            </a:r>
            <a:br>
              <a:rPr lang="zh-CN" altLang="en-US" sz="7200" b="1" i="1" dirty="0">
                <a:solidFill>
                  <a:srgbClr val="FF0066"/>
                </a:solidFill>
                <a:ea typeface="华文彩云" panose="02010800040101010101" pitchFamily="2" charset="-122"/>
              </a:rPr>
            </a:br>
            <a:r>
              <a:rPr lang="zh-CN" altLang="en-US" sz="7200" b="1" i="1" dirty="0">
                <a:solidFill>
                  <a:srgbClr val="FF0066"/>
                </a:solidFill>
                <a:ea typeface="华文彩云" panose="02010800040101010101" pitchFamily="2" charset="-122"/>
              </a:rPr>
              <a:t>你</a:t>
            </a:r>
            <a:endParaRPr lang="zh-CN" altLang="en-US" sz="7200" b="1" i="1" dirty="0">
              <a:solidFill>
                <a:srgbClr val="FF0066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273300" y="4878388"/>
            <a:ext cx="54102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、这位同学一共骑了多少千米？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、他在途中停留了多长时间？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、最后半小时他骑了多少千米？</a:t>
            </a:r>
          </a:p>
        </p:txBody>
      </p:sp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698500" y="3898900"/>
            <a:ext cx="8255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1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Gungsuh"/>
                <a:ea typeface="Gungsuh"/>
              </a:rPr>
              <a:t>?</a:t>
            </a:r>
            <a:endParaRPr lang="zh-CN" altLang="en-US" sz="3600" kern="10">
              <a:ln w="12700">
                <a:solidFill>
                  <a:srgbClr val="EAEAEA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Gungsuh"/>
              <a:ea typeface="Gungsuh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7391400" y="48895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66"/>
                </a:solidFill>
              </a:rPr>
              <a:t>(30</a:t>
            </a:r>
            <a:r>
              <a:rPr lang="zh-CN" altLang="en-US" sz="2400" b="1">
                <a:solidFill>
                  <a:srgbClr val="FF0066"/>
                </a:solidFill>
              </a:rPr>
              <a:t>千米</a:t>
            </a:r>
            <a:r>
              <a:rPr lang="en-US" altLang="zh-CN" sz="2400" b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391400" y="54229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66"/>
                </a:solidFill>
              </a:rPr>
              <a:t>(  30</a:t>
            </a:r>
            <a:r>
              <a:rPr lang="zh-CN" altLang="en-US" sz="2400" b="1">
                <a:solidFill>
                  <a:srgbClr val="FF0066"/>
                </a:solidFill>
              </a:rPr>
              <a:t>分 </a:t>
            </a:r>
            <a:r>
              <a:rPr lang="en-US" altLang="zh-CN" sz="2400" b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7416800" y="59309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66"/>
                </a:solidFill>
              </a:rPr>
              <a:t>( 5</a:t>
            </a:r>
            <a:r>
              <a:rPr lang="zh-CN" altLang="en-US" sz="2400" b="1">
                <a:solidFill>
                  <a:srgbClr val="FF0066"/>
                </a:solidFill>
              </a:rPr>
              <a:t>千米</a:t>
            </a:r>
            <a:r>
              <a:rPr lang="en-US" altLang="zh-CN" sz="2400" b="1">
                <a:solidFill>
                  <a:srgbClr val="FF0066"/>
                </a:solidFill>
              </a:rPr>
              <a:t>)</a:t>
            </a:r>
          </a:p>
        </p:txBody>
      </p:sp>
      <p:grpSp>
        <p:nvGrpSpPr>
          <p:cNvPr id="124936" name="Group 8"/>
          <p:cNvGrpSpPr/>
          <p:nvPr/>
        </p:nvGrpSpPr>
        <p:grpSpPr bwMode="auto">
          <a:xfrm>
            <a:off x="2057400" y="457200"/>
            <a:ext cx="7086600" cy="4262438"/>
            <a:chOff x="1296" y="288"/>
            <a:chExt cx="4464" cy="2685"/>
          </a:xfrm>
        </p:grpSpPr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>
              <a:off x="1618" y="2751"/>
              <a:ext cx="3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 flipV="1">
              <a:off x="1618" y="696"/>
              <a:ext cx="0" cy="20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4549" y="2532"/>
              <a:ext cx="3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4549" y="2293"/>
              <a:ext cx="32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4549" y="2077"/>
              <a:ext cx="32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2" name="Rectangle 14"/>
            <p:cNvSpPr>
              <a:spLocks noChangeArrowheads="1"/>
            </p:cNvSpPr>
            <p:nvPr/>
          </p:nvSpPr>
          <p:spPr bwMode="auto">
            <a:xfrm>
              <a:off x="4549" y="1853"/>
              <a:ext cx="3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3" name="Rectangle 15"/>
            <p:cNvSpPr>
              <a:spLocks noChangeArrowheads="1"/>
            </p:cNvSpPr>
            <p:nvPr/>
          </p:nvSpPr>
          <p:spPr bwMode="auto">
            <a:xfrm>
              <a:off x="4549" y="1648"/>
              <a:ext cx="32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4" name="Rectangle 16"/>
            <p:cNvSpPr>
              <a:spLocks noChangeArrowheads="1"/>
            </p:cNvSpPr>
            <p:nvPr/>
          </p:nvSpPr>
          <p:spPr bwMode="auto">
            <a:xfrm>
              <a:off x="4549" y="1386"/>
              <a:ext cx="32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5" name="Rectangle 17"/>
            <p:cNvSpPr>
              <a:spLocks noChangeArrowheads="1"/>
            </p:cNvSpPr>
            <p:nvPr/>
          </p:nvSpPr>
          <p:spPr bwMode="auto">
            <a:xfrm>
              <a:off x="4549" y="1151"/>
              <a:ext cx="3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6" name="Rectangle 18"/>
            <p:cNvSpPr>
              <a:spLocks noChangeArrowheads="1"/>
            </p:cNvSpPr>
            <p:nvPr/>
          </p:nvSpPr>
          <p:spPr bwMode="auto">
            <a:xfrm>
              <a:off x="4549" y="912"/>
              <a:ext cx="32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7" name="Rectangle 19"/>
            <p:cNvSpPr>
              <a:spLocks noChangeArrowheads="1"/>
            </p:cNvSpPr>
            <p:nvPr/>
          </p:nvSpPr>
          <p:spPr bwMode="auto">
            <a:xfrm>
              <a:off x="4875" y="2532"/>
              <a:ext cx="32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>
              <a:off x="4183" y="2532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3816" y="2532"/>
              <a:ext cx="3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3450" y="2532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1" name="Rectangle 23"/>
            <p:cNvSpPr>
              <a:spLocks noChangeArrowheads="1"/>
            </p:cNvSpPr>
            <p:nvPr/>
          </p:nvSpPr>
          <p:spPr bwMode="auto">
            <a:xfrm>
              <a:off x="3102" y="2532"/>
              <a:ext cx="34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2" name="Rectangle 24"/>
            <p:cNvSpPr>
              <a:spLocks noChangeArrowheads="1"/>
            </p:cNvSpPr>
            <p:nvPr/>
          </p:nvSpPr>
          <p:spPr bwMode="auto">
            <a:xfrm>
              <a:off x="2717" y="2532"/>
              <a:ext cx="38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3" name="Rectangle 25"/>
            <p:cNvSpPr>
              <a:spLocks noChangeArrowheads="1"/>
            </p:cNvSpPr>
            <p:nvPr/>
          </p:nvSpPr>
          <p:spPr bwMode="auto">
            <a:xfrm>
              <a:off x="2351" y="2532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4" name="Rectangle 26"/>
            <p:cNvSpPr>
              <a:spLocks noChangeArrowheads="1"/>
            </p:cNvSpPr>
            <p:nvPr/>
          </p:nvSpPr>
          <p:spPr bwMode="auto">
            <a:xfrm>
              <a:off x="1984" y="2532"/>
              <a:ext cx="3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5" name="Rectangle 27"/>
            <p:cNvSpPr>
              <a:spLocks noChangeArrowheads="1"/>
            </p:cNvSpPr>
            <p:nvPr/>
          </p:nvSpPr>
          <p:spPr bwMode="auto">
            <a:xfrm>
              <a:off x="1618" y="2532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6" name="Rectangle 28"/>
            <p:cNvSpPr>
              <a:spLocks noChangeArrowheads="1"/>
            </p:cNvSpPr>
            <p:nvPr/>
          </p:nvSpPr>
          <p:spPr bwMode="auto">
            <a:xfrm>
              <a:off x="4875" y="2293"/>
              <a:ext cx="32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7" name="Rectangle 29"/>
            <p:cNvSpPr>
              <a:spLocks noChangeArrowheads="1"/>
            </p:cNvSpPr>
            <p:nvPr/>
          </p:nvSpPr>
          <p:spPr bwMode="auto">
            <a:xfrm>
              <a:off x="4183" y="2293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8" name="Rectangle 30"/>
            <p:cNvSpPr>
              <a:spLocks noChangeArrowheads="1"/>
            </p:cNvSpPr>
            <p:nvPr/>
          </p:nvSpPr>
          <p:spPr bwMode="auto">
            <a:xfrm>
              <a:off x="3816" y="2293"/>
              <a:ext cx="3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59" name="Rectangle 31"/>
            <p:cNvSpPr>
              <a:spLocks noChangeArrowheads="1"/>
            </p:cNvSpPr>
            <p:nvPr/>
          </p:nvSpPr>
          <p:spPr bwMode="auto">
            <a:xfrm>
              <a:off x="3450" y="2293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0" name="Rectangle 32"/>
            <p:cNvSpPr>
              <a:spLocks noChangeArrowheads="1"/>
            </p:cNvSpPr>
            <p:nvPr/>
          </p:nvSpPr>
          <p:spPr bwMode="auto">
            <a:xfrm>
              <a:off x="3102" y="2293"/>
              <a:ext cx="34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1" name="Rectangle 33"/>
            <p:cNvSpPr>
              <a:spLocks noChangeArrowheads="1"/>
            </p:cNvSpPr>
            <p:nvPr/>
          </p:nvSpPr>
          <p:spPr bwMode="auto">
            <a:xfrm>
              <a:off x="2717" y="2293"/>
              <a:ext cx="38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2" name="Rectangle 34"/>
            <p:cNvSpPr>
              <a:spLocks noChangeArrowheads="1"/>
            </p:cNvSpPr>
            <p:nvPr/>
          </p:nvSpPr>
          <p:spPr bwMode="auto">
            <a:xfrm>
              <a:off x="2351" y="2293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3" name="Rectangle 35"/>
            <p:cNvSpPr>
              <a:spLocks noChangeArrowheads="1"/>
            </p:cNvSpPr>
            <p:nvPr/>
          </p:nvSpPr>
          <p:spPr bwMode="auto">
            <a:xfrm>
              <a:off x="1984" y="2293"/>
              <a:ext cx="3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1618" y="2293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4875" y="2077"/>
              <a:ext cx="32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4183" y="2077"/>
              <a:ext cx="36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7" name="Rectangle 39"/>
            <p:cNvSpPr>
              <a:spLocks noChangeArrowheads="1"/>
            </p:cNvSpPr>
            <p:nvPr/>
          </p:nvSpPr>
          <p:spPr bwMode="auto">
            <a:xfrm>
              <a:off x="3816" y="2077"/>
              <a:ext cx="36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8" name="Rectangle 40"/>
            <p:cNvSpPr>
              <a:spLocks noChangeArrowheads="1"/>
            </p:cNvSpPr>
            <p:nvPr/>
          </p:nvSpPr>
          <p:spPr bwMode="auto">
            <a:xfrm>
              <a:off x="3450" y="2077"/>
              <a:ext cx="36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69" name="Rectangle 41"/>
            <p:cNvSpPr>
              <a:spLocks noChangeArrowheads="1"/>
            </p:cNvSpPr>
            <p:nvPr/>
          </p:nvSpPr>
          <p:spPr bwMode="auto">
            <a:xfrm>
              <a:off x="3102" y="2077"/>
              <a:ext cx="34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0" name="Rectangle 42"/>
            <p:cNvSpPr>
              <a:spLocks noChangeArrowheads="1"/>
            </p:cNvSpPr>
            <p:nvPr/>
          </p:nvSpPr>
          <p:spPr bwMode="auto">
            <a:xfrm>
              <a:off x="2717" y="2077"/>
              <a:ext cx="38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1" name="Rectangle 43"/>
            <p:cNvSpPr>
              <a:spLocks noChangeArrowheads="1"/>
            </p:cNvSpPr>
            <p:nvPr/>
          </p:nvSpPr>
          <p:spPr bwMode="auto">
            <a:xfrm>
              <a:off x="2351" y="2077"/>
              <a:ext cx="36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2" name="Rectangle 44"/>
            <p:cNvSpPr>
              <a:spLocks noChangeArrowheads="1"/>
            </p:cNvSpPr>
            <p:nvPr/>
          </p:nvSpPr>
          <p:spPr bwMode="auto">
            <a:xfrm>
              <a:off x="1984" y="2077"/>
              <a:ext cx="36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3" name="Rectangle 45"/>
            <p:cNvSpPr>
              <a:spLocks noChangeArrowheads="1"/>
            </p:cNvSpPr>
            <p:nvPr/>
          </p:nvSpPr>
          <p:spPr bwMode="auto">
            <a:xfrm>
              <a:off x="1618" y="2077"/>
              <a:ext cx="36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4" name="Rectangle 46"/>
            <p:cNvSpPr>
              <a:spLocks noChangeArrowheads="1"/>
            </p:cNvSpPr>
            <p:nvPr/>
          </p:nvSpPr>
          <p:spPr bwMode="auto">
            <a:xfrm>
              <a:off x="4875" y="1853"/>
              <a:ext cx="322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5" name="Rectangle 47"/>
            <p:cNvSpPr>
              <a:spLocks noChangeArrowheads="1"/>
            </p:cNvSpPr>
            <p:nvPr/>
          </p:nvSpPr>
          <p:spPr bwMode="auto">
            <a:xfrm>
              <a:off x="4183" y="1853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6" name="Rectangle 48"/>
            <p:cNvSpPr>
              <a:spLocks noChangeArrowheads="1"/>
            </p:cNvSpPr>
            <p:nvPr/>
          </p:nvSpPr>
          <p:spPr bwMode="auto">
            <a:xfrm>
              <a:off x="3816" y="1853"/>
              <a:ext cx="3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7" name="Rectangle 49"/>
            <p:cNvSpPr>
              <a:spLocks noChangeArrowheads="1"/>
            </p:cNvSpPr>
            <p:nvPr/>
          </p:nvSpPr>
          <p:spPr bwMode="auto">
            <a:xfrm>
              <a:off x="3450" y="1853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8" name="Rectangle 50"/>
            <p:cNvSpPr>
              <a:spLocks noChangeArrowheads="1"/>
            </p:cNvSpPr>
            <p:nvPr/>
          </p:nvSpPr>
          <p:spPr bwMode="auto">
            <a:xfrm>
              <a:off x="3102" y="1853"/>
              <a:ext cx="34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79" name="Rectangle 51"/>
            <p:cNvSpPr>
              <a:spLocks noChangeArrowheads="1"/>
            </p:cNvSpPr>
            <p:nvPr/>
          </p:nvSpPr>
          <p:spPr bwMode="auto">
            <a:xfrm>
              <a:off x="2717" y="1853"/>
              <a:ext cx="38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0" name="Rectangle 52"/>
            <p:cNvSpPr>
              <a:spLocks noChangeArrowheads="1"/>
            </p:cNvSpPr>
            <p:nvPr/>
          </p:nvSpPr>
          <p:spPr bwMode="auto">
            <a:xfrm>
              <a:off x="2351" y="1853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1" name="Rectangle 53"/>
            <p:cNvSpPr>
              <a:spLocks noChangeArrowheads="1"/>
            </p:cNvSpPr>
            <p:nvPr/>
          </p:nvSpPr>
          <p:spPr bwMode="auto">
            <a:xfrm>
              <a:off x="1984" y="1853"/>
              <a:ext cx="36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2" name="Rectangle 54"/>
            <p:cNvSpPr>
              <a:spLocks noChangeArrowheads="1"/>
            </p:cNvSpPr>
            <p:nvPr/>
          </p:nvSpPr>
          <p:spPr bwMode="auto">
            <a:xfrm>
              <a:off x="1618" y="1853"/>
              <a:ext cx="36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3" name="Rectangle 55"/>
            <p:cNvSpPr>
              <a:spLocks noChangeArrowheads="1"/>
            </p:cNvSpPr>
            <p:nvPr/>
          </p:nvSpPr>
          <p:spPr bwMode="auto">
            <a:xfrm>
              <a:off x="4875" y="1648"/>
              <a:ext cx="32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4" name="Rectangle 56"/>
            <p:cNvSpPr>
              <a:spLocks noChangeArrowheads="1"/>
            </p:cNvSpPr>
            <p:nvPr/>
          </p:nvSpPr>
          <p:spPr bwMode="auto">
            <a:xfrm>
              <a:off x="4183" y="1648"/>
              <a:ext cx="36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5" name="Rectangle 57"/>
            <p:cNvSpPr>
              <a:spLocks noChangeArrowheads="1"/>
            </p:cNvSpPr>
            <p:nvPr/>
          </p:nvSpPr>
          <p:spPr bwMode="auto">
            <a:xfrm>
              <a:off x="3816" y="1648"/>
              <a:ext cx="36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6" name="Rectangle 58"/>
            <p:cNvSpPr>
              <a:spLocks noChangeArrowheads="1"/>
            </p:cNvSpPr>
            <p:nvPr/>
          </p:nvSpPr>
          <p:spPr bwMode="auto">
            <a:xfrm>
              <a:off x="3450" y="1648"/>
              <a:ext cx="36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7" name="Rectangle 59"/>
            <p:cNvSpPr>
              <a:spLocks noChangeArrowheads="1"/>
            </p:cNvSpPr>
            <p:nvPr/>
          </p:nvSpPr>
          <p:spPr bwMode="auto">
            <a:xfrm>
              <a:off x="3102" y="1648"/>
              <a:ext cx="34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8" name="Rectangle 60"/>
            <p:cNvSpPr>
              <a:spLocks noChangeArrowheads="1"/>
            </p:cNvSpPr>
            <p:nvPr/>
          </p:nvSpPr>
          <p:spPr bwMode="auto">
            <a:xfrm>
              <a:off x="2717" y="1648"/>
              <a:ext cx="38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89" name="Rectangle 61"/>
            <p:cNvSpPr>
              <a:spLocks noChangeArrowheads="1"/>
            </p:cNvSpPr>
            <p:nvPr/>
          </p:nvSpPr>
          <p:spPr bwMode="auto">
            <a:xfrm>
              <a:off x="2351" y="1648"/>
              <a:ext cx="36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0" name="Rectangle 62"/>
            <p:cNvSpPr>
              <a:spLocks noChangeArrowheads="1"/>
            </p:cNvSpPr>
            <p:nvPr/>
          </p:nvSpPr>
          <p:spPr bwMode="auto">
            <a:xfrm>
              <a:off x="1984" y="1648"/>
              <a:ext cx="36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1" name="Rectangle 63"/>
            <p:cNvSpPr>
              <a:spLocks noChangeArrowheads="1"/>
            </p:cNvSpPr>
            <p:nvPr/>
          </p:nvSpPr>
          <p:spPr bwMode="auto">
            <a:xfrm>
              <a:off x="1618" y="1648"/>
              <a:ext cx="36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2" name="Rectangle 64"/>
            <p:cNvSpPr>
              <a:spLocks noChangeArrowheads="1"/>
            </p:cNvSpPr>
            <p:nvPr/>
          </p:nvSpPr>
          <p:spPr bwMode="auto">
            <a:xfrm>
              <a:off x="4875" y="1386"/>
              <a:ext cx="32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3" name="Rectangle 65"/>
            <p:cNvSpPr>
              <a:spLocks noChangeArrowheads="1"/>
            </p:cNvSpPr>
            <p:nvPr/>
          </p:nvSpPr>
          <p:spPr bwMode="auto">
            <a:xfrm>
              <a:off x="4183" y="1386"/>
              <a:ext cx="36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4" name="Rectangle 66"/>
            <p:cNvSpPr>
              <a:spLocks noChangeArrowheads="1"/>
            </p:cNvSpPr>
            <p:nvPr/>
          </p:nvSpPr>
          <p:spPr bwMode="auto">
            <a:xfrm>
              <a:off x="3816" y="1386"/>
              <a:ext cx="36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5" name="Rectangle 67"/>
            <p:cNvSpPr>
              <a:spLocks noChangeArrowheads="1"/>
            </p:cNvSpPr>
            <p:nvPr/>
          </p:nvSpPr>
          <p:spPr bwMode="auto">
            <a:xfrm>
              <a:off x="3450" y="1386"/>
              <a:ext cx="36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6" name="Rectangle 68"/>
            <p:cNvSpPr>
              <a:spLocks noChangeArrowheads="1"/>
            </p:cNvSpPr>
            <p:nvPr/>
          </p:nvSpPr>
          <p:spPr bwMode="auto">
            <a:xfrm>
              <a:off x="3102" y="1386"/>
              <a:ext cx="34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7" name="Rectangle 69"/>
            <p:cNvSpPr>
              <a:spLocks noChangeArrowheads="1"/>
            </p:cNvSpPr>
            <p:nvPr/>
          </p:nvSpPr>
          <p:spPr bwMode="auto">
            <a:xfrm>
              <a:off x="2717" y="1386"/>
              <a:ext cx="38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8" name="Rectangle 70"/>
            <p:cNvSpPr>
              <a:spLocks noChangeArrowheads="1"/>
            </p:cNvSpPr>
            <p:nvPr/>
          </p:nvSpPr>
          <p:spPr bwMode="auto">
            <a:xfrm>
              <a:off x="2351" y="1386"/>
              <a:ext cx="36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4999" name="Rectangle 71"/>
            <p:cNvSpPr>
              <a:spLocks noChangeArrowheads="1"/>
            </p:cNvSpPr>
            <p:nvPr/>
          </p:nvSpPr>
          <p:spPr bwMode="auto">
            <a:xfrm>
              <a:off x="1984" y="1386"/>
              <a:ext cx="36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0" name="Rectangle 72"/>
            <p:cNvSpPr>
              <a:spLocks noChangeArrowheads="1"/>
            </p:cNvSpPr>
            <p:nvPr/>
          </p:nvSpPr>
          <p:spPr bwMode="auto">
            <a:xfrm>
              <a:off x="1618" y="1386"/>
              <a:ext cx="36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1" name="Rectangle 73"/>
            <p:cNvSpPr>
              <a:spLocks noChangeArrowheads="1"/>
            </p:cNvSpPr>
            <p:nvPr/>
          </p:nvSpPr>
          <p:spPr bwMode="auto">
            <a:xfrm>
              <a:off x="4875" y="1151"/>
              <a:ext cx="32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2" name="Rectangle 74"/>
            <p:cNvSpPr>
              <a:spLocks noChangeArrowheads="1"/>
            </p:cNvSpPr>
            <p:nvPr/>
          </p:nvSpPr>
          <p:spPr bwMode="auto">
            <a:xfrm>
              <a:off x="4183" y="1151"/>
              <a:ext cx="36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3" name="Rectangle 75"/>
            <p:cNvSpPr>
              <a:spLocks noChangeArrowheads="1"/>
            </p:cNvSpPr>
            <p:nvPr/>
          </p:nvSpPr>
          <p:spPr bwMode="auto">
            <a:xfrm>
              <a:off x="3816" y="1151"/>
              <a:ext cx="36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4" name="Rectangle 76"/>
            <p:cNvSpPr>
              <a:spLocks noChangeArrowheads="1"/>
            </p:cNvSpPr>
            <p:nvPr/>
          </p:nvSpPr>
          <p:spPr bwMode="auto">
            <a:xfrm>
              <a:off x="3450" y="1151"/>
              <a:ext cx="36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5" name="Rectangle 77"/>
            <p:cNvSpPr>
              <a:spLocks noChangeArrowheads="1"/>
            </p:cNvSpPr>
            <p:nvPr/>
          </p:nvSpPr>
          <p:spPr bwMode="auto">
            <a:xfrm>
              <a:off x="3102" y="1151"/>
              <a:ext cx="34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6" name="Rectangle 78"/>
            <p:cNvSpPr>
              <a:spLocks noChangeArrowheads="1"/>
            </p:cNvSpPr>
            <p:nvPr/>
          </p:nvSpPr>
          <p:spPr bwMode="auto">
            <a:xfrm>
              <a:off x="2717" y="1151"/>
              <a:ext cx="38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7" name="Rectangle 79"/>
            <p:cNvSpPr>
              <a:spLocks noChangeArrowheads="1"/>
            </p:cNvSpPr>
            <p:nvPr/>
          </p:nvSpPr>
          <p:spPr bwMode="auto">
            <a:xfrm>
              <a:off x="2351" y="1151"/>
              <a:ext cx="36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8" name="Rectangle 80"/>
            <p:cNvSpPr>
              <a:spLocks noChangeArrowheads="1"/>
            </p:cNvSpPr>
            <p:nvPr/>
          </p:nvSpPr>
          <p:spPr bwMode="auto">
            <a:xfrm>
              <a:off x="1984" y="1151"/>
              <a:ext cx="36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09" name="Rectangle 81"/>
            <p:cNvSpPr>
              <a:spLocks noChangeArrowheads="1"/>
            </p:cNvSpPr>
            <p:nvPr/>
          </p:nvSpPr>
          <p:spPr bwMode="auto">
            <a:xfrm>
              <a:off x="1618" y="1151"/>
              <a:ext cx="36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0" name="Rectangle 82"/>
            <p:cNvSpPr>
              <a:spLocks noChangeArrowheads="1"/>
            </p:cNvSpPr>
            <p:nvPr/>
          </p:nvSpPr>
          <p:spPr bwMode="auto">
            <a:xfrm>
              <a:off x="4875" y="912"/>
              <a:ext cx="32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1" name="Rectangle 83"/>
            <p:cNvSpPr>
              <a:spLocks noChangeArrowheads="1"/>
            </p:cNvSpPr>
            <p:nvPr/>
          </p:nvSpPr>
          <p:spPr bwMode="auto">
            <a:xfrm>
              <a:off x="4183" y="912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2" name="Rectangle 84"/>
            <p:cNvSpPr>
              <a:spLocks noChangeArrowheads="1"/>
            </p:cNvSpPr>
            <p:nvPr/>
          </p:nvSpPr>
          <p:spPr bwMode="auto">
            <a:xfrm>
              <a:off x="3816" y="912"/>
              <a:ext cx="3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3" name="Rectangle 85"/>
            <p:cNvSpPr>
              <a:spLocks noChangeArrowheads="1"/>
            </p:cNvSpPr>
            <p:nvPr/>
          </p:nvSpPr>
          <p:spPr bwMode="auto">
            <a:xfrm>
              <a:off x="3450" y="912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4" name="Rectangle 86"/>
            <p:cNvSpPr>
              <a:spLocks noChangeArrowheads="1"/>
            </p:cNvSpPr>
            <p:nvPr/>
          </p:nvSpPr>
          <p:spPr bwMode="auto">
            <a:xfrm>
              <a:off x="3102" y="912"/>
              <a:ext cx="34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5" name="Rectangle 87"/>
            <p:cNvSpPr>
              <a:spLocks noChangeArrowheads="1"/>
            </p:cNvSpPr>
            <p:nvPr/>
          </p:nvSpPr>
          <p:spPr bwMode="auto">
            <a:xfrm>
              <a:off x="2717" y="912"/>
              <a:ext cx="38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6" name="Rectangle 88"/>
            <p:cNvSpPr>
              <a:spLocks noChangeArrowheads="1"/>
            </p:cNvSpPr>
            <p:nvPr/>
          </p:nvSpPr>
          <p:spPr bwMode="auto">
            <a:xfrm>
              <a:off x="2351" y="912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7" name="Rectangle 89"/>
            <p:cNvSpPr>
              <a:spLocks noChangeArrowheads="1"/>
            </p:cNvSpPr>
            <p:nvPr/>
          </p:nvSpPr>
          <p:spPr bwMode="auto">
            <a:xfrm>
              <a:off x="1984" y="912"/>
              <a:ext cx="3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8" name="Rectangle 90"/>
            <p:cNvSpPr>
              <a:spLocks noChangeArrowheads="1"/>
            </p:cNvSpPr>
            <p:nvPr/>
          </p:nvSpPr>
          <p:spPr bwMode="auto">
            <a:xfrm>
              <a:off x="1618" y="912"/>
              <a:ext cx="36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5019" name="Line 91"/>
            <p:cNvSpPr>
              <a:spLocks noChangeShapeType="1"/>
            </p:cNvSpPr>
            <p:nvPr/>
          </p:nvSpPr>
          <p:spPr bwMode="auto">
            <a:xfrm>
              <a:off x="1618" y="912"/>
              <a:ext cx="357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0" name="Line 92"/>
            <p:cNvSpPr>
              <a:spLocks noChangeShapeType="1"/>
            </p:cNvSpPr>
            <p:nvPr/>
          </p:nvSpPr>
          <p:spPr bwMode="auto">
            <a:xfrm>
              <a:off x="1618" y="1151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1" name="Line 93"/>
            <p:cNvSpPr>
              <a:spLocks noChangeShapeType="1"/>
            </p:cNvSpPr>
            <p:nvPr/>
          </p:nvSpPr>
          <p:spPr bwMode="auto">
            <a:xfrm>
              <a:off x="1618" y="1386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2" name="Line 94"/>
            <p:cNvSpPr>
              <a:spLocks noChangeShapeType="1"/>
            </p:cNvSpPr>
            <p:nvPr/>
          </p:nvSpPr>
          <p:spPr bwMode="auto">
            <a:xfrm>
              <a:off x="1618" y="1648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3" name="Line 95"/>
            <p:cNvSpPr>
              <a:spLocks noChangeShapeType="1"/>
            </p:cNvSpPr>
            <p:nvPr/>
          </p:nvSpPr>
          <p:spPr bwMode="auto">
            <a:xfrm>
              <a:off x="1618" y="1853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4" name="Line 96"/>
            <p:cNvSpPr>
              <a:spLocks noChangeShapeType="1"/>
            </p:cNvSpPr>
            <p:nvPr/>
          </p:nvSpPr>
          <p:spPr bwMode="auto">
            <a:xfrm>
              <a:off x="1618" y="2077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5" name="Line 97"/>
            <p:cNvSpPr>
              <a:spLocks noChangeShapeType="1"/>
            </p:cNvSpPr>
            <p:nvPr/>
          </p:nvSpPr>
          <p:spPr bwMode="auto">
            <a:xfrm>
              <a:off x="1618" y="2293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6" name="Line 98"/>
            <p:cNvSpPr>
              <a:spLocks noChangeShapeType="1"/>
            </p:cNvSpPr>
            <p:nvPr/>
          </p:nvSpPr>
          <p:spPr bwMode="auto">
            <a:xfrm>
              <a:off x="1618" y="2532"/>
              <a:ext cx="35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7" name="Line 99"/>
            <p:cNvSpPr>
              <a:spLocks noChangeShapeType="1"/>
            </p:cNvSpPr>
            <p:nvPr/>
          </p:nvSpPr>
          <p:spPr bwMode="auto">
            <a:xfrm>
              <a:off x="1618" y="912"/>
              <a:ext cx="0" cy="18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8" name="Line 100"/>
            <p:cNvSpPr>
              <a:spLocks noChangeShapeType="1"/>
            </p:cNvSpPr>
            <p:nvPr/>
          </p:nvSpPr>
          <p:spPr bwMode="auto">
            <a:xfrm>
              <a:off x="1984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29" name="Line 101"/>
            <p:cNvSpPr>
              <a:spLocks noChangeShapeType="1"/>
            </p:cNvSpPr>
            <p:nvPr/>
          </p:nvSpPr>
          <p:spPr bwMode="auto">
            <a:xfrm>
              <a:off x="2351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0" name="Line 102"/>
            <p:cNvSpPr>
              <a:spLocks noChangeShapeType="1"/>
            </p:cNvSpPr>
            <p:nvPr/>
          </p:nvSpPr>
          <p:spPr bwMode="auto">
            <a:xfrm>
              <a:off x="2717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1" name="Line 103"/>
            <p:cNvSpPr>
              <a:spLocks noChangeShapeType="1"/>
            </p:cNvSpPr>
            <p:nvPr/>
          </p:nvSpPr>
          <p:spPr bwMode="auto">
            <a:xfrm>
              <a:off x="3102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2" name="Line 104"/>
            <p:cNvSpPr>
              <a:spLocks noChangeShapeType="1"/>
            </p:cNvSpPr>
            <p:nvPr/>
          </p:nvSpPr>
          <p:spPr bwMode="auto">
            <a:xfrm>
              <a:off x="3450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3" name="Line 105"/>
            <p:cNvSpPr>
              <a:spLocks noChangeShapeType="1"/>
            </p:cNvSpPr>
            <p:nvPr/>
          </p:nvSpPr>
          <p:spPr bwMode="auto">
            <a:xfrm>
              <a:off x="3816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4" name="Line 106"/>
            <p:cNvSpPr>
              <a:spLocks noChangeShapeType="1"/>
            </p:cNvSpPr>
            <p:nvPr/>
          </p:nvSpPr>
          <p:spPr bwMode="auto">
            <a:xfrm>
              <a:off x="4183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5" name="Line 107"/>
            <p:cNvSpPr>
              <a:spLocks noChangeShapeType="1"/>
            </p:cNvSpPr>
            <p:nvPr/>
          </p:nvSpPr>
          <p:spPr bwMode="auto">
            <a:xfrm>
              <a:off x="4549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6" name="Line 108"/>
            <p:cNvSpPr>
              <a:spLocks noChangeShapeType="1"/>
            </p:cNvSpPr>
            <p:nvPr/>
          </p:nvSpPr>
          <p:spPr bwMode="auto">
            <a:xfrm>
              <a:off x="5197" y="912"/>
              <a:ext cx="0" cy="18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7" name="Line 109"/>
            <p:cNvSpPr>
              <a:spLocks noChangeShapeType="1"/>
            </p:cNvSpPr>
            <p:nvPr/>
          </p:nvSpPr>
          <p:spPr bwMode="auto">
            <a:xfrm>
              <a:off x="4875" y="912"/>
              <a:ext cx="0" cy="1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38" name="Text Box 110"/>
            <p:cNvSpPr txBox="1">
              <a:spLocks noChangeArrowheads="1"/>
            </p:cNvSpPr>
            <p:nvPr/>
          </p:nvSpPr>
          <p:spPr bwMode="auto">
            <a:xfrm>
              <a:off x="1320" y="790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25039" name="Text Box 111"/>
            <p:cNvSpPr txBox="1">
              <a:spLocks noChangeArrowheads="1"/>
            </p:cNvSpPr>
            <p:nvPr/>
          </p:nvSpPr>
          <p:spPr bwMode="auto">
            <a:xfrm>
              <a:off x="1320" y="1007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125040" name="Text Box 112"/>
            <p:cNvSpPr txBox="1">
              <a:spLocks noChangeArrowheads="1"/>
            </p:cNvSpPr>
            <p:nvPr/>
          </p:nvSpPr>
          <p:spPr bwMode="auto">
            <a:xfrm>
              <a:off x="1320" y="1256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25041" name="Text Box 113"/>
            <p:cNvSpPr txBox="1">
              <a:spLocks noChangeArrowheads="1"/>
            </p:cNvSpPr>
            <p:nvPr/>
          </p:nvSpPr>
          <p:spPr bwMode="auto">
            <a:xfrm>
              <a:off x="1320" y="1722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042" name="Text Box 114"/>
            <p:cNvSpPr txBox="1">
              <a:spLocks noChangeArrowheads="1"/>
            </p:cNvSpPr>
            <p:nvPr/>
          </p:nvSpPr>
          <p:spPr bwMode="auto">
            <a:xfrm>
              <a:off x="1328" y="2165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25043" name="Text Box 115"/>
            <p:cNvSpPr txBox="1">
              <a:spLocks noChangeArrowheads="1"/>
            </p:cNvSpPr>
            <p:nvPr/>
          </p:nvSpPr>
          <p:spPr bwMode="auto">
            <a:xfrm>
              <a:off x="1296" y="2621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0</a:t>
              </a:r>
            </a:p>
          </p:txBody>
        </p:sp>
        <p:sp>
          <p:nvSpPr>
            <p:cNvPr id="125044" name="Text Box 116"/>
            <p:cNvSpPr txBox="1">
              <a:spLocks noChangeArrowheads="1"/>
            </p:cNvSpPr>
            <p:nvPr/>
          </p:nvSpPr>
          <p:spPr bwMode="auto">
            <a:xfrm>
              <a:off x="1634" y="617"/>
              <a:ext cx="10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单位：千米</a:t>
              </a:r>
            </a:p>
          </p:txBody>
        </p:sp>
        <p:sp>
          <p:nvSpPr>
            <p:cNvPr id="125045" name="Line 117"/>
            <p:cNvSpPr>
              <a:spLocks noChangeShapeType="1"/>
            </p:cNvSpPr>
            <p:nvPr/>
          </p:nvSpPr>
          <p:spPr bwMode="auto">
            <a:xfrm flipH="1">
              <a:off x="1980" y="2069"/>
              <a:ext cx="724" cy="6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46" name="Line 118"/>
            <p:cNvSpPr>
              <a:spLocks noChangeShapeType="1"/>
            </p:cNvSpPr>
            <p:nvPr/>
          </p:nvSpPr>
          <p:spPr bwMode="auto">
            <a:xfrm flipV="1">
              <a:off x="2744" y="2069"/>
              <a:ext cx="68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47" name="Line 119"/>
            <p:cNvSpPr>
              <a:spLocks noChangeShapeType="1"/>
            </p:cNvSpPr>
            <p:nvPr/>
          </p:nvSpPr>
          <p:spPr bwMode="auto">
            <a:xfrm flipV="1">
              <a:off x="3452" y="1659"/>
              <a:ext cx="699" cy="4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48" name="Text Box 120"/>
            <p:cNvSpPr txBox="1">
              <a:spLocks noChangeArrowheads="1"/>
            </p:cNvSpPr>
            <p:nvPr/>
          </p:nvSpPr>
          <p:spPr bwMode="auto">
            <a:xfrm>
              <a:off x="1353" y="288"/>
              <a:ext cx="41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××</a:t>
              </a:r>
              <a:r>
                <a:rPr kumimoji="1"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同学骑自行车所走路程与时间统计图</a:t>
              </a:r>
            </a:p>
          </p:txBody>
        </p:sp>
        <p:sp>
          <p:nvSpPr>
            <p:cNvPr id="125049" name="Text Box 121"/>
            <p:cNvSpPr txBox="1">
              <a:spLocks noChangeArrowheads="1"/>
            </p:cNvSpPr>
            <p:nvPr/>
          </p:nvSpPr>
          <p:spPr bwMode="auto">
            <a:xfrm>
              <a:off x="1320" y="1515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25050" name="Text Box 122"/>
            <p:cNvSpPr txBox="1">
              <a:spLocks noChangeArrowheads="1"/>
            </p:cNvSpPr>
            <p:nvPr/>
          </p:nvSpPr>
          <p:spPr bwMode="auto">
            <a:xfrm>
              <a:off x="1320" y="1942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25051" name="Text Box 123"/>
            <p:cNvSpPr txBox="1">
              <a:spLocks noChangeArrowheads="1"/>
            </p:cNvSpPr>
            <p:nvPr/>
          </p:nvSpPr>
          <p:spPr bwMode="auto">
            <a:xfrm>
              <a:off x="1376" y="2404"/>
              <a:ext cx="4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5052" name="Text Box 124"/>
            <p:cNvSpPr txBox="1">
              <a:spLocks noChangeArrowheads="1"/>
            </p:cNvSpPr>
            <p:nvPr/>
          </p:nvSpPr>
          <p:spPr bwMode="auto">
            <a:xfrm>
              <a:off x="1738" y="2723"/>
              <a:ext cx="7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r>
                <a:rPr kumimoji="1" lang="en-US" altLang="zh-CN" sz="2000" b="1">
                  <a:solidFill>
                    <a:srgbClr val="000000"/>
                  </a:solidFill>
                </a:rPr>
                <a:t>:</a:t>
              </a: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125053" name="Text Box 125"/>
            <p:cNvSpPr txBox="1">
              <a:spLocks noChangeArrowheads="1"/>
            </p:cNvSpPr>
            <p:nvPr/>
          </p:nvSpPr>
          <p:spPr bwMode="auto">
            <a:xfrm>
              <a:off x="2502" y="2723"/>
              <a:ext cx="5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9:30</a:t>
              </a:r>
            </a:p>
          </p:txBody>
        </p:sp>
        <p:sp>
          <p:nvSpPr>
            <p:cNvPr id="125054" name="Text Box 126"/>
            <p:cNvSpPr txBox="1">
              <a:spLocks noChangeArrowheads="1"/>
            </p:cNvSpPr>
            <p:nvPr/>
          </p:nvSpPr>
          <p:spPr bwMode="auto">
            <a:xfrm>
              <a:off x="3146" y="2723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10:00</a:t>
              </a:r>
            </a:p>
          </p:txBody>
        </p:sp>
        <p:sp>
          <p:nvSpPr>
            <p:cNvPr id="125055" name="Text Box 127"/>
            <p:cNvSpPr txBox="1">
              <a:spLocks noChangeArrowheads="1"/>
            </p:cNvSpPr>
            <p:nvPr/>
          </p:nvSpPr>
          <p:spPr bwMode="auto">
            <a:xfrm>
              <a:off x="3910" y="2723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10:30</a:t>
              </a:r>
            </a:p>
          </p:txBody>
        </p:sp>
        <p:sp>
          <p:nvSpPr>
            <p:cNvPr id="125056" name="Text Box 128"/>
            <p:cNvSpPr txBox="1">
              <a:spLocks noChangeArrowheads="1"/>
            </p:cNvSpPr>
            <p:nvPr/>
          </p:nvSpPr>
          <p:spPr bwMode="auto">
            <a:xfrm>
              <a:off x="4594" y="2723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11:00</a:t>
              </a:r>
            </a:p>
          </p:txBody>
        </p:sp>
        <p:sp>
          <p:nvSpPr>
            <p:cNvPr id="125057" name="Text Box 129"/>
            <p:cNvSpPr txBox="1">
              <a:spLocks noChangeArrowheads="1"/>
            </p:cNvSpPr>
            <p:nvPr/>
          </p:nvSpPr>
          <p:spPr bwMode="auto">
            <a:xfrm>
              <a:off x="5277" y="2707"/>
              <a:ext cx="4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时刻</a:t>
              </a:r>
            </a:p>
          </p:txBody>
        </p:sp>
        <p:sp>
          <p:nvSpPr>
            <p:cNvPr id="125058" name="Line 130"/>
            <p:cNvSpPr>
              <a:spLocks noChangeShapeType="1"/>
            </p:cNvSpPr>
            <p:nvPr/>
          </p:nvSpPr>
          <p:spPr bwMode="auto">
            <a:xfrm flipV="1">
              <a:off x="4192" y="1386"/>
              <a:ext cx="683" cy="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59" name="Text Box 131"/>
            <p:cNvSpPr txBox="1">
              <a:spLocks noChangeArrowheads="1"/>
            </p:cNvSpPr>
            <p:nvPr/>
          </p:nvSpPr>
          <p:spPr bwMode="auto">
            <a:xfrm>
              <a:off x="4610" y="629"/>
              <a:ext cx="8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2005</a:t>
              </a:r>
              <a:r>
                <a:rPr kumimoji="1" lang="zh-CN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年</a:t>
              </a:r>
              <a:r>
                <a:rPr kumimoji="1" lang="en-US" altLang="zh-CN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kumimoji="1" lang="zh-CN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月</a:t>
              </a:r>
            </a:p>
          </p:txBody>
        </p:sp>
        <p:sp>
          <p:nvSpPr>
            <p:cNvPr id="125060" name="Oval 132"/>
            <p:cNvSpPr>
              <a:spLocks noChangeArrowheads="1"/>
            </p:cNvSpPr>
            <p:nvPr/>
          </p:nvSpPr>
          <p:spPr bwMode="auto">
            <a:xfrm>
              <a:off x="2688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61" name="Oval 133"/>
            <p:cNvSpPr>
              <a:spLocks noChangeArrowheads="1"/>
            </p:cNvSpPr>
            <p:nvPr/>
          </p:nvSpPr>
          <p:spPr bwMode="auto">
            <a:xfrm>
              <a:off x="1968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62" name="Oval 134"/>
            <p:cNvSpPr>
              <a:spLocks noChangeArrowheads="1"/>
            </p:cNvSpPr>
            <p:nvPr/>
          </p:nvSpPr>
          <p:spPr bwMode="auto">
            <a:xfrm>
              <a:off x="4128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63" name="Oval 135"/>
            <p:cNvSpPr>
              <a:spLocks noChangeArrowheads="1"/>
            </p:cNvSpPr>
            <p:nvPr/>
          </p:nvSpPr>
          <p:spPr bwMode="auto">
            <a:xfrm>
              <a:off x="4800" y="134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64" name="Oval 136"/>
            <p:cNvSpPr>
              <a:spLocks noChangeArrowheads="1"/>
            </p:cNvSpPr>
            <p:nvPr/>
          </p:nvSpPr>
          <p:spPr bwMode="auto">
            <a:xfrm>
              <a:off x="3419" y="2018"/>
              <a:ext cx="90" cy="9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/>
      <p:bldP spid="124932" grpId="0" animBg="1"/>
      <p:bldP spid="124933" grpId="0"/>
      <p:bldP spid="124934" grpId="0"/>
      <p:bldP spid="1249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WordArt 2"/>
          <p:cNvSpPr>
            <a:spLocks noChangeArrowheads="1" noChangeShapeType="1" noTextEdit="1"/>
          </p:cNvSpPr>
          <p:nvPr/>
        </p:nvSpPr>
        <p:spPr bwMode="auto">
          <a:xfrm>
            <a:off x="1968500" y="2348880"/>
            <a:ext cx="480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请谈谈这节课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155700" y="38989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3200" b="1">
              <a:solidFill>
                <a:srgbClr val="F400F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1778000" y="3573016"/>
            <a:ext cx="5181600" cy="808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BBE0E3"/>
                  </a:solidFill>
                  <a:rou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你有什么收获</a:t>
            </a:r>
            <a:r>
              <a:rPr lang="en-US" altLang="zh-CN" sz="3600" b="1" kern="10" dirty="0">
                <a:ln w="12700">
                  <a:solidFill>
                    <a:srgbClr val="BBE0E3"/>
                  </a:solidFill>
                  <a:rou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?</a:t>
            </a:r>
            <a:endParaRPr lang="zh-CN" altLang="en-US" sz="3600" b="1" kern="10" dirty="0">
              <a:ln w="12700">
                <a:solidFill>
                  <a:srgbClr val="BBE0E3"/>
                </a:solidFill>
                <a:round/>
              </a:ln>
              <a:solidFill>
                <a:srgbClr val="FF0066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96900" y="764704"/>
            <a:ext cx="7772400" cy="965200"/>
          </a:xfrm>
        </p:spPr>
        <p:txBody>
          <a:bodyPr/>
          <a:lstStyle/>
          <a:p>
            <a:r>
              <a:rPr lang="zh-CN" altLang="en-US" sz="6000" b="1" i="1" dirty="0">
                <a:solidFill>
                  <a:srgbClr val="FF0000"/>
                </a:solidFill>
                <a:ea typeface="华文彩云" panose="02010800040101010101" pitchFamily="2" charset="-122"/>
              </a:rPr>
              <a:t>小    结</a:t>
            </a:r>
          </a:p>
        </p:txBody>
      </p:sp>
      <p:sp>
        <p:nvSpPr>
          <p:cNvPr id="130054" name="WordArt 6"/>
          <p:cNvSpPr>
            <a:spLocks noChangeArrowheads="1" noChangeShapeType="1" noTextEdit="1"/>
          </p:cNvSpPr>
          <p:nvPr/>
        </p:nvSpPr>
        <p:spPr bwMode="auto">
          <a:xfrm>
            <a:off x="2006600" y="5085184"/>
            <a:ext cx="4953000" cy="829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99FF33"/>
                  </a:solidFill>
                  <a:rou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有什么感想</a:t>
            </a:r>
            <a:r>
              <a:rPr lang="en-US" altLang="zh-CN" sz="3600" b="1" kern="10" dirty="0">
                <a:ln w="12700">
                  <a:solidFill>
                    <a:srgbClr val="99FF33"/>
                  </a:solidFill>
                  <a:rou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?</a:t>
            </a:r>
            <a:endParaRPr lang="zh-CN" altLang="en-US" sz="3600" b="1" kern="10" dirty="0">
              <a:ln w="12700">
                <a:solidFill>
                  <a:srgbClr val="99FF33"/>
                </a:solidFill>
                <a:round/>
              </a:ln>
              <a:solidFill>
                <a:srgbClr val="00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843213" y="1412875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258888" y="1484313"/>
            <a:ext cx="10810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6000">
                <a:solidFill>
                  <a:srgbClr val="009999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知识归纳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43213" y="198913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427288" y="1762125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408363" y="2093536"/>
            <a:ext cx="20826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、标题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、日期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、统计图</a:t>
            </a: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2471738" y="784225"/>
            <a:ext cx="3886200" cy="700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折线统计图包括：</a:t>
            </a:r>
          </a:p>
        </p:txBody>
      </p:sp>
      <p:sp>
        <p:nvSpPr>
          <p:cNvPr id="78863" name="WordArt 15"/>
          <p:cNvSpPr>
            <a:spLocks noChangeArrowheads="1" noChangeShapeType="1" noTextEdit="1"/>
          </p:cNvSpPr>
          <p:nvPr/>
        </p:nvSpPr>
        <p:spPr bwMode="auto">
          <a:xfrm>
            <a:off x="2339975" y="3789040"/>
            <a:ext cx="5328369" cy="73216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做折线统计图的步骤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915816" y="5079207"/>
            <a:ext cx="461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、找 </a:t>
            </a:r>
            <a:r>
              <a:rPr lang="en-US" altLang="zh-CN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2</a:t>
            </a:r>
            <a:r>
              <a:rPr lang="zh-CN" altLang="en-US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、描</a:t>
            </a:r>
            <a:r>
              <a:rPr lang="en-US" altLang="zh-CN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3</a:t>
            </a:r>
            <a:r>
              <a:rPr lang="zh-CN" altLang="en-US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、写</a:t>
            </a:r>
            <a:r>
              <a:rPr lang="en-US" altLang="zh-CN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4</a:t>
            </a:r>
            <a:r>
              <a:rPr lang="zh-CN" altLang="en-US" sz="3200" b="1" dirty="0">
                <a:solidFill>
                  <a:srgbClr val="009999"/>
                </a:solidFill>
                <a:latin typeface="Comic Sans MS" panose="030F0702030302020204" pitchFamily="66" charset="0"/>
              </a:rPr>
              <a:t>、连</a:t>
            </a:r>
          </a:p>
        </p:txBody>
      </p:sp>
      <p:pic>
        <p:nvPicPr>
          <p:cNvPr id="4098" name="Picture 2" descr="ppt/media/image8.wmf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1925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3568" y="2060848"/>
            <a:ext cx="7776864" cy="21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既可以表示数的多少，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还可以表示数量的变化情况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95513" y="765175"/>
            <a:ext cx="5060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课下作业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899592" y="2916188"/>
            <a:ext cx="72620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99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自主练习：</a:t>
            </a:r>
            <a:r>
              <a:rPr lang="en-US" altLang="zh-CN" sz="7200" dirty="0">
                <a:solidFill>
                  <a:srgbClr val="0099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116</a:t>
            </a:r>
            <a:r>
              <a:rPr lang="zh-CN" altLang="en-US" sz="7200" dirty="0">
                <a:solidFill>
                  <a:srgbClr val="0099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srgbClr val="0099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第一、二题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1524000"/>
            <a:ext cx="7772400" cy="800100"/>
          </a:xfrm>
        </p:spPr>
        <p:txBody>
          <a:bodyPr/>
          <a:lstStyle/>
          <a:p>
            <a:r>
              <a:rPr lang="zh-CN" altLang="en-US" sz="4800" b="1" i="1">
                <a:solidFill>
                  <a:srgbClr val="FF0000"/>
                </a:solidFill>
                <a:ea typeface="华文彩云" panose="02010800040101010101" pitchFamily="2" charset="-122"/>
              </a:rPr>
              <a:t>拓展作业</a:t>
            </a:r>
            <a:r>
              <a:rPr lang="en-US" altLang="zh-CN" sz="4800" b="1" i="1">
                <a:solidFill>
                  <a:srgbClr val="FF0000"/>
                </a:solidFill>
                <a:ea typeface="华文彩云" panose="02010800040101010101" pitchFamily="2" charset="-122"/>
              </a:rPr>
              <a:t>----</a:t>
            </a:r>
            <a:r>
              <a:rPr lang="zh-CN" altLang="en-US" sz="4800" b="1">
                <a:solidFill>
                  <a:srgbClr val="FF0000"/>
                </a:solidFill>
                <a:ea typeface="华文彩云" panose="02010800040101010101" pitchFamily="2" charset="-122"/>
              </a:rPr>
              <a:t>我会写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33376" y="2924944"/>
            <a:ext cx="7543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结合今天的课程，写一篇数学日记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kumimoji="1"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生活中的好朋友</a:t>
            </a:r>
            <a:r>
              <a:rPr kumimoji="1"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--</a:t>
            </a:r>
            <a:r>
              <a:rPr kumimoji="1"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折线统计图</a:t>
            </a:r>
            <a:r>
              <a:rPr kumimoji="1" lang="en-US" altLang="zh-CN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kumimoji="1"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87450" y="5805488"/>
            <a:ext cx="7488238" cy="1066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华文新魏" panose="02010800040101010101" pitchFamily="2" charset="-122"/>
              </a:rPr>
              <a:t>组内交流</a:t>
            </a:r>
            <a:r>
              <a:rPr lang="zh-CN" altLang="en-US" sz="3200" b="1">
                <a:solidFill>
                  <a:srgbClr val="008000"/>
                </a:solidFill>
                <a:ea typeface="华文新魏" panose="02010800040101010101" pitchFamily="2" charset="-122"/>
              </a:rPr>
              <a:t>：你能根据上表画出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8000"/>
                </a:solidFill>
                <a:ea typeface="华文新魏" panose="02010800040101010101" pitchFamily="2" charset="-122"/>
              </a:rPr>
              <a:t>                    合适的统计图吗？</a:t>
            </a:r>
          </a:p>
        </p:txBody>
      </p:sp>
      <p:graphicFrame>
        <p:nvGraphicFramePr>
          <p:cNvPr id="83042" name="Group 98"/>
          <p:cNvGraphicFramePr>
            <a:graphicFrameLocks noGrp="1"/>
          </p:cNvGraphicFramePr>
          <p:nvPr>
            <p:ph/>
          </p:nvPr>
        </p:nvGraphicFramePr>
        <p:xfrm>
          <a:off x="468313" y="2133600"/>
          <a:ext cx="8675687" cy="1168338"/>
        </p:xfrm>
        <a:graphic>
          <a:graphicData uri="http://schemas.openxmlformats.org/drawingml/2006/table">
            <a:tbl>
              <a:tblPr/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年龄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岁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身高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厘米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93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</a:rPr>
                        <a:t>141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1403350" y="1412875"/>
            <a:ext cx="630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陈东</a:t>
            </a:r>
            <a:r>
              <a:rPr lang="en-US" altLang="zh-CN" sz="3200" b="1">
                <a:solidFill>
                  <a:srgbClr val="000000"/>
                </a:solidFill>
                <a:ea typeface="楷体_GB2312" pitchFamily="49" charset="-122"/>
              </a:rPr>
              <a:t>0~10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岁的身高，如下表。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03350" y="5229225"/>
            <a:ext cx="628015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陈东所在小组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位同学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 pitchFamily="18" charset="0"/>
              </a:rPr>
              <a:t>岁时身高情况统计表</a:t>
            </a:r>
          </a:p>
        </p:txBody>
      </p:sp>
      <p:graphicFrame>
        <p:nvGraphicFramePr>
          <p:cNvPr id="83043" name="Group 99"/>
          <p:cNvGraphicFramePr>
            <a:graphicFrameLocks noGrp="1"/>
          </p:cNvGraphicFramePr>
          <p:nvPr/>
        </p:nvGraphicFramePr>
        <p:xfrm>
          <a:off x="250825" y="3644900"/>
          <a:ext cx="8713788" cy="1135000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号次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身高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厘米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040" name="Text Box 96"/>
          <p:cNvSpPr txBox="1">
            <a:spLocks noChangeArrowheads="1"/>
          </p:cNvSpPr>
          <p:nvPr/>
        </p:nvSpPr>
        <p:spPr bwMode="auto">
          <a:xfrm>
            <a:off x="1743075" y="193675"/>
            <a:ext cx="5565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课下预习提纲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91" grpId="0"/>
      <p:bldP spid="8299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6725" y="1919039"/>
            <a:ext cx="513715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）陈东身高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115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厘米时几岁？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49112" y="2996952"/>
            <a:ext cx="522320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）陈东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岁半时身高大约是多少？ </a:t>
            </a:r>
          </a:p>
        </p:txBody>
      </p:sp>
      <p:sp>
        <p:nvSpPr>
          <p:cNvPr id="85125" name="Rectangle 133"/>
          <p:cNvSpPr>
            <a:spLocks noChangeArrowheads="1"/>
          </p:cNvSpPr>
          <p:nvPr/>
        </p:nvSpPr>
        <p:spPr bwMode="auto">
          <a:xfrm>
            <a:off x="490761" y="911076"/>
            <a:ext cx="8148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）陈东几岁到几岁时长得最快？长了多少厘米？</a:t>
            </a:r>
          </a:p>
        </p:txBody>
      </p:sp>
      <p:sp>
        <p:nvSpPr>
          <p:cNvPr id="85126" name="Text Box 134"/>
          <p:cNvSpPr txBox="1">
            <a:spLocks noChangeArrowheads="1"/>
          </p:cNvSpPr>
          <p:nvPr/>
        </p:nvSpPr>
        <p:spPr bwMode="auto">
          <a:xfrm>
            <a:off x="611188" y="4149080"/>
            <a:ext cx="780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组内合作完成以上问题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700213"/>
            <a:ext cx="88931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92138" y="5105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536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5288" y="44307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8313" y="40703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7675" y="37369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47675" y="33766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250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47675" y="3089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68313" y="27813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47675" y="24399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68313" y="21336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450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47675" y="17922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68313" y="14843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550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692275" y="3284538"/>
            <a:ext cx="647700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987675" y="3789363"/>
            <a:ext cx="6651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356100" y="3789363"/>
            <a:ext cx="6477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5651500" y="2636838"/>
            <a:ext cx="649288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948488" y="2565400"/>
            <a:ext cx="647700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671638" y="28733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040063" y="33766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230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4264025" y="33766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230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703888" y="2224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927850" y="21526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415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/>
      <p:bldP spid="4121" grpId="0"/>
      <p:bldP spid="4122" grpId="0"/>
      <p:bldP spid="4123" grpId="0"/>
      <p:bldP spid="4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389567">
            <a:off x="1633178" y="1359076"/>
            <a:ext cx="5905500" cy="3121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10433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折线统计图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916238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276600" y="22764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4140200" y="292417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003800" y="29241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7959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019925" y="14843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5076825" y="1628775"/>
            <a:ext cx="79057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348038" y="23495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4211638" y="29972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5940425" y="1557338"/>
            <a:ext cx="11525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2700338" y="2349500"/>
            <a:ext cx="18716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3348038" y="1412875"/>
            <a:ext cx="0" cy="28082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0" y="3068638"/>
            <a:ext cx="549275" cy="2636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             </a:t>
            </a:r>
            <a:r>
              <a:rPr lang="zh-CN" altLang="en-US" sz="2400" b="1">
                <a:solidFill>
                  <a:srgbClr val="000000"/>
                </a:solidFill>
              </a:rPr>
              <a:t>折线统计图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-252413" y="3716338"/>
            <a:ext cx="1295401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0100">
                <a:solidFill>
                  <a:srgbClr val="000000"/>
                </a:solidFill>
              </a:rPr>
              <a:t>｛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27088" y="400526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①</a:t>
            </a:r>
            <a:r>
              <a:rPr lang="zh-CN" altLang="en-US" sz="2000" b="1">
                <a:solidFill>
                  <a:srgbClr val="000000"/>
                </a:solidFill>
              </a:rPr>
              <a:t>标题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27088" y="45085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②</a:t>
            </a:r>
            <a:r>
              <a:rPr lang="zh-CN" altLang="en-US" sz="2000" b="1">
                <a:solidFill>
                  <a:srgbClr val="000000"/>
                </a:solidFill>
              </a:rPr>
              <a:t>日期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27088" y="49418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③</a:t>
            </a:r>
            <a:r>
              <a:rPr lang="zh-CN" altLang="en-US" sz="2000" b="1">
                <a:solidFill>
                  <a:srgbClr val="000000"/>
                </a:solidFill>
              </a:rPr>
              <a:t>统计图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2627313" y="5013325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制作步骤：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2268538" y="5445125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 1</a:t>
            </a:r>
            <a:r>
              <a:rPr lang="zh-CN" altLang="en-US" sz="2000" b="1">
                <a:solidFill>
                  <a:srgbClr val="000000"/>
                </a:solidFill>
              </a:rPr>
              <a:t>、找到对应的横轴和纵轴的交点，描点，并标上数据。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2376488" y="5734050"/>
            <a:ext cx="676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2</a:t>
            </a:r>
            <a:r>
              <a:rPr lang="zh-CN" altLang="en-US" sz="2000" b="1">
                <a:solidFill>
                  <a:srgbClr val="000000"/>
                </a:solidFill>
              </a:rPr>
              <a:t>、按照同样的方法根据数据大小描出其他各点。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2339975" y="6092825"/>
            <a:ext cx="3959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000000"/>
                </a:solidFill>
              </a:rPr>
              <a:t>3</a:t>
            </a:r>
            <a:r>
              <a:rPr lang="zh-CN" altLang="en-US" sz="2000" b="1">
                <a:solidFill>
                  <a:srgbClr val="000000"/>
                </a:solidFill>
              </a:rPr>
              <a:t>、用线段依次连接各点。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2771775" y="1700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99"/>
                </a:solidFill>
              </a:rPr>
              <a:t>300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3924300" y="25654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99"/>
                </a:solidFill>
              </a:rPr>
              <a:t>230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5148263" y="263683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99"/>
                </a:solidFill>
              </a:rPr>
              <a:t>230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5148263" y="126841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99"/>
                </a:solidFill>
              </a:rPr>
              <a:t>400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7164388" y="1341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99"/>
                </a:solidFill>
              </a:rPr>
              <a:t>415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-901700" y="3911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074" name="Picture 2" descr="ppt/media/image8.wmf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pt/media/image8.wmf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0" grpId="1" animBg="1"/>
      <p:bldP spid="5141" grpId="0" animBg="1"/>
      <p:bldP spid="5141" grpId="1" animBg="1"/>
      <p:bldP spid="5145" grpId="0"/>
      <p:bldP spid="5146" grpId="0"/>
      <p:bldP spid="5147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5176" grpId="0"/>
      <p:bldP spid="5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900113" y="1672828"/>
            <a:ext cx="74168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）从图中的各个点，你可以知道哪些信息？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）从折线的上升和下降可以获得哪些信息？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6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）从折线倾斜的程度又可以获得哪些信息？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229600" cy="29809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</a:rPr>
              <a:t>1</a:t>
            </a:r>
            <a:r>
              <a:rPr lang="en-US" altLang="zh-CN" sz="4000" b="1" dirty="0">
                <a:solidFill>
                  <a:srgbClr val="0000FF"/>
                </a:solidFill>
              </a:rPr>
              <a:t>.</a:t>
            </a:r>
            <a:r>
              <a:rPr lang="zh-CN" altLang="en-US" sz="4000" b="1" dirty="0">
                <a:solidFill>
                  <a:srgbClr val="0000FF"/>
                </a:solidFill>
              </a:rPr>
              <a:t>说说你对折线统计图的认识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。</a:t>
            </a:r>
            <a:endParaRPr lang="zh-CN" altLang="en-US" sz="40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zh-CN" altLang="en-US" sz="40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2.</a:t>
            </a:r>
            <a:r>
              <a:rPr lang="zh-CN" altLang="en-US" sz="4000" b="1" dirty="0">
                <a:solidFill>
                  <a:srgbClr val="0000FF"/>
                </a:solidFill>
              </a:rPr>
              <a:t>折线统计图和条形统计图比，它有什么优点？</a:t>
            </a:r>
          </a:p>
        </p:txBody>
      </p:sp>
      <p:sp>
        <p:nvSpPr>
          <p:cNvPr id="113668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cloudCallout">
            <a:avLst>
              <a:gd name="adj1" fmla="val 27366"/>
              <a:gd name="adj2" fmla="val 63690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</p:spPr>
        <p:txBody>
          <a:bodyPr anchor="b"/>
          <a:lstStyle/>
          <a:p>
            <a:r>
              <a:rPr lang="zh-CN" altLang="en-US" b="1" dirty="0"/>
              <a:t>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全屏显示(4:3)</PresentationFormat>
  <Paragraphs>268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Gungsuh</vt:lpstr>
      <vt:lpstr>方正舒体</vt:lpstr>
      <vt:lpstr>黑体</vt:lpstr>
      <vt:lpstr>华康海报体W12(P)</vt:lpstr>
      <vt:lpstr>华文彩云</vt:lpstr>
      <vt:lpstr>华文行楷</vt:lpstr>
      <vt:lpstr>华文新魏</vt:lpstr>
      <vt:lpstr>楷体</vt:lpstr>
      <vt:lpstr>楷体_GB2312</vt:lpstr>
      <vt:lpstr>隶书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 考 你</vt:lpstr>
      <vt:lpstr>小    结</vt:lpstr>
      <vt:lpstr>PowerPoint 演示文稿</vt:lpstr>
      <vt:lpstr>PowerPoint 演示文稿</vt:lpstr>
      <vt:lpstr>PowerPoint 演示文稿</vt:lpstr>
      <vt:lpstr>拓展作业----我会写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2017-08-04T07:07:00Z</dcterms:created>
  <dcterms:modified xsi:type="dcterms:W3CDTF">2023-01-17T03:10:28Z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C19825578FD44061B5F0B85E330EBD86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