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62" r:id="rId2"/>
    <p:sldId id="264" r:id="rId3"/>
    <p:sldId id="307" r:id="rId4"/>
    <p:sldId id="306" r:id="rId5"/>
    <p:sldId id="313" r:id="rId6"/>
    <p:sldId id="314" r:id="rId7"/>
    <p:sldId id="315" r:id="rId8"/>
    <p:sldId id="316" r:id="rId9"/>
    <p:sldId id="317"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333" autoAdjust="0"/>
  </p:normalViewPr>
  <p:slideViewPr>
    <p:cSldViewPr snapToGrid="0">
      <p:cViewPr varScale="1">
        <p:scale>
          <a:sx n="116" d="100"/>
          <a:sy n="116" d="100"/>
        </p:scale>
        <p:origin x="-390"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6</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第二课时　</a:t>
            </a:r>
            <a:r>
              <a:rPr lang="en-US" altLang="zh-CN" sz="2000" b="1" i="0" kern="1200" smtClean="0">
                <a:solidFill>
                  <a:schemeClr val="tx1"/>
                </a:solidFill>
                <a:effectLst/>
                <a:latin typeface="+mj-lt"/>
                <a:ea typeface="+mj-ea"/>
                <a:cs typeface="+mj-cs"/>
              </a:rPr>
              <a:t>Reading (  1  )</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3765"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000" dirty="0" smtClean="0"/>
              <a:t>TV  </a:t>
            </a:r>
            <a:r>
              <a:rPr lang="en-US" altLang="zh-CN" sz="6000" dirty="0" err="1" smtClean="0"/>
              <a:t>programmes</a:t>
            </a:r>
            <a:endParaRPr lang="zh-CN" altLang="zh-CN" sz="6000" dirty="0"/>
          </a:p>
        </p:txBody>
      </p:sp>
      <p:sp>
        <p:nvSpPr>
          <p:cNvPr id="5" name="矩形 4"/>
          <p:cNvSpPr/>
          <p:nvPr/>
        </p:nvSpPr>
        <p:spPr>
          <a:xfrm>
            <a:off x="0" y="1176636"/>
            <a:ext cx="12192000" cy="769441"/>
          </a:xfrm>
          <a:prstGeom prst="rect">
            <a:avLst/>
          </a:prstGeom>
        </p:spPr>
        <p:txBody>
          <a:bodyPr wrap="square">
            <a:spAutoFit/>
          </a:bodyPr>
          <a:lstStyle/>
          <a:p>
            <a:pPr algn="ctr"/>
            <a:r>
              <a:rPr lang="en-US" altLang="zh-CN" sz="4400" dirty="0"/>
              <a:t>Unit 6</a:t>
            </a:r>
            <a:endParaRPr lang="zh-CN" altLang="en-US" sz="4400" dirty="0"/>
          </a:p>
        </p:txBody>
      </p:sp>
      <p:sp>
        <p:nvSpPr>
          <p:cNvPr id="6" name="矩形 5"/>
          <p:cNvSpPr/>
          <p:nvPr/>
        </p:nvSpPr>
        <p:spPr>
          <a:xfrm>
            <a:off x="0" y="4504722"/>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cs typeface="Times New Roman" panose="02020603050405020304" pitchFamily="18" charset="0"/>
              </a:rPr>
              <a:t>第</a:t>
            </a:r>
            <a:r>
              <a:rPr lang="en-US" altLang="zh-CN" sz="3600" b="1" dirty="0" smtClean="0">
                <a:latin typeface="微软雅黑" panose="020B0503020204020204" pitchFamily="34" charset="-122"/>
                <a:ea typeface="微软雅黑" panose="020B0503020204020204" pitchFamily="34" charset="-122"/>
                <a:cs typeface="Times New Roman" panose="02020603050405020304" pitchFamily="18" charset="0"/>
              </a:rPr>
              <a:t>2</a:t>
            </a:r>
            <a:r>
              <a:rPr lang="zh-CN" altLang="zh-CN" sz="3600" b="1" dirty="0" smtClean="0">
                <a:latin typeface="微软雅黑" panose="020B0503020204020204" pitchFamily="34" charset="-122"/>
                <a:ea typeface="微软雅黑" panose="020B0503020204020204" pitchFamily="34" charset="-122"/>
                <a:cs typeface="Times New Roman" panose="02020603050405020304" pitchFamily="18" charset="0"/>
              </a:rPr>
              <a:t>课</a:t>
            </a:r>
            <a:r>
              <a:rPr lang="zh-CN" altLang="zh-CN" sz="3600" b="1" dirty="0">
                <a:latin typeface="微软雅黑" panose="020B0503020204020204" pitchFamily="34" charset="-122"/>
                <a:ea typeface="微软雅黑" panose="020B0503020204020204" pitchFamily="34" charset="-122"/>
                <a:cs typeface="Times New Roman" panose="02020603050405020304" pitchFamily="18" charset="0"/>
              </a:rPr>
              <a:t>时</a:t>
            </a:r>
            <a:endParaRPr lang="zh-CN" altLang="en-US" sz="3600" b="1"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矩形 6"/>
          <p:cNvSpPr/>
          <p:nvPr/>
        </p:nvSpPr>
        <p:spPr>
          <a:xfrm>
            <a:off x="0" y="5834664"/>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1.We are getting ready for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coming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即将来临的</a:t>
            </a:r>
            <a:r>
              <a:rPr lang="en-US" altLang="zh-CN" sz="2200" dirty="0">
                <a:solidFill>
                  <a:srgbClr val="000000"/>
                </a:solidFill>
                <a:latin typeface="Times New Roman" panose="02020603050405020304" pitchFamily="18" charset="0"/>
                <a:cs typeface="Times New Roman" panose="02020603050405020304" pitchFamily="18" charset="0"/>
              </a:rPr>
              <a:t>  ) test.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2.The biggest football match in this year will be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covered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报道</a:t>
            </a:r>
            <a:r>
              <a:rPr lang="en-US" altLang="zh-CN" sz="2200" dirty="0">
                <a:solidFill>
                  <a:srgbClr val="000000"/>
                </a:solidFill>
                <a:latin typeface="Times New Roman" panose="02020603050405020304" pitchFamily="18" charset="0"/>
                <a:cs typeface="Times New Roman" panose="02020603050405020304" pitchFamily="18" charset="0"/>
              </a:rPr>
              <a:t>  ) live tomorrow evening.</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3.Many people like the films that are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directed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导演</a:t>
            </a:r>
            <a:r>
              <a:rPr lang="en-US" altLang="zh-CN" sz="2200" dirty="0">
                <a:solidFill>
                  <a:srgbClr val="000000"/>
                </a:solidFill>
                <a:latin typeface="Times New Roman" panose="02020603050405020304" pitchFamily="18" charset="0"/>
                <a:cs typeface="Times New Roman" panose="02020603050405020304" pitchFamily="18" charset="0"/>
              </a:rPr>
              <a:t>  ) by Zhang </a:t>
            </a:r>
            <a:r>
              <a:rPr lang="en-US" altLang="zh-CN" sz="2200" dirty="0" err="1">
                <a:solidFill>
                  <a:srgbClr val="000000"/>
                </a:solidFill>
                <a:latin typeface="Times New Roman" panose="02020603050405020304" pitchFamily="18" charset="0"/>
                <a:cs typeface="Times New Roman" panose="02020603050405020304" pitchFamily="18" charset="0"/>
              </a:rPr>
              <a:t>Yimou</a:t>
            </a:r>
            <a:r>
              <a:rPr lang="en-US" altLang="zh-CN" sz="2200" dirty="0">
                <a:solidFill>
                  <a:srgbClr val="000000"/>
                </a:solidFill>
                <a:latin typeface="Times New Roman" panose="02020603050405020304" pitchFamily="18" charset="0"/>
                <a:cs typeface="Times New Roman" panose="02020603050405020304" pitchFamily="18" charset="0"/>
              </a:rPr>
              <a:t> in China.</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4.Here is a round-up of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latest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最新的</a:t>
            </a:r>
            <a:r>
              <a:rPr lang="en-US" altLang="zh-CN" sz="2200" dirty="0">
                <a:solidFill>
                  <a:srgbClr val="000000"/>
                </a:solidFill>
                <a:latin typeface="Times New Roman" panose="02020603050405020304" pitchFamily="18" charset="0"/>
                <a:cs typeface="Times New Roman" panose="02020603050405020304" pitchFamily="18" charset="0"/>
              </a:rPr>
              <a:t>  ) news.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5.The child is very interested in sending text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messages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信息</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3972315" y="2799900"/>
            <a:ext cx="112520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972315" y="3122116"/>
            <a:ext cx="11252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979791" y="3241334"/>
            <a:ext cx="112520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5979791" y="3563550"/>
            <a:ext cx="11252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854589" y="3619578"/>
            <a:ext cx="112520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4854589" y="3941794"/>
            <a:ext cx="11252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3593347" y="3998346"/>
            <a:ext cx="94712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1" name="直接连接符 10"/>
          <p:cNvCxnSpPr/>
          <p:nvPr/>
        </p:nvCxnSpPr>
        <p:spPr>
          <a:xfrm>
            <a:off x="3593347" y="4320562"/>
            <a:ext cx="9471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5653374" y="4447284"/>
            <a:ext cx="122039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5653374" y="4769500"/>
            <a:ext cx="12203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会上提出了许多建议。</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number/lot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suggestions came up at the meeting.</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我们来看看这个包。你能打开吗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Let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take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look</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this </a:t>
            </a:r>
            <a:r>
              <a:rPr lang="en-US" altLang="zh-CN" sz="2200" dirty="0" err="1">
                <a:solidFill>
                  <a:srgbClr val="000000"/>
                </a:solidFill>
                <a:latin typeface="Times New Roman" panose="02020603050405020304" pitchFamily="18" charset="0"/>
                <a:cs typeface="Times New Roman" panose="02020603050405020304" pitchFamily="18" charset="0"/>
              </a:rPr>
              <a:t>bag.Can</a:t>
            </a:r>
            <a:r>
              <a:rPr lang="en-US" altLang="zh-CN" sz="2200" dirty="0">
                <a:solidFill>
                  <a:srgbClr val="000000"/>
                </a:solidFill>
                <a:latin typeface="Times New Roman" panose="02020603050405020304" pitchFamily="18" charset="0"/>
                <a:cs typeface="Times New Roman" panose="02020603050405020304" pitchFamily="18" charset="0"/>
              </a:rPr>
              <a:t> you open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我们计算机上的信息都是最新的。</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All our information 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up</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on the computer.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你喜欢去巴黎过寒假吗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Do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enjoy</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winter vacation in Paris?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写下你的答案并发送短信到我的邮箱。</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Write down your answers and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send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text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messages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my email box.</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72067" y="2200811"/>
            <a:ext cx="325880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672067" y="2523027"/>
            <a:ext cx="32588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428811" y="3010107"/>
            <a:ext cx="366870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1428812" y="3332323"/>
            <a:ext cx="36687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057916" y="3843880"/>
            <a:ext cx="264920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057916" y="4166096"/>
            <a:ext cx="26492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428811" y="4665415"/>
            <a:ext cx="237593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1428811" y="4987631"/>
            <a:ext cx="23759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930869" y="5486951"/>
            <a:ext cx="458251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930869" y="5809167"/>
            <a:ext cx="45825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49469" y="864285"/>
            <a:ext cx="11430000" cy="578004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)1.When Peter </a:t>
            </a:r>
            <a:r>
              <a:rPr lang="en-US" altLang="zh-CN" sz="2200" dirty="0" err="1">
                <a:solidFill>
                  <a:srgbClr val="000000"/>
                </a:solidFill>
                <a:latin typeface="Times New Roman" panose="02020603050405020304" pitchFamily="18" charset="0"/>
                <a:cs typeface="Times New Roman" panose="02020603050405020304" pitchFamily="18" charset="0"/>
              </a:rPr>
              <a:t>comes,please</a:t>
            </a:r>
            <a:r>
              <a:rPr lang="en-US" altLang="zh-CN" sz="2200" dirty="0">
                <a:solidFill>
                  <a:srgbClr val="000000"/>
                </a:solidFill>
                <a:latin typeface="Times New Roman" panose="02020603050405020304" pitchFamily="18" charset="0"/>
                <a:cs typeface="Times New Roman" panose="02020603050405020304" pitchFamily="18" charset="0"/>
              </a:rPr>
              <a:t> ask him to leave a</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A.notice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B.message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C.sentence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D.information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)2.A</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woman was saved from the ship on June 2nd,2015.</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A.65 year old	B.65-year-olds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C.65-year-old	D.65-years-old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)3.The number of the volunteers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100 </a:t>
            </a:r>
            <a:r>
              <a:rPr lang="en-US" altLang="zh-CN" sz="2200" dirty="0" err="1">
                <a:solidFill>
                  <a:srgbClr val="000000"/>
                </a:solidFill>
                <a:latin typeface="Times New Roman" panose="02020603050405020304" pitchFamily="18" charset="0"/>
                <a:cs typeface="Times New Roman" panose="02020603050405020304" pitchFamily="18" charset="0"/>
              </a:rPr>
              <a:t>now.And</a:t>
            </a:r>
            <a:r>
              <a:rPr lang="en-US" altLang="zh-CN" sz="2200" dirty="0">
                <a:solidFill>
                  <a:srgbClr val="000000"/>
                </a:solidFill>
                <a:latin typeface="Times New Roman" panose="02020603050405020304" pitchFamily="18" charset="0"/>
                <a:cs typeface="Times New Roman" panose="02020603050405020304" pitchFamily="18" charset="0"/>
              </a:rPr>
              <a:t> a small number of them</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already gone to the workplace.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A.is;have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B.are;have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C.is;are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D.is;has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)4.Life is </a:t>
            </a:r>
            <a:r>
              <a:rPr lang="en-US" altLang="zh-CN" sz="2200" dirty="0" err="1">
                <a:solidFill>
                  <a:srgbClr val="000000"/>
                </a:solidFill>
                <a:latin typeface="Times New Roman" panose="02020603050405020304" pitchFamily="18" charset="0"/>
                <a:cs typeface="Times New Roman" panose="02020603050405020304" pitchFamily="18" charset="0"/>
              </a:rPr>
              <a:t>changeable.No</a:t>
            </a:r>
            <a:r>
              <a:rPr lang="en-US" altLang="zh-CN" sz="2200" dirty="0">
                <a:solidFill>
                  <a:srgbClr val="000000"/>
                </a:solidFill>
                <a:latin typeface="Times New Roman" panose="02020603050405020304" pitchFamily="18" charset="0"/>
                <a:cs typeface="Times New Roman" panose="02020603050405020304" pitchFamily="18" charset="0"/>
              </a:rPr>
              <a:t> one knows what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happen in the future.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A.should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B.need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C.have</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a:t>
            </a:r>
            <a:r>
              <a:rPr lang="en-US" altLang="zh-CN" sz="2200" dirty="0" err="1">
                <a:solidFill>
                  <a:srgbClr val="000000"/>
                </a:solidFill>
                <a:latin typeface="Times New Roman" panose="02020603050405020304" pitchFamily="18" charset="0"/>
                <a:cs typeface="Times New Roman" panose="02020603050405020304" pitchFamily="18" charset="0"/>
              </a:rPr>
              <a:t>D.might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)5.Betty hasn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got any hobbies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 call sleeping a hobby.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A.when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B.because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C.before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D.unless</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31347" y="136070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31347" y="221321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31347" y="341142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45047" y="4609631"/>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31347" y="539869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17938" y="997280"/>
            <a:ext cx="11430000" cy="578004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B</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)6.This year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Beijing Music Awards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live on CCTV-1 last night.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A.covered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B.was</a:t>
            </a:r>
            <a:r>
              <a:rPr lang="en-US" altLang="zh-CN" sz="2200" dirty="0">
                <a:solidFill>
                  <a:srgbClr val="000000"/>
                </a:solidFill>
                <a:latin typeface="Times New Roman" panose="02020603050405020304" pitchFamily="18" charset="0"/>
                <a:cs typeface="Times New Roman" panose="02020603050405020304" pitchFamily="18" charset="0"/>
              </a:rPr>
              <a:t> covered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C.will</a:t>
            </a:r>
            <a:r>
              <a:rPr lang="en-US" altLang="zh-CN" sz="2200" dirty="0">
                <a:solidFill>
                  <a:srgbClr val="000000"/>
                </a:solidFill>
                <a:latin typeface="Times New Roman" panose="02020603050405020304" pitchFamily="18" charset="0"/>
                <a:cs typeface="Times New Roman" panose="02020603050405020304" pitchFamily="18" charset="0"/>
              </a:rPr>
              <a:t> cover	</a:t>
            </a:r>
            <a:r>
              <a:rPr lang="en-US" altLang="zh-CN" sz="2200" dirty="0" err="1">
                <a:solidFill>
                  <a:srgbClr val="000000"/>
                </a:solidFill>
                <a:latin typeface="Times New Roman" panose="02020603050405020304" pitchFamily="18" charset="0"/>
                <a:cs typeface="Times New Roman" panose="02020603050405020304" pitchFamily="18" charset="0"/>
              </a:rPr>
              <a:t>D.will</a:t>
            </a:r>
            <a:r>
              <a:rPr lang="en-US" altLang="zh-CN" sz="2200" dirty="0">
                <a:solidFill>
                  <a:srgbClr val="000000"/>
                </a:solidFill>
                <a:latin typeface="Times New Roman" panose="02020603050405020304" pitchFamily="18" charset="0"/>
                <a:cs typeface="Times New Roman" panose="02020603050405020304" pitchFamily="18" charset="0"/>
              </a:rPr>
              <a:t> be covered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)7.Please don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stand up in class until you</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A.are</a:t>
            </a:r>
            <a:r>
              <a:rPr lang="en-US" altLang="zh-CN" sz="2200" dirty="0">
                <a:solidFill>
                  <a:srgbClr val="000000"/>
                </a:solidFill>
                <a:latin typeface="Times New Roman" panose="02020603050405020304" pitchFamily="18" charset="0"/>
                <a:cs typeface="Times New Roman" panose="02020603050405020304" pitchFamily="18" charset="0"/>
              </a:rPr>
              <a:t> told	</a:t>
            </a:r>
            <a:r>
              <a:rPr lang="en-US" altLang="zh-CN" sz="2200" dirty="0" err="1">
                <a:solidFill>
                  <a:srgbClr val="000000"/>
                </a:solidFill>
                <a:latin typeface="Times New Roman" panose="02020603050405020304" pitchFamily="18" charset="0"/>
                <a:cs typeface="Times New Roman" panose="02020603050405020304" pitchFamily="18" charset="0"/>
              </a:rPr>
              <a:t>B.will</a:t>
            </a:r>
            <a:r>
              <a:rPr lang="en-US" altLang="zh-CN" sz="2200" dirty="0">
                <a:solidFill>
                  <a:srgbClr val="000000"/>
                </a:solidFill>
                <a:latin typeface="Times New Roman" panose="02020603050405020304" pitchFamily="18" charset="0"/>
                <a:cs typeface="Times New Roman" panose="02020603050405020304" pitchFamily="18" charset="0"/>
              </a:rPr>
              <a:t> be told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C.are</a:t>
            </a:r>
            <a:r>
              <a:rPr lang="en-US" altLang="zh-CN" sz="2200" dirty="0">
                <a:solidFill>
                  <a:srgbClr val="000000"/>
                </a:solidFill>
                <a:latin typeface="Times New Roman" panose="02020603050405020304" pitchFamily="18" charset="0"/>
                <a:cs typeface="Times New Roman" panose="02020603050405020304" pitchFamily="18" charset="0"/>
              </a:rPr>
              <a:t> told to	</a:t>
            </a:r>
            <a:r>
              <a:rPr lang="en-US" altLang="zh-CN" sz="2200" dirty="0" err="1">
                <a:solidFill>
                  <a:srgbClr val="000000"/>
                </a:solidFill>
                <a:latin typeface="Times New Roman" panose="02020603050405020304" pitchFamily="18" charset="0"/>
                <a:cs typeface="Times New Roman" panose="02020603050405020304" pitchFamily="18" charset="0"/>
              </a:rPr>
              <a:t>D.will</a:t>
            </a:r>
            <a:r>
              <a:rPr lang="en-US" altLang="zh-CN" sz="2200" dirty="0">
                <a:solidFill>
                  <a:srgbClr val="000000"/>
                </a:solidFill>
                <a:latin typeface="Times New Roman" panose="02020603050405020304" pitchFamily="18" charset="0"/>
                <a:cs typeface="Times New Roman" panose="02020603050405020304" pitchFamily="18" charset="0"/>
              </a:rPr>
              <a:t> tell</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)8.Mary devoted all her money she owned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people in need.</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help	</a:t>
            </a:r>
            <a:r>
              <a:rPr lang="en-US" altLang="zh-CN" sz="2200" dirty="0" err="1" smtClean="0">
                <a:solidFill>
                  <a:srgbClr val="000000"/>
                </a:solidFill>
                <a:latin typeface="Times New Roman" panose="02020603050405020304" pitchFamily="18" charset="0"/>
                <a:cs typeface="Times New Roman" panose="02020603050405020304" pitchFamily="18" charset="0"/>
              </a:rPr>
              <a:t>B.helping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C.helped</a:t>
            </a:r>
            <a:r>
              <a:rPr lang="en-US" altLang="zh-CN" sz="2200" dirty="0">
                <a:solidFill>
                  <a:srgbClr val="000000"/>
                </a:solidFill>
                <a:latin typeface="Times New Roman" panose="02020603050405020304" pitchFamily="18" charset="0"/>
                <a:cs typeface="Times New Roman" panose="02020603050405020304" pitchFamily="18" charset="0"/>
              </a:rPr>
              <a:t>	D.to helping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)9.Fights in action films are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,but they have a</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effect on teenagers.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A.exciting;bad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B.terrible;bad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C.terrible;good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D.exciting;good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)10.The boy has many hobbies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swimming,dancing</a:t>
            </a:r>
            <a:r>
              <a:rPr lang="en-US" altLang="zh-CN" sz="2200" dirty="0">
                <a:solidFill>
                  <a:srgbClr val="000000"/>
                </a:solidFill>
                <a:latin typeface="Times New Roman" panose="02020603050405020304" pitchFamily="18" charset="0"/>
                <a:cs typeface="Times New Roman" panose="02020603050405020304" pitchFamily="18" charset="0"/>
              </a:rPr>
              <a:t> and reading.</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A.the</a:t>
            </a:r>
            <a:r>
              <a:rPr lang="en-US" altLang="zh-CN" sz="2200" dirty="0">
                <a:solidFill>
                  <a:srgbClr val="000000"/>
                </a:solidFill>
                <a:latin typeface="Times New Roman" panose="02020603050405020304" pitchFamily="18" charset="0"/>
                <a:cs typeface="Times New Roman" panose="02020603050405020304" pitchFamily="18" charset="0"/>
              </a:rPr>
              <a:t> same as	</a:t>
            </a:r>
            <a:r>
              <a:rPr lang="en-US" altLang="zh-CN" sz="2200" dirty="0" err="1">
                <a:solidFill>
                  <a:srgbClr val="000000"/>
                </a:solidFill>
                <a:latin typeface="Times New Roman" panose="02020603050405020304" pitchFamily="18" charset="0"/>
                <a:cs typeface="Times New Roman" panose="02020603050405020304" pitchFamily="18" charset="0"/>
              </a:rPr>
              <a:t>B.for</a:t>
            </a:r>
            <a:r>
              <a:rPr lang="en-US" altLang="zh-CN" sz="2200" dirty="0">
                <a:solidFill>
                  <a:srgbClr val="000000"/>
                </a:solidFill>
                <a:latin typeface="Times New Roman" panose="02020603050405020304" pitchFamily="18" charset="0"/>
                <a:cs typeface="Times New Roman" panose="02020603050405020304" pitchFamily="18" charset="0"/>
              </a:rPr>
              <a:t> example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C.as	</a:t>
            </a:r>
            <a:r>
              <a:rPr lang="en-US" altLang="zh-CN" sz="2200" dirty="0" err="1">
                <a:solidFill>
                  <a:srgbClr val="000000"/>
                </a:solidFill>
                <a:latin typeface="Times New Roman" panose="02020603050405020304" pitchFamily="18" charset="0"/>
                <a:cs typeface="Times New Roman" panose="02020603050405020304" pitchFamily="18" charset="0"/>
              </a:rPr>
              <a:t>D.such</a:t>
            </a:r>
            <a:r>
              <a:rPr lang="en-US" altLang="zh-CN" sz="2200" dirty="0">
                <a:solidFill>
                  <a:srgbClr val="000000"/>
                </a:solidFill>
                <a:latin typeface="Times New Roman" panose="02020603050405020304" pitchFamily="18" charset="0"/>
                <a:cs typeface="Times New Roman" panose="02020603050405020304" pitchFamily="18" charset="0"/>
              </a:rPr>
              <a:t> as</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31347" y="111896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31347" y="2313329"/>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20837" y="3538305"/>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20837" y="432737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20837" y="555234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8539"/>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One day before my final exam,my dad gave me a gift.It completely changed my life.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On that day I had a</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with my friends and it was a difficult time with my studies.I was unhappy.Then Dad gave me a gift.I</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it and saw a DVD inside.Its name was “THE SECRET”.However,I was in no mood to watch it.I sat down to study,but the</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in my life—the fight,the sleepless nights and my poor health...Everything came to my mind.I wanted an answer but I wondered</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there was any.Just then,I saw the DVD again.Maybe it would be helpful if I</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my DVD player.I had no words to describe(  </a:t>
            </a:r>
            <a:r>
              <a:rPr lang="zh-CN" altLang="zh-CN" sz="2200">
                <a:solidFill>
                  <a:schemeClr val="tx1"/>
                </a:solidFill>
                <a:latin typeface="Times New Roman" panose="02020603050405020304" pitchFamily="18" charset="0"/>
                <a:cs typeface="Times New Roman" panose="02020603050405020304" pitchFamily="18" charset="0"/>
              </a:rPr>
              <a:t>描述</a:t>
            </a:r>
            <a:r>
              <a:rPr lang="en-US" altLang="zh-CN" sz="2200">
                <a:solidFill>
                  <a:schemeClr val="tx1"/>
                </a:solidFill>
                <a:latin typeface="Times New Roman" panose="02020603050405020304" pitchFamily="18" charset="0"/>
                <a:cs typeface="Times New Roman" panose="02020603050405020304" pitchFamily="18" charset="0"/>
              </a:rPr>
              <a:t>  ) the feelings while watching.The moving stories of human beings made me so moved that I wouldn</a:t>
            </a:r>
            <a:r>
              <a:rPr lang="en-US" altLang="zh-CN" sz="2200">
                <a:solidFill>
                  <a:schemeClr val="tx1"/>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chemeClr val="tx1"/>
                </a:solidFill>
                <a:latin typeface="Times New Roman" panose="02020603050405020304" pitchFamily="18" charset="0"/>
                <a:cs typeface="Times New Roman" panose="02020603050405020304" pitchFamily="18" charset="0"/>
              </a:rPr>
              <a:t>t</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any of them.</a:t>
            </a:r>
            <a:r>
              <a:rPr lang="en-US" altLang="zh-CN" sz="2200">
                <a:solidFill>
                  <a:schemeClr val="tx1"/>
                </a:solidFill>
                <a:latin typeface="宋体" panose="02010600030101010101" pitchFamily="2" charset="-122"/>
                <a:ea typeface="方正书宋_GBK" panose="03000509000000000000" pitchFamily="65" charset="-122"/>
                <a:cs typeface="Times New Roman" panose="02020603050405020304" pitchFamily="18" charset="0"/>
              </a:rPr>
              <a:t> </a:t>
            </a:r>
          </a:p>
          <a:p>
            <a:pPr>
              <a:lnSpc>
                <a:spcPct val="120000"/>
              </a:lnSpc>
              <a:spcAft>
                <a:spcPts val="0"/>
              </a:spcAft>
              <a:tabLst>
                <a:tab pos="1029335" algn="l"/>
                <a:tab pos="1850390" algn="l"/>
                <a:tab pos="2538095" algn="l"/>
                <a:tab pos="3221990" algn="l"/>
              </a:tabLst>
            </a:pPr>
            <a:r>
              <a:rPr lang="en-US" altLang="zh-CN" sz="2200">
                <a:solidFill>
                  <a:schemeClr val="tx1"/>
                </a:solidFill>
                <a:latin typeface="Times New Roman" panose="02020603050405020304" pitchFamily="18" charset="0"/>
                <a:cs typeface="Times New Roman" panose="02020603050405020304" pitchFamily="18" charset="0"/>
              </a:rPr>
              <a:t>Thanks to my father</a:t>
            </a:r>
            <a:r>
              <a:rPr lang="en-US" altLang="zh-CN" sz="2200">
                <a:solidFill>
                  <a:schemeClr val="tx1"/>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chemeClr val="tx1"/>
                </a:solidFill>
                <a:latin typeface="Times New Roman" panose="02020603050405020304" pitchFamily="18" charset="0"/>
                <a:cs typeface="Times New Roman" panose="02020603050405020304" pitchFamily="18" charset="0"/>
              </a:rPr>
              <a:t>s gift “THE SECRET”,I discovered</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.Everybody has difficulties in their lives.The important thing is that you should be</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enough to face them.Now I have started</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my studies and my friends.And I</a:t>
            </a:r>
            <a:r>
              <a:rPr lang="en-US" altLang="zh-CN" sz="2200">
                <a:solidFill>
                  <a:schemeClr val="tx1"/>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chemeClr val="tx1"/>
                </a:solidFill>
                <a:latin typeface="Times New Roman" panose="02020603050405020304" pitchFamily="18" charset="0"/>
                <a:cs typeface="Times New Roman" panose="02020603050405020304" pitchFamily="18" charset="0"/>
              </a:rPr>
              <a:t>m in good health,too.I often hear people say,“Wow!</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perfect life you have!”</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15498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D</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)1.A.trip	B.party	C.talk	D.fight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)2.A.opened	B.kept	C.moved	D.broke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)3.A.chances	B.problems	C.suggestions	D.mistakes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)4.A.why	B.that	C.if	D.how</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)5.A.turned on	B.looked for	C.put away	D.paid for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)6.A.report	B.forget	C.think	D.remember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)7.A.yourself	B.itself	C.himself	D.myself</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)8.A.mad	B.brave	C.sad	D.weak</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)9.A.being busy with	B.worrying </a:t>
            </a:r>
            <a:r>
              <a:rPr lang="en-US" altLang="zh-CN" sz="2200" smtClean="0">
                <a:solidFill>
                  <a:srgbClr val="000000"/>
                </a:solidFill>
                <a:latin typeface="Times New Roman" panose="02020603050405020304" pitchFamily="18" charset="0"/>
                <a:cs typeface="Times New Roman" panose="02020603050405020304" pitchFamily="18" charset="0"/>
              </a:rPr>
              <a:t>about   C.getting </a:t>
            </a:r>
            <a:r>
              <a:rPr lang="en-US" altLang="zh-CN" sz="2200">
                <a:solidFill>
                  <a:srgbClr val="000000"/>
                </a:solidFill>
                <a:latin typeface="Times New Roman" panose="02020603050405020304" pitchFamily="18" charset="0"/>
                <a:cs typeface="Times New Roman" panose="02020603050405020304" pitchFamily="18" charset="0"/>
              </a:rPr>
              <a:t>on well with	D.being afraid of</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)10.A.What a	B.What	C.How a	D.How</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48816" y="1425166"/>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48816" y="1832400"/>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48816" y="2229124"/>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48816" y="2636358"/>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48816" y="3033082"/>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648816" y="3429806"/>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648816" y="3826530"/>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648816" y="4244274"/>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648816" y="4640998"/>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648816" y="5037720"/>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8849711" y="2881730"/>
          <a:ext cx="3012254" cy="3086066"/>
        </p:xfrm>
        <a:graphic>
          <a:graphicData uri="http://schemas.openxmlformats.org/presentationml/2006/ole">
            <mc:AlternateContent xmlns:mc="http://schemas.openxmlformats.org/markup-compatibility/2006">
              <mc:Choice xmlns:v="urn:schemas-microsoft-com:vml" Requires="v">
                <p:oleObj spid="_x0000_s1036" name="文档" r:id="rId3" imgW="1383030" imgH="1407160" progId="Word.Document.12">
                  <p:embed/>
                </p:oleObj>
              </mc:Choice>
              <mc:Fallback>
                <p:oleObj name="文档" r:id="rId3" imgW="1383030" imgH="1407160" progId="Word.Document.12">
                  <p:embed/>
                  <p:pic>
                    <p:nvPicPr>
                      <p:cNvPr id="0" name="图片 1027"/>
                      <p:cNvPicPr/>
                      <p:nvPr/>
                    </p:nvPicPr>
                    <p:blipFill>
                      <a:blip r:embed="rId4"/>
                      <a:stretch>
                        <a:fillRect/>
                      </a:stretch>
                    </p:blipFill>
                    <p:spPr>
                      <a:xfrm>
                        <a:off x="8849711" y="2881730"/>
                        <a:ext cx="3012254" cy="3086066"/>
                      </a:xfrm>
                      <a:prstGeom prst="rect">
                        <a:avLst/>
                      </a:prstGeom>
                    </p:spPr>
                  </p:pic>
                </p:oleObj>
              </mc:Fallback>
            </mc:AlternateContent>
          </a:graphicData>
        </a:graphic>
      </p:graphicFrame>
      <p:sp>
        <p:nvSpPr>
          <p:cNvPr id="3" name="矩形 2"/>
          <p:cNvSpPr>
            <a:spLocks noChangeAspect="1"/>
          </p:cNvSpPr>
          <p:nvPr/>
        </p:nvSpPr>
        <p:spPr>
          <a:xfrm>
            <a:off x="381000" y="1091672"/>
            <a:ext cx="8868103" cy="537377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Have you ever listened to the sound in your heart?Have you ever met an article which has the same idea as yours?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TV programme,</a:t>
            </a:r>
            <a:r>
              <a:rPr lang="en-US" altLang="zh-CN" sz="2200" i="1">
                <a:solidFill>
                  <a:srgbClr val="000000"/>
                </a:solidFill>
                <a:latin typeface="Times New Roman" panose="02020603050405020304" pitchFamily="18" charset="0"/>
                <a:cs typeface="Times New Roman" panose="02020603050405020304" pitchFamily="18" charset="0"/>
              </a:rPr>
              <a:t>Readers</a:t>
            </a:r>
            <a:r>
              <a:rPr lang="en-US" altLang="zh-CN" sz="2200">
                <a:solidFill>
                  <a:srgbClr val="000000"/>
                </a:solidFill>
                <a:latin typeface="Times New Roman" panose="02020603050405020304" pitchFamily="18" charset="0"/>
                <a:cs typeface="Times New Roman" panose="02020603050405020304" pitchFamily="18" charset="0"/>
              </a:rPr>
              <a:t>,has been popular since it came out on CCTV-1 on February 18th,2017.It is produced by Dong Qing,a famous hostess.</a:t>
            </a:r>
            <a:r>
              <a:rPr lang="en-US" altLang="zh-CN" sz="2200" i="1">
                <a:solidFill>
                  <a:srgbClr val="000000"/>
                </a:solidFill>
                <a:latin typeface="Times New Roman" panose="02020603050405020304" pitchFamily="18" charset="0"/>
                <a:cs typeface="Times New Roman" panose="02020603050405020304" pitchFamily="18" charset="0"/>
              </a:rPr>
              <a:t>Readers</a:t>
            </a:r>
            <a:r>
              <a:rPr lang="en-US" altLang="zh-CN" sz="2200">
                <a:solidFill>
                  <a:srgbClr val="000000"/>
                </a:solidFill>
                <a:latin typeface="Times New Roman" panose="02020603050405020304" pitchFamily="18" charset="0"/>
                <a:cs typeface="Times New Roman" panose="02020603050405020304" pitchFamily="18" charset="0"/>
              </a:rPr>
              <a:t> invites many guests to read something that influences them most.Not only famous people but also common people can be the guests.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Liu Chuanzhi,the founder of Lenovo(  </a:t>
            </a:r>
            <a:r>
              <a:rPr lang="zh-CN" altLang="zh-CN" sz="2200">
                <a:solidFill>
                  <a:srgbClr val="000000"/>
                </a:solidFill>
                <a:latin typeface="Times New Roman" panose="02020603050405020304" pitchFamily="18" charset="0"/>
                <a:cs typeface="Times New Roman" panose="02020603050405020304" pitchFamily="18" charset="0"/>
              </a:rPr>
              <a:t>联想集团创始人</a:t>
            </a:r>
            <a:r>
              <a:rPr lang="en-US" altLang="zh-CN" sz="2200">
                <a:solidFill>
                  <a:srgbClr val="000000"/>
                </a:solidFill>
                <a:latin typeface="Times New Roman" panose="02020603050405020304" pitchFamily="18" charset="0"/>
                <a:cs typeface="Times New Roman" panose="02020603050405020304" pitchFamily="18" charset="0"/>
              </a:rPr>
              <a:t>  ),came to </a:t>
            </a:r>
            <a:r>
              <a:rPr lang="en-US" altLang="zh-CN" sz="2200" i="1">
                <a:solidFill>
                  <a:srgbClr val="000000"/>
                </a:solidFill>
                <a:latin typeface="Times New Roman" panose="02020603050405020304" pitchFamily="18" charset="0"/>
                <a:cs typeface="Times New Roman" panose="02020603050405020304" pitchFamily="18" charset="0"/>
              </a:rPr>
              <a:t>Readers</a:t>
            </a:r>
            <a:r>
              <a:rPr lang="en-US" altLang="zh-CN" sz="2200">
                <a:solidFill>
                  <a:srgbClr val="000000"/>
                </a:solidFill>
                <a:latin typeface="Times New Roman" panose="02020603050405020304" pitchFamily="18" charset="0"/>
                <a:cs typeface="Times New Roman" panose="02020603050405020304" pitchFamily="18" charset="0"/>
              </a:rPr>
              <a:t> as a common father.He said,“As long as you are an honest man,you are my good son whatever your job is!” Xu Yuanchong,a 96-year-old translator,shared some of his personal experiences of translating Chinese poems into English and French.His words were simple but moving.He read a love poem with tears in his eyes.</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8539"/>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This programme has turned reading into a new fashion.It shows the beauty of Chinese language and the power of reading.Now Reading Booths(  </a:t>
            </a:r>
            <a:r>
              <a:rPr lang="zh-CN" altLang="zh-CN" sz="2200">
                <a:solidFill>
                  <a:srgbClr val="000000"/>
                </a:solidFill>
                <a:latin typeface="Times New Roman" panose="02020603050405020304" pitchFamily="18" charset="0"/>
                <a:cs typeface="Times New Roman" panose="02020603050405020304" pitchFamily="18" charset="0"/>
              </a:rPr>
              <a:t>朗读亭</a:t>
            </a:r>
            <a:r>
              <a:rPr lang="en-US" altLang="zh-CN" sz="2200">
                <a:solidFill>
                  <a:srgbClr val="000000"/>
                </a:solidFill>
                <a:latin typeface="Times New Roman" panose="02020603050405020304" pitchFamily="18" charset="0"/>
                <a:cs typeface="Times New Roman" panose="02020603050405020304" pitchFamily="18" charset="0"/>
              </a:rPr>
              <a:t>  ) are set up in many cities.Though it rained,people in Hangzhou even waited in long lines to read in the booths.All kinds of reading activities are going on in schools.Lots of students take an active part in them.</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Reading is helpful to us because it will make us wise,happy and knowledgeable.It can be done anytime and anywhere.What are you waiting for?Why not start reading now?</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1.What has been turned into a new fashion by </a:t>
            </a:r>
            <a:r>
              <a:rPr lang="en-US" altLang="zh-CN" sz="2200" i="1">
                <a:solidFill>
                  <a:srgbClr val="000000"/>
                </a:solidFill>
                <a:latin typeface="Times New Roman" panose="02020603050405020304" pitchFamily="18" charset="0"/>
                <a:cs typeface="Times New Roman" panose="02020603050405020304" pitchFamily="18" charset="0"/>
              </a:rPr>
              <a:t>Readers</a:t>
            </a:r>
            <a:r>
              <a:rPr lang="en-US" altLang="zh-CN" sz="220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It has turned reading into a new fashion./Reading.</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2.Who is the successful translator mentioned(  </a:t>
            </a:r>
            <a:r>
              <a:rPr lang="zh-CN" altLang="zh-CN" sz="2200">
                <a:solidFill>
                  <a:srgbClr val="000000"/>
                </a:solidFill>
                <a:latin typeface="Times New Roman" panose="02020603050405020304" pitchFamily="18" charset="0"/>
                <a:cs typeface="Times New Roman" panose="02020603050405020304" pitchFamily="18" charset="0"/>
              </a:rPr>
              <a:t>提到</a:t>
            </a:r>
            <a:r>
              <a:rPr lang="en-US" altLang="zh-CN" sz="2200">
                <a:solidFill>
                  <a:srgbClr val="000000"/>
                </a:solidFill>
                <a:latin typeface="Times New Roman" panose="02020603050405020304" pitchFamily="18" charset="0"/>
                <a:cs typeface="Times New Roman" panose="02020603050405020304" pitchFamily="18" charset="0"/>
              </a:rPr>
              <a:t>  ) in the passage?(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Xu Yuanchong.</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3.Why is reading good for us?(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Because it will make us wise,happy and knowledgeable.</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357</Words>
  <Application>Microsoft Office PowerPoint</Application>
  <PresentationFormat>宽屏</PresentationFormat>
  <Paragraphs>75</Paragraphs>
  <Slides>9</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21"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文档</vt:lpstr>
      <vt:lpstr>TV  programmes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2018-05-16T07:48:00Z</dcterms:created>
  <dcterms:modified xsi:type="dcterms:W3CDTF">2023-01-17T03:10:33Z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6316C6E301354736996B4AE08AF12FFC</vt:lpwstr>
  </property>
  <property fmtid="{A09F084E-AD41-489F-8076-AA5BE3082BCA}" pid="100">
    <vt:ui4>5</vt:ui4>
  </property>
  <property fmtid="{64440492-4C8B-11D1-8B70-080036B11A03}" pid="11">
    <vt:lpwstr>www.2ppt.com-爱PPT提供资源下载</vt:lpwstr>
  </property>
</Properties>
</file>