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0" r:id="rId2"/>
    <p:sldId id="277" r:id="rId3"/>
    <p:sldId id="278" r:id="rId4"/>
    <p:sldId id="307" r:id="rId5"/>
    <p:sldId id="308" r:id="rId6"/>
    <p:sldId id="309" r:id="rId7"/>
    <p:sldId id="298" r:id="rId8"/>
    <p:sldId id="312" r:id="rId9"/>
    <p:sldId id="313" r:id="rId10"/>
    <p:sldId id="314" r:id="rId11"/>
    <p:sldId id="279" r:id="rId12"/>
    <p:sldId id="317" r:id="rId13"/>
    <p:sldId id="318" r:id="rId14"/>
    <p:sldId id="319" r:id="rId15"/>
    <p:sldId id="280" r:id="rId16"/>
    <p:sldId id="295" r:id="rId17"/>
    <p:sldId id="315" r:id="rId18"/>
    <p:sldId id="316" r:id="rId19"/>
    <p:sldId id="294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295175"/>
    <a:srgbClr val="70C833"/>
    <a:srgbClr val="FBAF2D"/>
    <a:srgbClr val="EC566B"/>
    <a:srgbClr val="306A9B"/>
    <a:srgbClr val="DA2757"/>
    <a:srgbClr val="00A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438C9BF8-37E6-4C63-9844-D316001ED7B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C9BF8-37E6-4C63-9844-D316001ED7B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2</a:t>
            </a:r>
          </a:p>
        </p:txBody>
      </p:sp>
      <p:sp>
        <p:nvSpPr>
          <p:cNvPr id="3074" name="文本框 3"/>
          <p:cNvSpPr txBox="1">
            <a:spLocks noChangeArrowheads="1"/>
          </p:cNvSpPr>
          <p:nvPr/>
        </p:nvSpPr>
        <p:spPr bwMode="auto">
          <a:xfrm>
            <a:off x="333652" y="1400072"/>
            <a:ext cx="834721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6600" b="1" dirty="0">
                <a:latin typeface="Times New Roman" panose="02020603050405020304" pitchFamily="18" charset="0"/>
              </a:rPr>
              <a:t>What a day!</a:t>
            </a:r>
            <a:endParaRPr lang="zh-CN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图片 4" descr="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2548" y="2743094"/>
            <a:ext cx="4213829" cy="3114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333653" y="6045166"/>
            <a:ext cx="834720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2021" y="343196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第一课时</a:t>
            </a:r>
            <a:endParaRPr lang="zh-CN" altLang="en-US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626" y="622176"/>
            <a:ext cx="3010581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89720" y="2681459"/>
            <a:ext cx="854740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可以翻译成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糟糕的一天！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\ 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忙碌的一天！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 ”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等。</a:t>
            </a:r>
            <a:endParaRPr lang="en-US" altLang="zh-CN" sz="2800" dirty="0" smtClean="0">
              <a:latin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但是这一天肯定是让人难忘的。</a:t>
            </a:r>
            <a:endParaRPr lang="en-US" altLang="en-US" sz="2800" dirty="0" smtClean="0"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1944" y="1217613"/>
            <a:ext cx="2959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What a day ! </a:t>
            </a:r>
            <a:endParaRPr lang="zh-CN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9720" y="1897583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zh-CN" sz="3600" b="1" dirty="0"/>
              <a:t>难忘的一天！</a:t>
            </a:r>
            <a:endParaRPr lang="zh-CN" altLang="zh-CN" sz="3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2222" y="3900488"/>
            <a:ext cx="597574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en-US" sz="2800" dirty="0">
                <a:latin typeface="Times New Roman" panose="02020603050405020304" pitchFamily="18" charset="0"/>
              </a:rPr>
              <a:t> What kind woman they are !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她们是多么善良的女人呀！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997" y="5359400"/>
            <a:ext cx="87582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What fine weather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!______________________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What a big apple !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_______________________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72541" y="5359400"/>
            <a:ext cx="3416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多么美好的一天呀！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08404" y="6020439"/>
            <a:ext cx="37753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多么大的一个苹果呀！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7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78191" y="0"/>
            <a:ext cx="2665809" cy="268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43577"/>
            <a:ext cx="302820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Translation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48807" y="1730746"/>
            <a:ext cx="835580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Sunday, 20th September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It was sunny in the morning.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Su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, Mike , Liu Tao and I went to the park by bike.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9</a:t>
            </a:r>
            <a:r>
              <a:rPr lang="zh-CN" altLang="en-US" sz="2800" dirty="0">
                <a:latin typeface="Times New Roman" panose="02020603050405020304" pitchFamily="18" charset="0"/>
              </a:rPr>
              <a:t>月</a:t>
            </a:r>
            <a:r>
              <a:rPr lang="en-US" altLang="zh-CN" sz="2800" dirty="0">
                <a:latin typeface="Times New Roman" panose="02020603050405020304" pitchFamily="18" charset="0"/>
              </a:rPr>
              <a:t>20</a:t>
            </a:r>
            <a:r>
              <a:rPr lang="zh-CN" altLang="en-US" sz="2800" dirty="0">
                <a:latin typeface="Times New Roman" panose="02020603050405020304" pitchFamily="18" charset="0"/>
              </a:rPr>
              <a:t>日，星期日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早上天气很晴朗。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我和</a:t>
            </a:r>
            <a:r>
              <a:rPr lang="en-US" altLang="zh-CN" sz="2800" dirty="0">
                <a:latin typeface="Times New Roman" panose="02020603050405020304" pitchFamily="18" charset="0"/>
              </a:rPr>
              <a:t>Su </a:t>
            </a:r>
            <a:r>
              <a:rPr lang="en-US" altLang="zh-CN" sz="2800" dirty="0" err="1">
                <a:latin typeface="Times New Roman" panose="02020603050405020304" pitchFamily="18" charset="0"/>
              </a:rPr>
              <a:t>Hai</a:t>
            </a:r>
            <a:r>
              <a:rPr lang="en-US" altLang="zh-CN" sz="2800" dirty="0">
                <a:latin typeface="Times New Roman" panose="02020603050405020304" pitchFamily="18" charset="0"/>
              </a:rPr>
              <a:t>, Mick, Liu Tao </a:t>
            </a:r>
            <a:r>
              <a:rPr lang="zh-CN" altLang="en-US" sz="2800" dirty="0">
                <a:latin typeface="Times New Roman" panose="02020603050405020304" pitchFamily="18" charset="0"/>
              </a:rPr>
              <a:t>骑车去公园。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5" name="图片 4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80622" y="3990109"/>
            <a:ext cx="2263378" cy="28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31702"/>
            <a:ext cx="3344619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Translation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75048" y="1494270"/>
            <a:ext cx="8127206" cy="148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There was a parrot show in the park. We saw some interesting parrots.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公园里有场鹦鹉秀。我们看了很多有趣的鹦鹉。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02431" y="3119438"/>
            <a:ext cx="8741568" cy="148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Then, the weather became windy and cloudy. We flew kites high in the sky.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然后天气变得有风而且多云。我们把风筝放上高高的天空。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375048" y="4702505"/>
            <a:ext cx="8747521" cy="1965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It was time for lunch. We brought some dumplings, some bread and honey and some drinks.</a:t>
            </a:r>
          </a:p>
          <a:p>
            <a:pPr eaLnBrk="0" hangingPunct="0">
              <a:lnSpc>
                <a:spcPct val="130000"/>
              </a:lnSpc>
              <a:buFontTx/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是吃午饭的时间了。我们带了一些饺子、一些面包和蜂蜜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还有一些饮料。</a:t>
            </a:r>
          </a:p>
        </p:txBody>
      </p:sp>
      <p:pic>
        <p:nvPicPr>
          <p:cNvPr id="14341" name="图片 6" descr="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46231" y="0"/>
            <a:ext cx="1197769" cy="163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19827"/>
            <a:ext cx="291710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Translation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70285" y="1541773"/>
            <a:ext cx="7375922" cy="1965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We saw ants on the bread and honey. There were some bees too. We could not eat our lunch.</a:t>
            </a:r>
          </a:p>
          <a:p>
            <a:pPr eaLnBrk="0" hangingPunct="0">
              <a:lnSpc>
                <a:spcPct val="130000"/>
              </a:lnSpc>
              <a:buFontTx/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我们看到面包和蜂蜜上有蚂蚁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还有一些蜜蜂。我们不能吃我们的午饭了！</a:t>
            </a:r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370285" y="3965576"/>
            <a:ext cx="7086600" cy="244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 the afternoon, there were black clouds in the sky .It rained. We were hungry and wet. </a:t>
            </a:r>
          </a:p>
          <a:p>
            <a:pPr eaLnBrk="0" hangingPunct="0">
              <a:lnSpc>
                <a:spcPct val="130000"/>
              </a:lnSpc>
              <a:buFontTx/>
              <a:buNone/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What a day !</a:t>
            </a:r>
          </a:p>
          <a:p>
            <a:pPr eaLnBrk="0" hangingPunct="0">
              <a:lnSpc>
                <a:spcPct val="130000"/>
              </a:lnSpc>
              <a:buFontTx/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下午，天空中满是黑云。下雨了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我们很饿而且都湿了。真是难忘的一天呀！</a:t>
            </a:r>
          </a:p>
        </p:txBody>
      </p:sp>
      <p:pic>
        <p:nvPicPr>
          <p:cNvPr id="15364" name="图片 4" descr="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05737" y="4782644"/>
            <a:ext cx="1338263" cy="198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1228" y="2286412"/>
            <a:ext cx="884277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1.interesting 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形容词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意为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有趣的，有意思的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 ,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 主语通常是物。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1228" y="1377951"/>
            <a:ext cx="64132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 interesting</a:t>
            </a:r>
            <a:r>
              <a:rPr lang="zh-CN" altLang="en-US" sz="3600" b="1" dirty="0">
                <a:latin typeface="Times New Roman" panose="02020603050405020304" pitchFamily="18" charset="0"/>
              </a:rPr>
              <a:t>和 </a:t>
            </a:r>
            <a:r>
              <a:rPr lang="en-US" altLang="zh-CN" sz="3600" b="1" dirty="0">
                <a:latin typeface="Times New Roman" panose="02020603050405020304" pitchFamily="18" charset="0"/>
              </a:rPr>
              <a:t>interested</a:t>
            </a:r>
            <a:r>
              <a:rPr lang="zh-CN" altLang="en-US" sz="3600" b="1" dirty="0">
                <a:latin typeface="Times New Roman" panose="02020603050405020304" pitchFamily="18" charset="0"/>
              </a:rPr>
              <a:t>的区别 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39388" y="3423704"/>
            <a:ext cx="8267700" cy="662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The book is very interesting. </a:t>
            </a:r>
            <a:r>
              <a:rPr lang="zh-CN" altLang="en-US" sz="2800" dirty="0">
                <a:latin typeface="Times New Roman" panose="02020603050405020304" pitchFamily="18" charset="0"/>
              </a:rPr>
              <a:t>这本书很有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趣</a:t>
            </a:r>
            <a:r>
              <a:rPr lang="zh-CN" altLang="en-US" sz="2800" dirty="0">
                <a:latin typeface="Times New Roman" panose="02020603050405020304" pitchFamily="18" charset="0"/>
              </a:rPr>
              <a:t>	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2513" y="4513501"/>
            <a:ext cx="870461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2.interested 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形容词 意为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对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……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感兴趣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 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主语通常是人。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39388" y="5447246"/>
            <a:ext cx="870461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 err="1" smtClean="0">
                <a:latin typeface="Times New Roman" panose="02020603050405020304" pitchFamily="18" charset="0"/>
              </a:rPr>
              <a:t>eg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：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He</a:t>
            </a:r>
            <a:r>
              <a:rPr lang="en-US" altLang="zh-CN" sz="2800" dirty="0">
                <a:latin typeface="Times New Roman" panose="02020603050405020304" pitchFamily="18" charset="0"/>
              </a:rPr>
              <a:t> is interested in the film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。他</a:t>
            </a:r>
            <a:r>
              <a:rPr lang="zh-CN" altLang="en-US" sz="2800" dirty="0">
                <a:latin typeface="Times New Roman" panose="02020603050405020304" pitchFamily="18" charset="0"/>
              </a:rPr>
              <a:t>对这部电影感兴趣。 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657" y="1235034"/>
            <a:ext cx="7375922" cy="56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34709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sp>
        <p:nvSpPr>
          <p:cNvPr id="17411" name="TextBox 10"/>
          <p:cNvSpPr txBox="1">
            <a:spLocks noChangeArrowheads="1"/>
          </p:cNvSpPr>
          <p:nvPr/>
        </p:nvSpPr>
        <p:spPr bwMode="auto">
          <a:xfrm>
            <a:off x="1637110" y="1644650"/>
            <a:ext cx="486543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sunny                   show </a:t>
            </a:r>
          </a:p>
          <a:p>
            <a:r>
              <a:rPr lang="en-US" altLang="zh-CN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interesting           weather</a:t>
            </a:r>
            <a:endParaRPr lang="en-US" altLang="zh-CN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矩形 11"/>
          <p:cNvSpPr>
            <a:spLocks noChangeArrowheads="1"/>
          </p:cNvSpPr>
          <p:nvPr/>
        </p:nvSpPr>
        <p:spPr bwMode="auto">
          <a:xfrm>
            <a:off x="1659731" y="2855914"/>
            <a:ext cx="420528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600">
                <a:solidFill>
                  <a:srgbClr val="FFFFFF"/>
                </a:solidFill>
                <a:latin typeface="Times New Roman" panose="02020603050405020304" pitchFamily="18" charset="0"/>
              </a:rPr>
              <a:t>By</a:t>
            </a:r>
            <a:r>
              <a:rPr lang="en-US" altLang="zh-CN" sz="3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en-US" altLang="zh-CN" sz="3600">
                <a:solidFill>
                  <a:srgbClr val="FFFFFF"/>
                </a:solidFill>
                <a:latin typeface="Times New Roman" panose="02020603050405020304" pitchFamily="18" charset="0"/>
              </a:rPr>
              <a:t>          become</a:t>
            </a:r>
            <a:r>
              <a:rPr lang="en-US" altLang="zh-CN" sz="3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endParaRPr lang="en-US" altLang="zh-CN" sz="360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3600">
                <a:solidFill>
                  <a:srgbClr val="FFFFFF"/>
                </a:solidFill>
                <a:latin typeface="Times New Roman" panose="02020603050405020304" pitchFamily="18" charset="0"/>
              </a:rPr>
              <a:t>It’s time for/to do</a:t>
            </a:r>
            <a:r>
              <a:rPr lang="en-US" altLang="zh-CN" sz="3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endParaRPr lang="en-US" altLang="zh-CN" sz="360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zh-CN" sz="3600">
                <a:solidFill>
                  <a:srgbClr val="FFFFFF"/>
                </a:solidFill>
                <a:latin typeface="Times New Roman" panose="02020603050405020304" pitchFamily="18" charset="0"/>
              </a:rPr>
              <a:t>What </a:t>
            </a:r>
            <a:r>
              <a:rPr lang="en-US" altLang="zh-CN" sz="3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en-US" altLang="zh-CN" sz="3600">
                <a:solidFill>
                  <a:srgbClr val="FFFFFF"/>
                </a:solidFill>
                <a:latin typeface="Times New Roman" panose="02020603050405020304" pitchFamily="18" charset="0"/>
              </a:rPr>
              <a:t>!</a:t>
            </a:r>
            <a:endParaRPr lang="en-US" altLang="zh-CN" sz="36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3601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118753" y="1843089"/>
            <a:ext cx="889461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zh-CN" sz="3200" dirty="0">
                <a:latin typeface="Times New Roman" panose="02020603050405020304" pitchFamily="18" charset="0"/>
              </a:rPr>
              <a:t> My sister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 </a:t>
            </a:r>
            <a:r>
              <a:rPr lang="en-US" altLang="zh-CN" sz="3200" dirty="0">
                <a:latin typeface="Times New Roman" panose="02020603050405020304" pitchFamily="18" charset="0"/>
              </a:rPr>
              <a:t>some books for me . I was happy.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3200" dirty="0">
                <a:latin typeface="Times New Roman" panose="02020603050405020304" pitchFamily="18" charset="0"/>
              </a:rPr>
              <a:t>. bring        B. </a:t>
            </a:r>
            <a:r>
              <a:rPr lang="en-US" altLang="zh-CN" sz="3200" dirty="0" err="1">
                <a:latin typeface="Times New Roman" panose="02020603050405020304" pitchFamily="18" charset="0"/>
              </a:rPr>
              <a:t>bringed</a:t>
            </a:r>
            <a:r>
              <a:rPr lang="en-US" altLang="zh-CN" sz="3200" dirty="0">
                <a:latin typeface="Times New Roman" panose="02020603050405020304" pitchFamily="18" charset="0"/>
              </a:rPr>
              <a:t>        C. brought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2.   It was time for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______. </a:t>
            </a: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A. have lunch  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3200" dirty="0">
                <a:latin typeface="Times New Roman" panose="02020603050405020304" pitchFamily="18" charset="0"/>
              </a:rPr>
              <a:t>. lunch 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3200" dirty="0">
                <a:latin typeface="Times New Roman" panose="02020603050405020304" pitchFamily="18" charset="0"/>
              </a:rPr>
              <a:t>. having lunch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89622" y="2017713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4763" y="4189413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  <p:pic>
        <p:nvPicPr>
          <p:cNvPr id="18437" name="图片 5" descr="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74744" y="61790"/>
            <a:ext cx="1669256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4397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9458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80581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3. It was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______ </a:t>
            </a:r>
            <a:r>
              <a:rPr lang="en-US" altLang="zh-CN" sz="3200" dirty="0">
                <a:latin typeface="Times New Roman" panose="02020603050405020304" pitchFamily="18" charset="0"/>
              </a:rPr>
              <a:t>in the afternoon.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A. rain               B. rainy            C. rained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4. There was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_________ </a:t>
            </a:r>
            <a:r>
              <a:rPr lang="en-US" altLang="zh-CN" sz="3200" dirty="0">
                <a:latin typeface="Times New Roman" panose="02020603050405020304" pitchFamily="18" charset="0"/>
              </a:rPr>
              <a:t>interesting parrot show in the Zoo.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 A. a             B. an           C. some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223" y="2046289"/>
            <a:ext cx="34409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5985" y="4187825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  <p:pic>
        <p:nvPicPr>
          <p:cNvPr id="19461" name="图片 1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0" y="1871664"/>
            <a:ext cx="1531144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86960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20482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80581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5.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_______ </a:t>
            </a:r>
            <a:r>
              <a:rPr lang="en-US" altLang="zh-CN" sz="3200" dirty="0">
                <a:latin typeface="Times New Roman" panose="02020603050405020304" pitchFamily="18" charset="0"/>
              </a:rPr>
              <a:t>a day !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A. What       B. How     C. what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6.Let’s go to the park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_______ </a:t>
            </a:r>
            <a:r>
              <a:rPr lang="en-US" altLang="zh-CN" sz="3200" dirty="0">
                <a:latin typeface="Times New Roman" panose="02020603050405020304" pitchFamily="18" charset="0"/>
              </a:rPr>
              <a:t>bike.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A. in            B. on         C. by 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223" y="2046289"/>
            <a:ext cx="34409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A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5985" y="4187825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  <p:pic>
        <p:nvPicPr>
          <p:cNvPr id="20485" name="图片 5" descr="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07869" y="3490912"/>
            <a:ext cx="3336131" cy="336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55453"/>
            <a:ext cx="3332744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21506" name="文本框 1"/>
          <p:cNvSpPr txBox="1">
            <a:spLocks noChangeArrowheads="1"/>
          </p:cNvSpPr>
          <p:nvPr/>
        </p:nvSpPr>
        <p:spPr bwMode="auto">
          <a:xfrm>
            <a:off x="3962400" y="1871663"/>
            <a:ext cx="4974431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Write a diary in English using past simple tense</a:t>
            </a:r>
            <a:r>
              <a:rPr lang="en-US" altLang="zh-CN" sz="3600" dirty="0" smtClean="0">
                <a:latin typeface="Times New Roman" panose="02020603050405020304" pitchFamily="18" charset="0"/>
              </a:rPr>
              <a:t>! </a:t>
            </a:r>
            <a:endParaRPr lang="en-US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26450" y="3963194"/>
          <a:ext cx="5010381" cy="2206626"/>
        </p:xfrm>
        <a:graphic>
          <a:graphicData uri="http://schemas.openxmlformats.org/drawingml/2006/table">
            <a:tbl>
              <a:tblPr/>
              <a:tblGrid>
                <a:gridCol w="5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1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9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641"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endParaRPr lang="en-US" sz="2000" kern="100" dirty="0">
                        <a:latin typeface="+mn-ea"/>
                        <a:ea typeface="+mn-ea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sz="2000" kern="100">
                          <a:latin typeface="+mn-ea"/>
                          <a:ea typeface="+mn-ea"/>
                        </a:rPr>
                        <a:t>中文日记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+mn-ea"/>
                          <a:ea typeface="+mn-ea"/>
                        </a:rPr>
                        <a:t>English Diary</a:t>
                      </a:r>
                      <a:endParaRPr lang="zh-CN" sz="2000" kern="100" dirty="0">
                        <a:latin typeface="+mn-ea"/>
                        <a:ea typeface="+mn-ea"/>
                      </a:endParaRP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618"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sz="2000" kern="100">
                          <a:latin typeface="+mn-ea"/>
                          <a:ea typeface="+mn-ea"/>
                        </a:rPr>
                        <a:t>格式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sz="2000" kern="100" dirty="0">
                          <a:latin typeface="+mn-ea"/>
                          <a:ea typeface="+mn-ea"/>
                        </a:rPr>
                        <a:t>*</a:t>
                      </a:r>
                      <a:r>
                        <a:rPr lang="zh-CN" sz="2000" kern="10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sz="2000" kern="100" dirty="0">
                          <a:latin typeface="+mn-ea"/>
                          <a:ea typeface="+mn-ea"/>
                        </a:rPr>
                        <a:t>*</a:t>
                      </a:r>
                      <a:r>
                        <a:rPr lang="zh-CN" sz="2000" kern="100" dirty="0">
                          <a:latin typeface="+mn-ea"/>
                          <a:ea typeface="+mn-ea"/>
                        </a:rPr>
                        <a:t>日</a:t>
                      </a:r>
                      <a:r>
                        <a:rPr lang="en-US" sz="2000" kern="100" dirty="0">
                          <a:latin typeface="+mn-ea"/>
                          <a:ea typeface="+mn-ea"/>
                        </a:rPr>
                        <a:t>*</a:t>
                      </a:r>
                      <a:r>
                        <a:rPr lang="zh-CN" sz="2000" kern="100" dirty="0">
                          <a:latin typeface="+mn-ea"/>
                          <a:ea typeface="+mn-ea"/>
                        </a:rPr>
                        <a:t>星期</a:t>
                      </a:r>
                      <a:r>
                        <a:rPr lang="en-US" sz="2000" kern="100" dirty="0">
                          <a:latin typeface="+mn-ea"/>
                          <a:ea typeface="+mn-ea"/>
                        </a:rPr>
                        <a:t>*    </a:t>
                      </a:r>
                      <a:r>
                        <a:rPr lang="zh-CN" sz="2000" kern="100" dirty="0">
                          <a:latin typeface="+mn-ea"/>
                          <a:ea typeface="+mn-ea"/>
                        </a:rPr>
                        <a:t>天气</a:t>
                      </a:r>
                      <a:r>
                        <a:rPr lang="en-US" sz="2000" kern="100" dirty="0">
                          <a:latin typeface="+mn-ea"/>
                          <a:ea typeface="+mn-ea"/>
                        </a:rPr>
                        <a:t>*</a:t>
                      </a:r>
                      <a:endParaRPr lang="zh-CN" sz="2000" kern="100" dirty="0">
                        <a:latin typeface="+mn-ea"/>
                        <a:ea typeface="+mn-ea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+mn-ea"/>
                          <a:ea typeface="+mn-ea"/>
                        </a:rPr>
                        <a:t>正文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+mn-ea"/>
                          <a:ea typeface="+mn-ea"/>
                        </a:rPr>
                        <a:t>星期</a:t>
                      </a:r>
                      <a:r>
                        <a:rPr lang="en-US" sz="2000" kern="100" dirty="0" smtClean="0">
                          <a:latin typeface="+mn-ea"/>
                          <a:ea typeface="+mn-ea"/>
                        </a:rPr>
                        <a:t>*</a:t>
                      </a:r>
                      <a:r>
                        <a:rPr lang="zh-CN" sz="2000" kern="100" dirty="0" smtClean="0">
                          <a:latin typeface="+mn-ea"/>
                          <a:ea typeface="+mn-ea"/>
                        </a:rPr>
                        <a:t>日</a:t>
                      </a:r>
                      <a:r>
                        <a:rPr lang="en-US" sz="2000" kern="100" dirty="0">
                          <a:latin typeface="+mn-ea"/>
                          <a:ea typeface="+mn-ea"/>
                        </a:rPr>
                        <a:t>*</a:t>
                      </a:r>
                      <a:r>
                        <a:rPr lang="zh-CN" sz="2000" kern="10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sz="2000" kern="100" dirty="0">
                          <a:latin typeface="+mn-ea"/>
                          <a:ea typeface="+mn-ea"/>
                        </a:rPr>
                        <a:t>*     </a:t>
                      </a:r>
                      <a:endParaRPr lang="en-US" sz="2000" kern="100" dirty="0" smtClean="0">
                        <a:latin typeface="+mn-ea"/>
                        <a:ea typeface="+mn-ea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zh-CN" sz="2000" kern="100" dirty="0" smtClean="0">
                          <a:latin typeface="+mn-ea"/>
                          <a:ea typeface="+mn-ea"/>
                        </a:rPr>
                        <a:t>天气</a:t>
                      </a:r>
                      <a:r>
                        <a:rPr lang="en-US" sz="2000" kern="100" dirty="0">
                          <a:latin typeface="+mn-ea"/>
                          <a:ea typeface="+mn-ea"/>
                        </a:rPr>
                        <a:t>*</a:t>
                      </a:r>
                      <a:endParaRPr lang="zh-CN" sz="2000" kern="100" dirty="0">
                        <a:latin typeface="+mn-ea"/>
                        <a:ea typeface="+mn-ea"/>
                      </a:endParaRPr>
                    </a:p>
                    <a:p>
                      <a:pPr algn="just" fontAlgn="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+mn-ea"/>
                          <a:ea typeface="+mn-ea"/>
                        </a:rPr>
                        <a:t>正文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367"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sz="2000" kern="100">
                          <a:latin typeface="+mn-ea"/>
                          <a:ea typeface="+mn-ea"/>
                        </a:rPr>
                        <a:t>时态</a:t>
                      </a:r>
                    </a:p>
                  </a:txBody>
                  <a:tcPr marL="51431" marR="51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+mn-ea"/>
                          <a:ea typeface="+mn-ea"/>
                        </a:rPr>
                        <a:t>无</a:t>
                      </a:r>
                    </a:p>
                  </a:txBody>
                  <a:tcPr marL="51431" marR="51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+mn-ea"/>
                          <a:ea typeface="+mn-ea"/>
                        </a:rPr>
                        <a:t>一般过去式，特殊情况除外。</a:t>
                      </a:r>
                    </a:p>
                  </a:txBody>
                  <a:tcPr marL="51431" marR="514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1525" name="图片 5" descr="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7973" y="1871663"/>
            <a:ext cx="3003947" cy="418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29959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7" name="文本框 4"/>
          <p:cNvSpPr txBox="1">
            <a:spLocks noChangeArrowheads="1"/>
          </p:cNvSpPr>
          <p:nvPr/>
        </p:nvSpPr>
        <p:spPr bwMode="auto">
          <a:xfrm>
            <a:off x="198835" y="1220788"/>
            <a:ext cx="6855108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仿宋" panose="02010609060101010101" pitchFamily="49" charset="-122"/>
              </a:rPr>
              <a:t>Answer questions</a:t>
            </a:r>
            <a:r>
              <a:rPr lang="zh-CN" altLang="en-US" sz="3200" b="1" dirty="0">
                <a:latin typeface="Times New Roman" panose="02020603050405020304" pitchFamily="18" charset="0"/>
                <a:ea typeface="仿宋" panose="02010609060101010101" pitchFamily="49" charset="-122"/>
              </a:rPr>
              <a:t>：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仿宋" panose="02010609060101010101" pitchFamily="49" charset="-122"/>
              </a:rPr>
              <a:t>1. Did it rain in the afternoon ?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仿宋" panose="02010609060101010101" pitchFamily="49" charset="-122"/>
              </a:rPr>
              <a:t>2. 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54831" y="2641601"/>
          <a:ext cx="7706916" cy="36814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6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7650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79" marR="6857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the morning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Then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the afternoon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689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What’s the weather like ?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 is ________.	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45729" marB="45729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weather became ________ and ________.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There were black ________ in the sky.    </a:t>
                      </a:r>
                    </a:p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 _______.	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07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What did they do ?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45729" marB="45729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45729" marB="45729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45729" marB="45729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81891" y="1990726"/>
            <a:ext cx="8463288" cy="6524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形容词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晴朗的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 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+mj-ea"/>
                <a:ea typeface="+mj-ea"/>
                <a:sym typeface="+mn-ea"/>
              </a:rPr>
              <a:t>名词为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 </a:t>
            </a:r>
            <a:r>
              <a:rPr lang="en-US" altLang="zh-CN" sz="2800" dirty="0" smtClean="0">
                <a:latin typeface="+mj-ea"/>
                <a:ea typeface="+mj-ea"/>
                <a:sym typeface="+mn-ea"/>
              </a:rPr>
              <a:t>sun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 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 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+mj-ea"/>
                <a:ea typeface="+mj-ea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+mj-ea"/>
                <a:ea typeface="+mj-ea"/>
                <a:sym typeface="+mn-ea"/>
              </a:rPr>
              <a:t>太阳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70942" y="2743200"/>
            <a:ext cx="7808040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sunny day </a:t>
            </a:r>
            <a:r>
              <a:rPr lang="zh-CN" altLang="en-US" sz="2800" dirty="0">
                <a:latin typeface="Times New Roman" panose="02020603050405020304" pitchFamily="18" charset="0"/>
              </a:rPr>
              <a:t>晴天  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   sunny weather </a:t>
            </a:r>
            <a:r>
              <a:rPr lang="zh-CN" altLang="en-US" sz="2800" dirty="0">
                <a:latin typeface="Times New Roman" panose="02020603050405020304" pitchFamily="18" charset="0"/>
              </a:rPr>
              <a:t>阳光灿烂的天气</a:t>
            </a:r>
            <a:endParaRPr lang="zh-CN" altLang="en-US" sz="2800" dirty="0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54529" y="3962400"/>
            <a:ext cx="719165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I hope it will be sunny tomorrow .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</a:t>
            </a:r>
            <a:r>
              <a:rPr lang="zh-CN" altLang="en-US" sz="2800" dirty="0">
                <a:latin typeface="Times New Roman" panose="02020603050405020304" pitchFamily="18" charset="0"/>
              </a:rPr>
              <a:t>我希望明天天气会晴朗。</a:t>
            </a:r>
          </a:p>
        </p:txBody>
      </p:sp>
      <p:cxnSp>
        <p:nvCxnSpPr>
          <p:cNvPr id="5125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0" y="5655376"/>
            <a:ext cx="9143999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</a:t>
            </a:r>
            <a:r>
              <a:rPr lang="zh-CN" altLang="en-US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It 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was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______(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sun) yesterday. So I went to the park. 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2440938" y="5618164"/>
            <a:ext cx="119419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sunny</a:t>
            </a:r>
            <a:endParaRPr lang="en-US" altLang="zh-C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73869" y="1222376"/>
            <a:ext cx="13644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sunny</a:t>
            </a:r>
            <a:endParaRPr lang="zh-CN" altLang="en-US" sz="36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77604" y="1244601"/>
            <a:ext cx="13692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/'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sʌnɪ</a:t>
            </a:r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endParaRPr lang="zh-CN" altLang="en-US" sz="3600" b="1" dirty="0"/>
          </a:p>
        </p:txBody>
      </p:sp>
      <p:pic>
        <p:nvPicPr>
          <p:cNvPr id="5131" name="图片 10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12486" y="0"/>
            <a:ext cx="2319338" cy="20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0347" y="2114550"/>
            <a:ext cx="6466284" cy="12128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名词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展览、秀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+mj-ea"/>
                <a:ea typeface="+mj-ea"/>
                <a:sym typeface="+mn-ea"/>
              </a:rPr>
              <a:t>动词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+mj-ea"/>
                <a:ea typeface="+mj-ea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+mj-ea"/>
                <a:ea typeface="+mj-ea"/>
                <a:sym typeface="+mn-ea"/>
              </a:rPr>
              <a:t>展示、指示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 </a:t>
            </a:r>
            <a:r>
              <a:rPr lang="zh-CN" altLang="en-US" sz="2800" dirty="0" smtClean="0">
                <a:latin typeface="+mj-ea"/>
                <a:ea typeface="+mj-ea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21532" y="3265488"/>
            <a:ext cx="6274594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parrot show </a:t>
            </a:r>
            <a:r>
              <a:rPr lang="zh-CN" altLang="en-US" sz="2800" dirty="0">
                <a:latin typeface="Times New Roman" panose="02020603050405020304" pitchFamily="18" charset="0"/>
              </a:rPr>
              <a:t>鹦鹉秀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   fashion show </a:t>
            </a:r>
            <a:r>
              <a:rPr lang="zh-CN" altLang="en-US" sz="2800" dirty="0">
                <a:latin typeface="Times New Roman" panose="02020603050405020304" pitchFamily="18" charset="0"/>
              </a:rPr>
              <a:t>时装秀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70347" y="4283075"/>
            <a:ext cx="807177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They are watching a parrot show in the forest. 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         他们正在森林里看一场鹦鹉秀。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49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0" y="5776913"/>
            <a:ext cx="9110663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</a:t>
            </a:r>
            <a:r>
              <a:rPr lang="zh-CN" altLang="en-US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：（    </a:t>
            </a: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） 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We are watching a puppet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 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this afternoon.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              A. show     B. TV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907381" y="5819776"/>
            <a:ext cx="4536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6244" y="1312863"/>
            <a:ext cx="11849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show</a:t>
            </a:r>
            <a:endParaRPr lang="zh-CN" altLang="en-US" sz="36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06141" y="1327151"/>
            <a:ext cx="10711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ʃəʊ</a:t>
            </a:r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endParaRPr lang="zh-CN" altLang="en-US" sz="3600" b="1" dirty="0"/>
          </a:p>
        </p:txBody>
      </p:sp>
      <p:pic>
        <p:nvPicPr>
          <p:cNvPr id="6155" name="图片 14" descr="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75140" y="50007"/>
            <a:ext cx="3202781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4578" y="2114551"/>
            <a:ext cx="8709422" cy="6524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形容词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 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有趣的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 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;</a:t>
            </a:r>
            <a:r>
              <a:rPr lang="zh-CN" altLang="en-US" sz="2800" dirty="0" smtClean="0">
                <a:latin typeface="+mj-ea"/>
                <a:ea typeface="+mj-ea"/>
                <a:sym typeface="+mn-ea"/>
              </a:rPr>
              <a:t>名词为</a:t>
            </a:r>
            <a:r>
              <a:rPr lang="en-US" altLang="zh-CN" sz="2800" dirty="0" smtClean="0">
                <a:latin typeface="+mj-ea"/>
                <a:ea typeface="+mj-ea"/>
                <a:sym typeface="+mn-ea"/>
              </a:rPr>
              <a:t>interest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 ,</a:t>
            </a:r>
            <a:r>
              <a:rPr lang="en-US" altLang="zh-CN" sz="2800" dirty="0" smtClean="0">
                <a:latin typeface="+mj-ea"/>
                <a:ea typeface="+mj-ea"/>
                <a:sym typeface="+mn-ea"/>
              </a:rPr>
              <a:t> </a:t>
            </a:r>
            <a:r>
              <a:rPr lang="zh-CN" altLang="en-US" sz="2800" dirty="0" smtClean="0">
                <a:latin typeface="+mj-ea"/>
                <a:ea typeface="+mj-ea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+mj-ea"/>
                <a:ea typeface="+mj-ea"/>
                <a:sym typeface="+mn-ea"/>
              </a:rPr>
              <a:t>兴趣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34578" y="2814947"/>
            <a:ext cx="8115656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very interesting </a:t>
            </a:r>
            <a:r>
              <a:rPr lang="zh-CN" altLang="en-US" sz="2800" dirty="0">
                <a:latin typeface="Times New Roman" panose="02020603050405020304" pitchFamily="18" charset="0"/>
              </a:rPr>
              <a:t>非常有趣</a:t>
            </a:r>
            <a:r>
              <a:rPr lang="en-US" altLang="zh-CN" sz="2800" dirty="0">
                <a:latin typeface="Times New Roman" panose="02020603050405020304" pitchFamily="18" charset="0"/>
              </a:rPr>
              <a:t>;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   an interesting story </a:t>
            </a:r>
            <a:r>
              <a:rPr lang="zh-CN" altLang="en-US" sz="2800" dirty="0">
                <a:latin typeface="Times New Roman" panose="02020603050405020304" pitchFamily="18" charset="0"/>
              </a:rPr>
              <a:t>一个有趣的故事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57820" y="4027587"/>
            <a:ext cx="660987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This English book is very interesting.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</a:t>
            </a:r>
            <a:r>
              <a:rPr lang="zh-CN" altLang="en-US" sz="2800" dirty="0">
                <a:latin typeface="Times New Roman" panose="02020603050405020304" pitchFamily="18" charset="0"/>
              </a:rPr>
              <a:t>这是一本非常有趣的英语书。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73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4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06504" y="5644697"/>
            <a:ext cx="6859313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</a:t>
            </a:r>
            <a:r>
              <a:rPr lang="zh-CN" altLang="en-US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：（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)This film is very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_________.</a:t>
            </a:r>
            <a:endParaRPr lang="en-US" altLang="zh-CN" sz="2800" dirty="0">
              <a:solidFill>
                <a:srgbClr val="76717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         A. interested      B. interesting 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911716" y="5702135"/>
            <a:ext cx="4536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4578" y="1381126"/>
            <a:ext cx="22794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interesting</a:t>
            </a:r>
            <a:endParaRPr lang="zh-CN" altLang="en-US" sz="36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14048" y="1389778"/>
            <a:ext cx="26869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/'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ɪnt</a:t>
            </a:r>
            <a:r>
              <a:rPr lang="en-US" altLang="zh-CN" sz="3600" b="1" dirty="0">
                <a:latin typeface="Times New Roman" panose="02020603050405020304" pitchFamily="18" charset="0"/>
              </a:rPr>
              <a:t>(ə)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rɪstɪŋ</a:t>
            </a:r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endParaRPr lang="zh-CN" altLang="en-US" sz="3600" b="1" dirty="0"/>
          </a:p>
        </p:txBody>
      </p:sp>
      <p:pic>
        <p:nvPicPr>
          <p:cNvPr id="7179" name="图片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67698" y="4316238"/>
            <a:ext cx="1860823" cy="248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0348" y="2114551"/>
            <a:ext cx="5193506" cy="6524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名词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;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天气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 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;</a:t>
            </a:r>
            <a:r>
              <a:rPr lang="zh-CN" altLang="en-US" sz="2800" dirty="0" smtClean="0">
                <a:latin typeface="+mj-ea"/>
                <a:ea typeface="+mj-ea"/>
                <a:sym typeface="+mn-ea"/>
              </a:rPr>
              <a:t>不可数名词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44154" y="2897188"/>
            <a:ext cx="6274594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 good weather </a:t>
            </a:r>
            <a:r>
              <a:rPr lang="zh-CN" altLang="en-US" sz="2800" dirty="0">
                <a:latin typeface="Times New Roman" panose="02020603050405020304" pitchFamily="18" charset="0"/>
              </a:rPr>
              <a:t>好天气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    hot weather </a:t>
            </a:r>
            <a:r>
              <a:rPr lang="zh-CN" altLang="en-US" sz="2800" dirty="0">
                <a:latin typeface="Times New Roman" panose="02020603050405020304" pitchFamily="18" charset="0"/>
              </a:rPr>
              <a:t>炎热的天气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51298" y="3994150"/>
            <a:ext cx="646390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I don’t like hot weather. 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</a:t>
            </a:r>
            <a:r>
              <a:rPr lang="zh-CN" altLang="en-US" sz="2800" dirty="0">
                <a:latin typeface="Times New Roman" panose="02020603050405020304" pitchFamily="18" charset="0"/>
              </a:rPr>
              <a:t>我不喜欢炎热的天气。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197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8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46447" y="5414963"/>
            <a:ext cx="9342834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>
                <a:solidFill>
                  <a:srgbClr val="767171"/>
                </a:solidFill>
                <a:latin typeface="Times New Roman" panose="02020603050405020304" pitchFamily="18" charset="0"/>
              </a:rPr>
              <a:t> windy, the , became, cloudy, weather, and , (.)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______________________________________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343024" y="5932489"/>
            <a:ext cx="72072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The weather became windy and cloudy.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0513" y="1385888"/>
            <a:ext cx="17748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weather</a:t>
            </a:r>
            <a:endParaRPr lang="zh-CN" altLang="en-US" sz="3600" b="1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824038" y="1443038"/>
            <a:ext cx="17748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/ 'weðə /</a:t>
            </a:r>
            <a:endParaRPr lang="zh-CN" altLang="en-US" sz="3600" b="1"/>
          </a:p>
        </p:txBody>
      </p:sp>
      <p:pic>
        <p:nvPicPr>
          <p:cNvPr id="8203" name="图片 14" descr="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8179" y="0"/>
            <a:ext cx="2712244" cy="319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74675"/>
            <a:ext cx="3159562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39897" y="2808289"/>
            <a:ext cx="857845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by + 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交通工具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表示一种交通方式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怎么到那儿的。</a:t>
            </a:r>
            <a:endParaRPr lang="en-US" altLang="en-US" sz="2800" dirty="0" smtClean="0"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1952" y="1398819"/>
            <a:ext cx="907434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000" b="1" dirty="0">
                <a:latin typeface="Times New Roman" panose="02020603050405020304" pitchFamily="18" charset="0"/>
              </a:rPr>
              <a:t>Su </a:t>
            </a:r>
            <a:r>
              <a:rPr lang="en-US" altLang="zh-CN" sz="3000" b="1" dirty="0" err="1">
                <a:latin typeface="Times New Roman" panose="02020603050405020304" pitchFamily="18" charset="0"/>
              </a:rPr>
              <a:t>Hai</a:t>
            </a:r>
            <a:r>
              <a:rPr lang="en-US" altLang="zh-CN" sz="3000" b="1" dirty="0">
                <a:latin typeface="Times New Roman" panose="02020603050405020304" pitchFamily="18" charset="0"/>
              </a:rPr>
              <a:t> , Mick, Liu Tao and I went to the park by bike</a:t>
            </a:r>
            <a:r>
              <a:rPr lang="en-US" altLang="zh-CN" sz="3000" b="1" dirty="0" smtClean="0">
                <a:latin typeface="Times New Roman" panose="02020603050405020304" pitchFamily="18" charset="0"/>
              </a:rPr>
              <a:t>.</a:t>
            </a:r>
            <a:endParaRPr lang="en-US" altLang="zh-CN" sz="3000" b="1" dirty="0"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7885" y="2023911"/>
            <a:ext cx="74460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200" b="1" dirty="0">
                <a:solidFill>
                  <a:srgbClr val="000000"/>
                </a:solidFill>
              </a:rPr>
              <a:t>我和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Su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, Mick, Liu Tao</a:t>
            </a:r>
            <a:r>
              <a:rPr lang="zh-CN" altLang="en-US" sz="3200" b="1" dirty="0">
                <a:solidFill>
                  <a:srgbClr val="000000"/>
                </a:solidFill>
              </a:rPr>
              <a:t>骑车去公园。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9441" y="3759199"/>
            <a:ext cx="841267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 : My friend went to Shanghai by plane yesterday.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</a:t>
            </a:r>
            <a:r>
              <a:rPr lang="zh-CN" altLang="en-US" sz="2800" dirty="0">
                <a:latin typeface="Times New Roman" panose="02020603050405020304" pitchFamily="18" charset="0"/>
              </a:rPr>
              <a:t>昨天我朋友坐飞机去了上海。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8411" y="5238750"/>
            <a:ext cx="844417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 （    ）We go to the Zoo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 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car every day.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            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A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. on          B. by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1" y="5326064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22176"/>
            <a:ext cx="2898305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451966" y="2602668"/>
            <a:ext cx="8513903" cy="58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become 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意思为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变成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 ,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为连系动词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一般后面接形容词作表语。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4384" y="1217613"/>
            <a:ext cx="90507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Then the weather became windy and cloudy. </a:t>
            </a:r>
            <a:endParaRPr lang="zh-CN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5225" y="1980081"/>
            <a:ext cx="61863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zh-CN" sz="3600" b="1" dirty="0"/>
              <a:t>然后天气变得有风而且多云。</a:t>
            </a:r>
            <a:endParaRPr lang="zh-CN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84596" y="3279776"/>
            <a:ext cx="6623726" cy="1458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en-US" sz="2400" dirty="0" err="1">
                <a:latin typeface="Times New Roman" panose="02020603050405020304" pitchFamily="18" charset="0"/>
              </a:rPr>
              <a:t>eg</a:t>
            </a:r>
            <a:r>
              <a:rPr lang="en-US" altLang="en-US" sz="2400" dirty="0">
                <a:latin typeface="Times New Roman" panose="02020603050405020304" pitchFamily="18" charset="0"/>
              </a:rPr>
              <a:t> : It became cloudy in the morning.  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</a:t>
            </a:r>
            <a:r>
              <a:rPr lang="zh-CN" altLang="en-US" sz="2400" dirty="0">
                <a:latin typeface="Times New Roman" panose="02020603050405020304" pitchFamily="18" charset="0"/>
              </a:rPr>
              <a:t>早上天气变得多云了。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4384" y="5375177"/>
            <a:ext cx="755367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It _______ (</a:t>
            </a: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变为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sunny in the afternoon.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012420" y="5482899"/>
            <a:ext cx="12779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became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8" name="图片 1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9887" y="4272996"/>
            <a:ext cx="2424113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22176"/>
            <a:ext cx="2989908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11944" y="2576512"/>
            <a:ext cx="8316515" cy="11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“It is time for +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名词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”   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是该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......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的时候了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 ”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 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400" dirty="0" smtClean="0">
              <a:latin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“It’s time to +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动词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+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要做的事情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” 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该到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......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的时候了。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 ”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 </a:t>
            </a:r>
            <a:endParaRPr lang="en-US" altLang="en-US" sz="2400" dirty="0" smtClean="0"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1944" y="1217613"/>
            <a:ext cx="43954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It was time for lunch.</a:t>
            </a:r>
            <a:endParaRPr lang="zh-CN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6516" y="1857376"/>
            <a:ext cx="4339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zh-CN" sz="3600" b="1" dirty="0"/>
              <a:t>是吃午饭的时间了。</a:t>
            </a:r>
            <a:endParaRPr lang="zh-CN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3117" y="3909101"/>
            <a:ext cx="772898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en-US" sz="2800" dirty="0">
                <a:latin typeface="Times New Roman" panose="02020603050405020304" pitchFamily="18" charset="0"/>
              </a:rPr>
              <a:t> It’s time for class.  </a:t>
            </a:r>
            <a:r>
              <a:rPr lang="zh-CN" altLang="en-US" sz="2800" dirty="0">
                <a:latin typeface="Times New Roman" panose="02020603050405020304" pitchFamily="18" charset="0"/>
              </a:rPr>
              <a:t>该上课了。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It’s time to go to school. </a:t>
            </a:r>
            <a:r>
              <a:rPr lang="zh-CN" altLang="en-US" sz="2800" dirty="0">
                <a:latin typeface="Times New Roman" panose="02020603050405020304" pitchFamily="18" charset="0"/>
              </a:rPr>
              <a:t>该去上学了。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5370512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It is time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 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go to the park. It is time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 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the park.               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 A. to       B. for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32960" y="5418139"/>
            <a:ext cx="316706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22960" y="5418139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1155</Words>
  <Application>Microsoft Office PowerPoint</Application>
  <PresentationFormat>全屏显示(4:3)</PresentationFormat>
  <Paragraphs>173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仿宋</vt:lpstr>
      <vt:lpstr>宋体</vt:lpstr>
      <vt:lpstr>微软雅黑</vt:lpstr>
      <vt:lpstr>Arial</vt:lpstr>
      <vt:lpstr>Calibri</vt:lpstr>
      <vt:lpstr>Times New Roman</vt:lpstr>
      <vt:lpstr>WWW.2PPT.COM
</vt:lpstr>
      <vt:lpstr>Unit 2</vt:lpstr>
      <vt:lpstr>Introduce</vt:lpstr>
      <vt:lpstr>Words</vt:lpstr>
      <vt:lpstr>Words</vt:lpstr>
      <vt:lpstr>Words</vt:lpstr>
      <vt:lpstr>Words</vt:lpstr>
      <vt:lpstr>Expressions</vt:lpstr>
      <vt:lpstr>Expressions</vt:lpstr>
      <vt:lpstr>Expressions</vt:lpstr>
      <vt:lpstr>Expressions</vt:lpstr>
      <vt:lpstr>Translation</vt:lpstr>
      <vt:lpstr>Translation</vt:lpstr>
      <vt:lpstr>Translation</vt:lpstr>
      <vt:lpstr>Expand</vt:lpstr>
      <vt:lpstr>Summary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2023-01-17T03:10:42Z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7FE904A800B4455EBDF57DA5CA69B4C9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