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7" r:id="rId2"/>
    <p:sldId id="256" r:id="rId3"/>
    <p:sldId id="258" r:id="rId4"/>
    <p:sldId id="265" r:id="rId5"/>
    <p:sldId id="268" r:id="rId6"/>
    <p:sldId id="260" r:id="rId7"/>
    <p:sldId id="266" r:id="rId8"/>
    <p:sldId id="267" r:id="rId9"/>
    <p:sldId id="261" r:id="rId10"/>
    <p:sldId id="262" r:id="rId11"/>
    <p:sldId id="263" r:id="rId12"/>
    <p:sldId id="264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0FD8E-D422-4396-9DB0-A5ABC5EBC08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980F1-288F-4B6A-904F-053C280A78C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980F1-288F-4B6A-904F-053C280A78C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20110518224634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UNIT%201_Lesson%204%20Making%20Dinner.mp3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UNIT%201_Lesson%204%20Making%20Dinner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.youku.com/v_show/id_XMTM4MTc4MTkwOA==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istrator\Desktop\&#35838;&#20214;%20&#20864;&#25945;&#33521;&#35821;&#20845;&#24180;&#32423;&#19978;\Unit%201%20Li%20Ming%20Goes%20to%20Canada\Lesson%204\Lesson%204%20Part%201.mp3" TargetMode="External"/><Relationship Id="rId1" Type="http://schemas.microsoft.com/office/2007/relationships/media" Target="file:///C:\Users\Administrator\Desktop\&#35838;&#20214;%20&#20864;&#25945;&#33521;&#35821;&#20845;&#24180;&#32423;&#19978;\Unit%201%20Li%20Ming%20Goes%20to%20Canada\Lesson%204\Lesson%204%20Part%201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UNIT%201_Lesson%203%20Making%20Breakfastpart2.mp3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-1" y="1400063"/>
            <a:ext cx="9144001" cy="825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3600" b="1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Unit 1 </a:t>
            </a:r>
            <a:r>
              <a:rPr lang="en-US" altLang="zh-CN" sz="3600" b="1" noProof="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Li Ming Goes to Canada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0" y="2852936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5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L</a:t>
            </a:r>
            <a:r>
              <a:rPr lang="en-US" altLang="zh-CN" sz="5400" b="1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esson 4  Making </a:t>
            </a:r>
            <a:r>
              <a:rPr lang="en-US" altLang="zh-CN" sz="5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Dinner</a:t>
            </a:r>
            <a:endParaRPr kumimoji="0" lang="en-US" altLang="zh-CN" sz="5400" b="1" i="0" u="none" strike="noStrike" kern="1200" cap="none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24753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0" indent="-2540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co1510140H233-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3908"/>
          </a:xfrm>
        </p:spPr>
      </p:pic>
      <p:sp>
        <p:nvSpPr>
          <p:cNvPr id="5" name="矩形 4"/>
          <p:cNvSpPr/>
          <p:nvPr/>
        </p:nvSpPr>
        <p:spPr>
          <a:xfrm>
            <a:off x="0" y="-7146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Consolidation</a:t>
            </a:r>
            <a:endParaRPr lang="zh-CN" alt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hlinkClick r:id="rId3" action="ppaction://hlinkfile"/>
          </p:cNvPr>
          <p:cNvSpPr txBox="1"/>
          <p:nvPr/>
        </p:nvSpPr>
        <p:spPr>
          <a:xfrm>
            <a:off x="1000100" y="1071546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完成调查表的填写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1063" y="3760777"/>
            <a:ext cx="6705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2.</a:t>
            </a:r>
            <a:r>
              <a:rPr lang="zh-CN" altLang="en-US" sz="2800" b="1" dirty="0" smtClean="0"/>
              <a:t>结合表格内容，仿照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Part1</a:t>
            </a:r>
            <a:r>
              <a:rPr lang="zh-CN" altLang="en-US" sz="2800" b="1" dirty="0" smtClean="0"/>
              <a:t>小组创编对话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214414" y="1887852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breakfast</a:t>
                      </a:r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Dinner</a:t>
                      </a:r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China</a:t>
                      </a:r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Canada</a:t>
                      </a:r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3" descr="co1510140H233-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3908"/>
          </a:xfrm>
        </p:spPr>
      </p:pic>
      <p:sp>
        <p:nvSpPr>
          <p:cNvPr id="6" name="TextBox 5"/>
          <p:cNvSpPr txBox="1"/>
          <p:nvPr/>
        </p:nvSpPr>
        <p:spPr>
          <a:xfrm>
            <a:off x="1503750" y="1052736"/>
            <a:ext cx="68580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Words: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hungry, vegetables, dishes, clean, dirty, dry, wash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Sentences: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only ate an apple for lunch.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for dinner?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I’m cooking meat and vegetables.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wash the dirty dishes.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the dishes are clean and dry!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这节课我的收获是：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</a:p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这节课我的不足是：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-7146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Summing up</a:t>
            </a:r>
            <a:endParaRPr lang="zh-CN" alt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58290" y="1988840"/>
            <a:ext cx="68580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听录音，朗读本课的第一、二部分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完成相关习题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结合本课学习内容创编一个新对话并将其表演出来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766" y="260648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zh-CN" alt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1.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7400" y="1196753"/>
            <a:ext cx="4970565" cy="41314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-7146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Warming-up</a:t>
            </a:r>
            <a:endParaRPr lang="zh-CN" alt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571482"/>
            <a:ext cx="357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1.Let’s play a game 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“what’s missing?”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心形 7"/>
          <p:cNvSpPr/>
          <p:nvPr/>
        </p:nvSpPr>
        <p:spPr>
          <a:xfrm>
            <a:off x="1214415" y="1785926"/>
            <a:ext cx="1571636" cy="85725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心形 8"/>
          <p:cNvSpPr/>
          <p:nvPr/>
        </p:nvSpPr>
        <p:spPr>
          <a:xfrm>
            <a:off x="1366815" y="2571744"/>
            <a:ext cx="1571636" cy="85725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心形 9"/>
          <p:cNvSpPr/>
          <p:nvPr/>
        </p:nvSpPr>
        <p:spPr>
          <a:xfrm>
            <a:off x="1214415" y="3357562"/>
            <a:ext cx="1571636" cy="85725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floor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云形 10"/>
          <p:cNvSpPr/>
          <p:nvPr/>
        </p:nvSpPr>
        <p:spPr>
          <a:xfrm>
            <a:off x="3643306" y="1857364"/>
            <a:ext cx="1571636" cy="857256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clock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云形 11"/>
          <p:cNvSpPr/>
          <p:nvPr/>
        </p:nvSpPr>
        <p:spPr>
          <a:xfrm>
            <a:off x="3795707" y="2786058"/>
            <a:ext cx="1571636" cy="857256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云形 12"/>
          <p:cNvSpPr/>
          <p:nvPr/>
        </p:nvSpPr>
        <p:spPr>
          <a:xfrm>
            <a:off x="3571869" y="3786190"/>
            <a:ext cx="1571636" cy="857256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toilet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云形 13"/>
          <p:cNvSpPr/>
          <p:nvPr/>
        </p:nvSpPr>
        <p:spPr>
          <a:xfrm>
            <a:off x="3795707" y="4714884"/>
            <a:ext cx="1571636" cy="857256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五角星 14"/>
          <p:cNvSpPr/>
          <p:nvPr/>
        </p:nvSpPr>
        <p:spPr>
          <a:xfrm>
            <a:off x="5072066" y="785794"/>
            <a:ext cx="4071934" cy="1857388"/>
          </a:xfrm>
          <a:prstGeom prst="star5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breakfast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五角星 15"/>
          <p:cNvSpPr/>
          <p:nvPr/>
        </p:nvSpPr>
        <p:spPr>
          <a:xfrm>
            <a:off x="5224467" y="4000504"/>
            <a:ext cx="2347930" cy="1071570"/>
          </a:xfrm>
          <a:prstGeom prst="star5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五角星 18"/>
          <p:cNvSpPr/>
          <p:nvPr/>
        </p:nvSpPr>
        <p:spPr>
          <a:xfrm>
            <a:off x="5072067" y="2357430"/>
            <a:ext cx="2428892" cy="1143008"/>
          </a:xfrm>
          <a:prstGeom prst="star5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五角星 19"/>
          <p:cNvSpPr/>
          <p:nvPr/>
        </p:nvSpPr>
        <p:spPr>
          <a:xfrm>
            <a:off x="7143736" y="3286124"/>
            <a:ext cx="2000264" cy="1071570"/>
          </a:xfrm>
          <a:prstGeom prst="star5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五边形 20"/>
          <p:cNvSpPr/>
          <p:nvPr/>
        </p:nvSpPr>
        <p:spPr>
          <a:xfrm>
            <a:off x="1565115" y="4725144"/>
            <a:ext cx="1857388" cy="5715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kitchen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8290" y="5589240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2.Free talk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co1510140H233-0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矩形 4"/>
          <p:cNvSpPr/>
          <p:nvPr/>
        </p:nvSpPr>
        <p:spPr>
          <a:xfrm>
            <a:off x="0" y="-7146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hlinkClick r:id="rId4" action="ppaction://hlinkfile"/>
          </p:cNvPr>
          <p:cNvSpPr txBox="1"/>
          <p:nvPr/>
        </p:nvSpPr>
        <p:spPr>
          <a:xfrm>
            <a:off x="1933304" y="1484784"/>
            <a:ext cx="55190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听录音，回答问题</a:t>
            </a:r>
            <a:endParaRPr lang="en-US" altLang="zh-CN" sz="2800" b="1" dirty="0" smtClean="0"/>
          </a:p>
          <a:p>
            <a:endParaRPr lang="en-US" altLang="zh-CN" sz="2800" b="1" dirty="0" smtClean="0"/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time is it?</a:t>
            </a: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Mrs. Smith doing?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4670" y="2996952"/>
            <a:ext cx="2884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half past six.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4670" y="4149080"/>
            <a:ext cx="5817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 cooking meat and vegetables. 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co1510140H233-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矩形 4"/>
          <p:cNvSpPr/>
          <p:nvPr/>
        </p:nvSpPr>
        <p:spPr>
          <a:xfrm>
            <a:off x="0" y="-7146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hlinkClick r:id="rId3"/>
          </p:cNvPr>
          <p:cNvSpPr txBox="1"/>
          <p:nvPr/>
        </p:nvSpPr>
        <p:spPr>
          <a:xfrm>
            <a:off x="1626480" y="1412776"/>
            <a:ext cx="6419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2.</a:t>
            </a:r>
            <a:r>
              <a:rPr lang="zh-CN" altLang="en-US" sz="2800" b="1" dirty="0" smtClean="0"/>
              <a:t>听录音，回答问题</a:t>
            </a:r>
            <a:endParaRPr lang="en-US" altLang="zh-CN" sz="2800" b="1" dirty="0" smtClean="0"/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is Jenny hungry?</a:t>
            </a: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for dinner?</a:t>
            </a: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vegetables does Mrs. Smith need?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7845" y="2276872"/>
            <a:ext cx="6772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she only ate an apple for lunch.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7845" y="3068960"/>
            <a:ext cx="368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Meat and vegetables.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7845" y="4005064"/>
            <a:ext cx="5461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Tomatoes, potatoes and carrots.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co1510140H233-0.jpg"/>
          <p:cNvPicPr>
            <a:picLocks noGrp="1" noChangeAspect="1"/>
          </p:cNvPicPr>
          <p:nvPr>
            <p:ph idx="1"/>
          </p:nvPr>
        </p:nvPicPr>
        <p:blipFill>
          <a:blip r:embed="rId4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矩形 4"/>
          <p:cNvSpPr/>
          <p:nvPr/>
        </p:nvSpPr>
        <p:spPr>
          <a:xfrm>
            <a:off x="0" y="-7146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 descr="QQ图片2018080215352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37815" y="1556793"/>
            <a:ext cx="8446709" cy="36003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8734" y="3501008"/>
            <a:ext cx="49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8734" y="2924944"/>
            <a:ext cx="49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0099" y="4077072"/>
            <a:ext cx="49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0099" y="4653136"/>
            <a:ext cx="49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Lesson 4 Part 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890100" y="692697"/>
            <a:ext cx="498741" cy="5852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9" dur="3380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7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 action="ppaction://hlinkfile"/>
          </p:cNvPr>
          <p:cNvSpPr txBox="1"/>
          <p:nvPr/>
        </p:nvSpPr>
        <p:spPr>
          <a:xfrm>
            <a:off x="951464" y="1844824"/>
            <a:ext cx="85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dish</a:t>
            </a:r>
            <a:endParaRPr lang="zh-CN" altLang="en-US" sz="2000" b="1" dirty="0">
              <a:solidFill>
                <a:srgbClr val="0000CC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" y="-71462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resentation</a:t>
            </a:r>
            <a:endParaRPr lang="zh-CN" alt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图片 13" descr="711338379_3551218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06004" y="2564904"/>
            <a:ext cx="1524011" cy="1143008"/>
          </a:xfrm>
          <a:prstGeom prst="rect">
            <a:avLst/>
          </a:prstGeom>
        </p:spPr>
      </p:pic>
      <p:pic>
        <p:nvPicPr>
          <p:cNvPr id="15" name="图片 14" descr="staff_102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546955" y="2492896"/>
            <a:ext cx="2000264" cy="1185708"/>
          </a:xfrm>
          <a:prstGeom prst="rect">
            <a:avLst/>
          </a:prstGeom>
        </p:spPr>
      </p:pic>
      <p:pic>
        <p:nvPicPr>
          <p:cNvPr id="16" name="图片 15" descr="72000083a50b866053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878825" y="2492896"/>
            <a:ext cx="1472760" cy="1278740"/>
          </a:xfrm>
          <a:prstGeom prst="rect">
            <a:avLst/>
          </a:prstGeom>
        </p:spPr>
      </p:pic>
      <p:pic>
        <p:nvPicPr>
          <p:cNvPr id="17" name="图片 16" descr="t01daac818e9ad03ad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19775" y="2420888"/>
            <a:ext cx="1828800" cy="14401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77381" y="3801145"/>
            <a:ext cx="1902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clean, dirty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24285" y="1844824"/>
            <a:ext cx="920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dry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87965" y="3933056"/>
            <a:ext cx="1104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" y="-71462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resentation</a:t>
            </a:r>
            <a:endParaRPr lang="zh-CN" alt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图片 8" descr="8 - 副本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3275" y="2060848"/>
            <a:ext cx="7586554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" y="-71462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resentation</a:t>
            </a:r>
            <a:endParaRPr lang="zh-CN" alt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 descr="QQ图片2018080215504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0948" y="980729"/>
            <a:ext cx="7736672" cy="47425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58290" y="2420889"/>
            <a:ext cx="6698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some meat and vegetables for dinner.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19655" y="3356993"/>
            <a:ext cx="540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needs some tomatoes and potatoes.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81020" y="4221089"/>
            <a:ext cx="540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 Smith.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1020" y="5157193"/>
            <a:ext cx="540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can dry the dishes.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co1510140H233-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3908"/>
          </a:xfrm>
        </p:spPr>
      </p:pic>
      <p:sp>
        <p:nvSpPr>
          <p:cNvPr id="5" name="矩形 4"/>
          <p:cNvSpPr/>
          <p:nvPr/>
        </p:nvSpPr>
        <p:spPr>
          <a:xfrm>
            <a:off x="0" y="-7146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zh-CN" alt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图片 8" descr="QQ图片2018080114232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626480" y="692697"/>
            <a:ext cx="6136500" cy="566462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92475" y="3573016"/>
            <a:ext cx="920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endParaRPr lang="zh-CN" altLang="en-US" sz="2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90160" y="5733256"/>
            <a:ext cx="920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</a:t>
            </a:r>
            <a:endParaRPr lang="zh-CN" altLang="en-US" sz="2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3779" y="4437112"/>
            <a:ext cx="920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cooking</a:t>
            </a:r>
            <a:endParaRPr lang="zh-CN" altLang="en-US" sz="2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90160" y="3861048"/>
            <a:ext cx="920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dirty</a:t>
            </a:r>
            <a:endParaRPr lang="zh-CN" altLang="en-US" sz="2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3779" y="4149080"/>
            <a:ext cx="920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washing</a:t>
            </a:r>
            <a:endParaRPr lang="zh-CN" altLang="en-US" sz="2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994669" y="4221089"/>
            <a:ext cx="3068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94669" y="4509120"/>
            <a:ext cx="184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cs typeface="Times New Roman" panose="02020603050405020304" pitchFamily="18" charset="0"/>
              </a:rPr>
              <a:t>8</a:t>
            </a:r>
            <a:endParaRPr lang="zh-CN" altLang="en-US" sz="2000" b="1" dirty="0"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94669" y="4725144"/>
            <a:ext cx="245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cs typeface="Times New Roman" panose="02020603050405020304" pitchFamily="18" charset="0"/>
              </a:rPr>
              <a:t>1</a:t>
            </a:r>
            <a:endParaRPr lang="zh-CN" altLang="en-US" sz="2000" b="1" dirty="0"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8795" y="4941168"/>
            <a:ext cx="920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dirty</a:t>
            </a:r>
            <a:endParaRPr lang="zh-CN" altLang="en-US" sz="2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94669" y="5013176"/>
            <a:ext cx="245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7</a:t>
            </a:r>
            <a:endParaRPr lang="zh-CN" alt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933304" y="3933056"/>
            <a:ext cx="245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4</a:t>
            </a:r>
            <a:endParaRPr lang="zh-CN" alt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94669" y="4221088"/>
            <a:ext cx="184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2</a:t>
            </a:r>
            <a:endParaRPr lang="zh-CN" alt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283335" y="5229200"/>
            <a:ext cx="920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washing</a:t>
            </a:r>
            <a:endParaRPr lang="zh-CN" altLang="en-US" sz="2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94669" y="5301208"/>
            <a:ext cx="245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9</a:t>
            </a:r>
            <a:endParaRPr lang="zh-CN" alt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994669" y="5589240"/>
            <a:ext cx="18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3</a:t>
            </a:r>
            <a:endParaRPr lang="zh-CN" alt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994669" y="5805264"/>
            <a:ext cx="184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6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全屏显示(4:3)</PresentationFormat>
  <Paragraphs>97</Paragraphs>
  <Slides>13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2018-07-12T14:38:00Z</dcterms:created>
  <dcterms:modified xsi:type="dcterms:W3CDTF">2023-01-17T03:10:47Z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DA262AFAE67D43F0875AED6AEAA01F15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