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808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C0042519-5A4A-4BB4-ACA3-7E66AB27D93A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6DEB1F5-5C11-4C73-862D-7BF1E22A257A}" type="slidenum">
              <a:rPr lang="en-US" altLang="zh-CN"/>
              <a:t>14</a:t>
            </a:fld>
            <a:endParaRPr lang="en-US" altLang="zh-CN"/>
          </a:p>
        </p:txBody>
      </p:sp>
      <p:sp>
        <p:nvSpPr>
          <p:cNvPr id="9625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9625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626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D8955DC0-62C9-4696-98A0-6B563FC99B27}" type="slidenum">
              <a:rPr lang="en-US" altLang="zh-CN" sz="1200"/>
              <a:t>14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93EF6C6-AA97-417E-ABF6-6A2ACFA12ECF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7680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7680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7680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8207555A-FBFB-4229-8812-515A8D90FF9E}" type="slidenum">
              <a:rPr lang="en-US" altLang="zh-CN" sz="1200"/>
              <a:t>3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32EEA90-1C60-4575-8EC4-840CCE6D1A89}" type="slidenum">
              <a:rPr lang="en-US" altLang="zh-CN"/>
              <a:t>4</a:t>
            </a:fld>
            <a:endParaRPr lang="en-US" altLang="zh-CN"/>
          </a:p>
        </p:txBody>
      </p:sp>
      <p:sp>
        <p:nvSpPr>
          <p:cNvPr id="7885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7885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 dirty="0"/>
          </a:p>
        </p:txBody>
      </p:sp>
      <p:sp>
        <p:nvSpPr>
          <p:cNvPr id="7885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FC6CB436-07DE-46AC-8393-2F5A56A7FB03}" type="slidenum">
              <a:rPr lang="en-US" altLang="zh-CN" sz="1200"/>
              <a:t>4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55346BC-113E-4B53-99D0-B181B67A3898}" type="slidenum">
              <a:rPr lang="en-US" altLang="zh-CN"/>
              <a:t>5</a:t>
            </a:fld>
            <a:endParaRPr lang="en-US" altLang="zh-CN"/>
          </a:p>
        </p:txBody>
      </p:sp>
      <p:sp>
        <p:nvSpPr>
          <p:cNvPr id="8089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089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090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4C4A15F7-1FA9-4C2D-8FA0-0C5AB4905CC8}" type="slidenum">
              <a:rPr lang="en-US" altLang="zh-CN" sz="1200"/>
              <a:t>5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113740F-38C8-4502-90FB-7EAF560C3A12}" type="slidenum">
              <a:rPr lang="en-US" altLang="zh-CN"/>
              <a:t>6</a:t>
            </a:fld>
            <a:endParaRPr lang="en-US" altLang="zh-CN"/>
          </a:p>
        </p:txBody>
      </p:sp>
      <p:sp>
        <p:nvSpPr>
          <p:cNvPr id="8294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294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294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70007D11-D3F1-4277-AE93-D2F4B8390A8B}" type="slidenum">
              <a:rPr lang="en-US" altLang="zh-CN" sz="1200"/>
              <a:t>6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D06226B-D74A-46AC-AA54-69F303E762D9}" type="slidenum">
              <a:rPr lang="en-US" altLang="zh-CN"/>
              <a:t>7</a:t>
            </a:fld>
            <a:endParaRPr lang="en-US" altLang="zh-CN"/>
          </a:p>
        </p:txBody>
      </p:sp>
      <p:sp>
        <p:nvSpPr>
          <p:cNvPr id="8499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499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4996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51E71FAF-F3E4-4437-B12E-8B1A20ED5CE3}" type="slidenum">
              <a:rPr lang="en-US" altLang="zh-CN" sz="1200"/>
              <a:t>7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4AB5171-89AB-4499-A95A-61A78E9CFDBB}" type="slidenum">
              <a:rPr lang="en-US" altLang="zh-CN"/>
              <a:t>11</a:t>
            </a:fld>
            <a:endParaRPr lang="en-US" altLang="zh-CN"/>
          </a:p>
        </p:txBody>
      </p:sp>
      <p:sp>
        <p:nvSpPr>
          <p:cNvPr id="9011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9011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0116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16635E17-1113-44E9-9FF9-15D2A08A3CB9}" type="slidenum">
              <a:rPr lang="en-US" altLang="zh-CN" sz="1200"/>
              <a:t>11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5A1CC22-AF91-401A-9866-33A1E3CF5E16}" type="slidenum">
              <a:rPr lang="en-US" altLang="zh-CN"/>
              <a:t>12</a:t>
            </a:fld>
            <a:endParaRPr lang="en-US" altLang="zh-CN"/>
          </a:p>
        </p:txBody>
      </p:sp>
      <p:sp>
        <p:nvSpPr>
          <p:cNvPr id="9216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9216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216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02AD757D-8D87-4077-9BC3-D89F8FD8DBEB}" type="slidenum">
              <a:rPr lang="en-US" altLang="zh-CN" sz="1200"/>
              <a:t>12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55CAB0F-0C53-48B7-89B1-AD0D3234FE4C}" type="slidenum">
              <a:rPr lang="en-US" altLang="zh-CN"/>
              <a:t>13</a:t>
            </a:fld>
            <a:endParaRPr lang="en-US" altLang="zh-CN"/>
          </a:p>
        </p:txBody>
      </p:sp>
      <p:sp>
        <p:nvSpPr>
          <p:cNvPr id="9421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9421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421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9F23EFE9-5A34-4C48-96B0-0EE1F4970654}" type="slidenum">
              <a:rPr lang="en-US" altLang="zh-CN" sz="1200"/>
              <a:t>13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B112F-36E2-44C7-8E3C-F384A02C16D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0A123-0F3C-4151-9A62-40CE6EE20F9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78788-679C-4EA2-B559-00293EBD299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6D0F9-4D4A-4F9F-8E73-E2E8AA01AA8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1364AF-5573-40EF-A666-7E08566975D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601268-8BEB-4F86-BDF0-BC512107D29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F6465-85D5-42D3-9DA5-773725624DC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CB422F-8F74-4CC2-8420-0BD36946E19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B369D-5D17-45FB-8BEC-DEE8BEDBFCC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410EB-30FB-47F8-9370-505552F981B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13C8B-4A80-46BF-A494-521A3D3D8CB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E5E4B022-7989-45B6-AEDB-D345CB9B94ED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3" name="矩形 8"/>
          <p:cNvSpPr>
            <a:spLocks noChangeArrowheads="1"/>
          </p:cNvSpPr>
          <p:nvPr/>
        </p:nvSpPr>
        <p:spPr bwMode="auto">
          <a:xfrm>
            <a:off x="0" y="762000"/>
            <a:ext cx="9144000" cy="2367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6000" b="1" dirty="0">
                <a:solidFill>
                  <a:srgbClr val="C00000"/>
                </a:solidFill>
                <a:latin typeface="Calibri" panose="020F0502020204030204" pitchFamily="34" charset="0"/>
              </a:rPr>
              <a:t>Unit </a:t>
            </a:r>
            <a:r>
              <a:rPr lang="en-US" altLang="zh-CN" sz="6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12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4400" b="1" dirty="0" smtClean="0"/>
              <a:t>What </a:t>
            </a:r>
            <a:r>
              <a:rPr lang="en-US" altLang="zh-CN" sz="4400" b="1" dirty="0"/>
              <a:t>did you do last weekend?</a:t>
            </a:r>
          </a:p>
        </p:txBody>
      </p:sp>
      <p:sp>
        <p:nvSpPr>
          <p:cNvPr id="10" name="矩形 9"/>
          <p:cNvSpPr/>
          <p:nvPr/>
        </p:nvSpPr>
        <p:spPr>
          <a:xfrm>
            <a:off x="2656345" y="51054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矩形 1"/>
          <p:cNvSpPr>
            <a:spLocks noChangeArrowheads="1"/>
          </p:cNvSpPr>
          <p:nvPr/>
        </p:nvSpPr>
        <p:spPr bwMode="auto">
          <a:xfrm>
            <a:off x="0" y="868362"/>
            <a:ext cx="9144000" cy="301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9. I saw him ______ in the garden yesterday. </a:t>
            </a:r>
            <a:r>
              <a:rPr lang="zh-CN" altLang="en-US" sz="3200">
                <a:sym typeface="Arial" panose="020B0604020202020204" pitchFamily="34" charset="0"/>
              </a:rPr>
              <a:t>昨天我看见他在花园里干活了。</a:t>
            </a:r>
            <a:r>
              <a:rPr lang="en-US" altLang="zh-CN" sz="3200">
                <a:sym typeface="Arial" panose="020B0604020202020204" pitchFamily="34" charset="0"/>
              </a:rPr>
              <a:t>(</a:t>
            </a:r>
            <a:r>
              <a:rPr lang="zh-CN" altLang="en-US" sz="3200">
                <a:sym typeface="Arial" panose="020B0604020202020204" pitchFamily="34" charset="0"/>
              </a:rPr>
              <a:t>强调</a:t>
            </a:r>
            <a:r>
              <a:rPr lang="en-US" altLang="zh-CN" sz="3200">
                <a:sym typeface="Arial" panose="020B0604020202020204" pitchFamily="34" charset="0"/>
              </a:rPr>
              <a:t>"</a:t>
            </a:r>
            <a:r>
              <a:rPr lang="zh-CN" altLang="en-US" sz="3200">
                <a:sym typeface="Arial" panose="020B0604020202020204" pitchFamily="34" charset="0"/>
              </a:rPr>
              <a:t>我看见了</a:t>
            </a:r>
            <a:r>
              <a:rPr lang="en-US" altLang="zh-CN" sz="3200">
                <a:sym typeface="Arial" panose="020B0604020202020204" pitchFamily="34" charset="0"/>
              </a:rPr>
              <a:t>"</a:t>
            </a:r>
            <a:r>
              <a:rPr lang="zh-CN" altLang="en-US" sz="3200">
                <a:sym typeface="Arial" panose="020B0604020202020204" pitchFamily="34" charset="0"/>
              </a:rPr>
              <a:t>这事实</a:t>
            </a:r>
            <a:r>
              <a:rPr lang="en-US" altLang="zh-CN" sz="3200">
                <a:sym typeface="Arial" panose="020B0604020202020204" pitchFamily="34" charset="0"/>
              </a:rPr>
              <a:t>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10. I saw him ________ in the garden yesterday. </a:t>
            </a:r>
            <a:r>
              <a:rPr lang="zh-CN" altLang="en-US" sz="3200">
                <a:sym typeface="Arial" panose="020B0604020202020204" pitchFamily="34" charset="0"/>
              </a:rPr>
              <a:t>昨天我见他正在花园里干活。（强调</a:t>
            </a:r>
            <a:r>
              <a:rPr lang="en-US" altLang="zh-CN" sz="3200">
                <a:sym typeface="Arial" panose="020B0604020202020204" pitchFamily="34" charset="0"/>
              </a:rPr>
              <a:t>"</a:t>
            </a:r>
            <a:r>
              <a:rPr lang="zh-CN" altLang="en-US" sz="3200">
                <a:sym typeface="Arial" panose="020B0604020202020204" pitchFamily="34" charset="0"/>
              </a:rPr>
              <a:t>我见他正干活</a:t>
            </a:r>
            <a:r>
              <a:rPr lang="en-US" altLang="zh-CN" sz="3200">
                <a:sym typeface="Arial" panose="020B0604020202020204" pitchFamily="34" charset="0"/>
              </a:rPr>
              <a:t>"</a:t>
            </a:r>
            <a:r>
              <a:rPr lang="zh-CN" altLang="en-US" sz="3200">
                <a:sym typeface="Arial" panose="020B0604020202020204" pitchFamily="34" charset="0"/>
              </a:rPr>
              <a:t>的动作）</a:t>
            </a:r>
          </a:p>
        </p:txBody>
      </p:sp>
      <p:sp>
        <p:nvSpPr>
          <p:cNvPr id="88067" name="TextBox 2"/>
          <p:cNvSpPr txBox="1">
            <a:spLocks noChangeArrowheads="1"/>
          </p:cNvSpPr>
          <p:nvPr/>
        </p:nvSpPr>
        <p:spPr bwMode="auto">
          <a:xfrm>
            <a:off x="2339975" y="842962"/>
            <a:ext cx="34290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work</a:t>
            </a:r>
          </a:p>
        </p:txBody>
      </p:sp>
      <p:sp>
        <p:nvSpPr>
          <p:cNvPr id="88068" name="TextBox 2"/>
          <p:cNvSpPr txBox="1">
            <a:spLocks noChangeArrowheads="1"/>
          </p:cNvSpPr>
          <p:nvPr/>
        </p:nvSpPr>
        <p:spPr bwMode="auto">
          <a:xfrm>
            <a:off x="2555875" y="2282825"/>
            <a:ext cx="3429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working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/>
      <p:bldP spid="880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/>
              <a:t>Period 3</a:t>
            </a:r>
            <a:r>
              <a:rPr lang="zh-CN" altLang="en-US" sz="3200" b="1"/>
              <a:t>训练案 </a:t>
            </a:r>
            <a:r>
              <a:rPr lang="en-US" altLang="zh-CN" sz="3200" b="1"/>
              <a:t>(Reading P71)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/>
              <a:t>成效追踪</a:t>
            </a:r>
            <a:endParaRPr lang="zh-CN" altLang="en-US" sz="3200"/>
          </a:p>
        </p:txBody>
      </p:sp>
      <p:sp>
        <p:nvSpPr>
          <p:cNvPr id="89091" name="矩形 2"/>
          <p:cNvSpPr>
            <a:spLocks noChangeArrowheads="1"/>
          </p:cNvSpPr>
          <p:nvPr/>
        </p:nvSpPr>
        <p:spPr bwMode="auto">
          <a:xfrm>
            <a:off x="0" y="1000125"/>
            <a:ext cx="9144000" cy="545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根据</a:t>
            </a:r>
            <a:r>
              <a:rPr lang="en-US" altLang="zh-CN" sz="3200" dirty="0"/>
              <a:t>2b</a:t>
            </a:r>
            <a:r>
              <a:rPr lang="zh-CN" altLang="en-US" sz="3200" dirty="0"/>
              <a:t>内容完成短文填空，每空一词。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     </a:t>
            </a:r>
            <a:r>
              <a:rPr lang="en-US" altLang="zh-CN" sz="3200" dirty="0"/>
              <a:t>My sister finished 1. _______ school two weeks ago. As a special gift, our parents 2. _______ us to India. Last weekend was interesting 3. _______ scary.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We went 4. ________ in a small village in India. There we 5. _______ up our tents and made a  fire to keep us warm and cook food on. On the first night , we just sat 6. _______ the moon and told each other stories.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The next morning when we looked out of our </a:t>
            </a:r>
          </a:p>
        </p:txBody>
      </p:sp>
      <p:sp>
        <p:nvSpPr>
          <p:cNvPr id="89092" name="矩形 14"/>
          <p:cNvSpPr>
            <a:spLocks noChangeArrowheads="1"/>
          </p:cNvSpPr>
          <p:nvPr/>
        </p:nvSpPr>
        <p:spPr bwMode="auto">
          <a:xfrm>
            <a:off x="4500563" y="1412875"/>
            <a:ext cx="20859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high</a:t>
            </a:r>
          </a:p>
        </p:txBody>
      </p:sp>
      <p:sp>
        <p:nvSpPr>
          <p:cNvPr id="89093" name="矩形 14"/>
          <p:cNvSpPr>
            <a:spLocks noChangeArrowheads="1"/>
          </p:cNvSpPr>
          <p:nvPr/>
        </p:nvSpPr>
        <p:spPr bwMode="auto">
          <a:xfrm>
            <a:off x="179388" y="2420938"/>
            <a:ext cx="27051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took</a:t>
            </a:r>
          </a:p>
        </p:txBody>
      </p:sp>
      <p:sp>
        <p:nvSpPr>
          <p:cNvPr id="89094" name="矩形 14"/>
          <p:cNvSpPr>
            <a:spLocks noChangeArrowheads="1"/>
          </p:cNvSpPr>
          <p:nvPr/>
        </p:nvSpPr>
        <p:spPr bwMode="auto">
          <a:xfrm>
            <a:off x="2627313" y="2852738"/>
            <a:ext cx="27051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but</a:t>
            </a:r>
          </a:p>
        </p:txBody>
      </p:sp>
      <p:sp>
        <p:nvSpPr>
          <p:cNvPr id="89095" name="矩形 14"/>
          <p:cNvSpPr>
            <a:spLocks noChangeArrowheads="1"/>
          </p:cNvSpPr>
          <p:nvPr/>
        </p:nvSpPr>
        <p:spPr bwMode="auto">
          <a:xfrm>
            <a:off x="2771775" y="3355975"/>
            <a:ext cx="27051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camping  </a:t>
            </a:r>
          </a:p>
        </p:txBody>
      </p:sp>
      <p:sp>
        <p:nvSpPr>
          <p:cNvPr id="89096" name="矩形 14"/>
          <p:cNvSpPr>
            <a:spLocks noChangeArrowheads="1"/>
          </p:cNvSpPr>
          <p:nvPr/>
        </p:nvSpPr>
        <p:spPr bwMode="auto">
          <a:xfrm>
            <a:off x="3348038" y="3789363"/>
            <a:ext cx="27051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put</a:t>
            </a:r>
          </a:p>
        </p:txBody>
      </p:sp>
      <p:sp>
        <p:nvSpPr>
          <p:cNvPr id="89097" name="矩形 14"/>
          <p:cNvSpPr>
            <a:spLocks noChangeArrowheads="1"/>
          </p:cNvSpPr>
          <p:nvPr/>
        </p:nvSpPr>
        <p:spPr bwMode="auto">
          <a:xfrm>
            <a:off x="5867400" y="4868863"/>
            <a:ext cx="27051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/>
      <p:bldP spid="89093" grpId="0"/>
      <p:bldP spid="89094" grpId="0"/>
      <p:bldP spid="89095" grpId="0"/>
      <p:bldP spid="89096" grpId="0"/>
      <p:bldP spid="8909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/>
              <a:t>Period 3</a:t>
            </a:r>
            <a:r>
              <a:rPr lang="zh-CN" altLang="en-US" sz="3200" b="1"/>
              <a:t>训练案 </a:t>
            </a:r>
            <a:r>
              <a:rPr lang="en-US" altLang="zh-CN" sz="3200" b="1"/>
              <a:t>(Reading P71)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/>
              <a:t>成效追踪</a:t>
            </a:r>
            <a:endParaRPr lang="zh-CN" altLang="en-US" sz="3200"/>
          </a:p>
        </p:txBody>
      </p:sp>
      <p:sp>
        <p:nvSpPr>
          <p:cNvPr id="91139" name="矩形 2"/>
          <p:cNvSpPr>
            <a:spLocks noChangeArrowheads="1"/>
          </p:cNvSpPr>
          <p:nvPr/>
        </p:nvSpPr>
        <p:spPr bwMode="auto">
          <a:xfrm>
            <a:off x="0" y="1430338"/>
            <a:ext cx="91440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tent, we saw a big snake 7. _______ near the fire.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  </a:t>
            </a:r>
            <a:r>
              <a:rPr lang="en-US" altLang="zh-CN" sz="3200" dirty="0">
                <a:sym typeface="Arial" panose="020B0604020202020204" pitchFamily="34" charset="0"/>
              </a:rPr>
              <a:t>I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  </a:t>
            </a:r>
            <a:r>
              <a:rPr lang="en-US" altLang="zh-CN" sz="3200" dirty="0">
                <a:sym typeface="Arial" panose="020B0604020202020204" pitchFamily="34" charset="0"/>
              </a:rPr>
              <a:t>was so 8. _______ that I couldn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’</a:t>
            </a:r>
            <a:r>
              <a:rPr lang="en-US" altLang="zh-CN" sz="3200" dirty="0">
                <a:sym typeface="Arial" panose="020B0604020202020204" pitchFamily="34" charset="0"/>
              </a:rPr>
              <a:t>t move. We shouted to our parents to let them know about the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  </a:t>
            </a:r>
            <a:r>
              <a:rPr lang="en-US" altLang="zh-CN" sz="3200" dirty="0">
                <a:sym typeface="Arial" panose="020B0604020202020204" pitchFamily="34" charset="0"/>
              </a:rPr>
              <a:t>danger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r>
              <a:rPr lang="en-US" altLang="zh-CN" sz="3200" dirty="0">
                <a:sym typeface="Arial" panose="020B0604020202020204" pitchFamily="34" charset="0"/>
              </a:rPr>
              <a:t>. My dad started 9. _______ up and down in their tent. The snake woke up and moved into the forest near the lake. My dad told me later that snakes don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’</a:t>
            </a:r>
            <a:r>
              <a:rPr lang="en-US" altLang="zh-CN" sz="3200" dirty="0">
                <a:sym typeface="Arial" panose="020B0604020202020204" pitchFamily="34" charset="0"/>
              </a:rPr>
              <a:t>t have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r>
              <a:rPr lang="en-US" altLang="zh-CN" sz="3200" dirty="0">
                <a:sym typeface="Arial" panose="020B0604020202020204" pitchFamily="34" charset="0"/>
              </a:rPr>
              <a:t>ears, but can feel things moving. He also 10. _______ me it was important not to go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  </a:t>
            </a:r>
            <a:r>
              <a:rPr lang="en-US" altLang="zh-CN" sz="3200" dirty="0">
                <a:sym typeface="Arial" panose="020B0604020202020204" pitchFamily="34" charset="0"/>
              </a:rPr>
              <a:t>near a snake. This was a very useful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r>
              <a:rPr lang="en-US" altLang="zh-CN" sz="3200" dirty="0">
                <a:sym typeface="Arial" panose="020B0604020202020204" pitchFamily="34" charset="0"/>
              </a:rPr>
              <a:t>lesson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  </a:t>
            </a:r>
            <a:r>
              <a:rPr lang="en-US" altLang="zh-CN" sz="3200" dirty="0">
                <a:sym typeface="Arial" panose="020B0604020202020204" pitchFamily="34" charset="0"/>
              </a:rPr>
              <a:t>for me.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endParaRPr lang="en-US" altLang="zh-CN" sz="3200" dirty="0"/>
          </a:p>
        </p:txBody>
      </p:sp>
      <p:sp>
        <p:nvSpPr>
          <p:cNvPr id="91140" name="矩形 14"/>
          <p:cNvSpPr>
            <a:spLocks noChangeArrowheads="1"/>
          </p:cNvSpPr>
          <p:nvPr/>
        </p:nvSpPr>
        <p:spPr bwMode="auto">
          <a:xfrm>
            <a:off x="5219700" y="1339850"/>
            <a:ext cx="2085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sitting</a:t>
            </a:r>
          </a:p>
        </p:txBody>
      </p:sp>
      <p:sp>
        <p:nvSpPr>
          <p:cNvPr id="91141" name="矩形 14"/>
          <p:cNvSpPr>
            <a:spLocks noChangeArrowheads="1"/>
          </p:cNvSpPr>
          <p:nvPr/>
        </p:nvSpPr>
        <p:spPr bwMode="auto">
          <a:xfrm>
            <a:off x="3275013" y="1844675"/>
            <a:ext cx="18081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sacred </a:t>
            </a:r>
          </a:p>
        </p:txBody>
      </p:sp>
      <p:sp>
        <p:nvSpPr>
          <p:cNvPr id="91142" name="矩形 14"/>
          <p:cNvSpPr>
            <a:spLocks noChangeArrowheads="1"/>
          </p:cNvSpPr>
          <p:nvPr/>
        </p:nvSpPr>
        <p:spPr bwMode="auto">
          <a:xfrm>
            <a:off x="6875463" y="2851150"/>
            <a:ext cx="18081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to jump</a:t>
            </a:r>
          </a:p>
        </p:txBody>
      </p:sp>
      <p:sp>
        <p:nvSpPr>
          <p:cNvPr id="91143" name="矩形 14"/>
          <p:cNvSpPr>
            <a:spLocks noChangeArrowheads="1"/>
          </p:cNvSpPr>
          <p:nvPr/>
        </p:nvSpPr>
        <p:spPr bwMode="auto">
          <a:xfrm>
            <a:off x="5003800" y="4795838"/>
            <a:ext cx="18081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told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/>
      <p:bldP spid="91141" grpId="0"/>
      <p:bldP spid="91142" grpId="0"/>
      <p:bldP spid="911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矩形 2"/>
          <p:cNvSpPr>
            <a:spLocks noChangeArrowheads="1"/>
          </p:cNvSpPr>
          <p:nvPr/>
        </p:nvSpPr>
        <p:spPr bwMode="auto">
          <a:xfrm>
            <a:off x="0" y="785813"/>
            <a:ext cx="9144000" cy="545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Last Saturday, it was sunny. My mother took me and my sister Helen to visit the Hong Kong Museum of History. The museum is in </a:t>
            </a:r>
            <a:r>
              <a:rPr lang="en-US" altLang="zh-CN" sz="3200" dirty="0" err="1"/>
              <a:t>Konwloon</a:t>
            </a:r>
            <a:r>
              <a:rPr lang="en-US" altLang="zh-CN" sz="3200" dirty="0"/>
              <a:t> Park (</a:t>
            </a:r>
            <a:r>
              <a:rPr lang="zh-CN" altLang="en-US" sz="3200" dirty="0"/>
              <a:t>九龙公园</a:t>
            </a:r>
            <a:r>
              <a:rPr lang="en-US" altLang="zh-CN" sz="3200" dirty="0"/>
              <a:t>). First we went to the swimming pool in the park. Helen and I swam for two hours in the pool.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We got to the museum at eleven o'clock . We saw an old store, a village house, an old boat and many other old things. We learned about what Hong Kong was like 100 years ago. In the past, Hong Kong was a small fishing village. Most </a:t>
            </a:r>
          </a:p>
        </p:txBody>
      </p:sp>
      <p:sp>
        <p:nvSpPr>
          <p:cNvPr id="93187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矩形 2"/>
          <p:cNvSpPr>
            <a:spLocks noChangeArrowheads="1"/>
          </p:cNvSpPr>
          <p:nvPr/>
        </p:nvSpPr>
        <p:spPr bwMode="auto">
          <a:xfrm>
            <a:off x="0" y="914400"/>
            <a:ext cx="91440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people were fishermen.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      Helen and I took some notes (</a:t>
            </a:r>
            <a:r>
              <a:rPr lang="zh-CN" altLang="en-US" sz="3200" dirty="0">
                <a:sym typeface="Arial" panose="020B0604020202020204" pitchFamily="34" charset="0"/>
              </a:rPr>
              <a:t>笔记</a:t>
            </a:r>
            <a:r>
              <a:rPr lang="en-US" altLang="zh-CN" sz="3200" dirty="0">
                <a:sym typeface="Arial" panose="020B0604020202020204" pitchFamily="34" charset="0"/>
              </a:rPr>
              <a:t>) about the history of Hong Kong. We also took some photos of the old things. We left the museum at two o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’</a:t>
            </a:r>
            <a:r>
              <a:rPr lang="en-US" altLang="zh-CN" sz="3200" dirty="0">
                <a:sym typeface="Arial" panose="020B0604020202020204" pitchFamily="34" charset="0"/>
              </a:rPr>
              <a:t>clock in the afternoon.</a:t>
            </a:r>
            <a:endParaRPr lang="en-US" altLang="zh-CN" sz="3200" dirty="0"/>
          </a:p>
        </p:txBody>
      </p:sp>
      <p:sp>
        <p:nvSpPr>
          <p:cNvPr id="95235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矩形 1"/>
          <p:cNvSpPr>
            <a:spLocks noChangeArrowheads="1"/>
          </p:cNvSpPr>
          <p:nvPr/>
        </p:nvSpPr>
        <p:spPr bwMode="auto">
          <a:xfrm>
            <a:off x="0" y="858838"/>
            <a:ext cx="9072563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</a:t>
            </a:r>
            <a:r>
              <a:rPr lang="zh-CN" altLang="en-US" sz="3200" dirty="0"/>
              <a:t>一</a:t>
            </a:r>
            <a:r>
              <a:rPr lang="en-US" altLang="zh-CN" sz="3200" dirty="0"/>
              <a:t>)</a:t>
            </a:r>
            <a:r>
              <a:rPr lang="zh-CN" altLang="en-US" sz="3200" dirty="0"/>
              <a:t>根据短文内容，选择最佳答案。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11.The swimming pool is </a:t>
            </a:r>
            <a:r>
              <a:rPr lang="en-US" altLang="zh-CN" sz="3200" dirty="0" smtClean="0"/>
              <a:t>_________.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/>
              <a:t>   A</a:t>
            </a:r>
            <a:r>
              <a:rPr lang="en-US" altLang="zh-CN" sz="3200" dirty="0"/>
              <a:t>. in a park   </a:t>
            </a:r>
            <a:r>
              <a:rPr lang="en-US" altLang="zh-CN" sz="3200" dirty="0" smtClean="0"/>
              <a:t>B</a:t>
            </a:r>
            <a:r>
              <a:rPr lang="en-US" altLang="zh-CN" sz="3200" dirty="0"/>
              <a:t>. in a </a:t>
            </a:r>
            <a:r>
              <a:rPr lang="en-US" altLang="zh-CN" sz="3200" dirty="0" smtClean="0"/>
              <a:t>village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</a:t>
            </a:r>
            <a:r>
              <a:rPr lang="en-US" altLang="zh-CN" sz="3200" dirty="0" smtClean="0"/>
              <a:t>  C</a:t>
            </a:r>
            <a:r>
              <a:rPr lang="en-US" altLang="zh-CN" sz="3200" dirty="0"/>
              <a:t>. in a store  </a:t>
            </a:r>
            <a:r>
              <a:rPr lang="en-US" altLang="zh-CN" sz="3200" dirty="0" smtClean="0"/>
              <a:t>D</a:t>
            </a:r>
            <a:r>
              <a:rPr lang="en-US" altLang="zh-CN" sz="3200" dirty="0"/>
              <a:t>. in a </a:t>
            </a:r>
            <a:r>
              <a:rPr lang="en-US" altLang="zh-CN" sz="3200" dirty="0" smtClean="0"/>
              <a:t>museum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12. The writer and Helen learned about </a:t>
            </a:r>
            <a:r>
              <a:rPr lang="en-US" altLang="zh-CN" sz="3200" dirty="0" smtClean="0"/>
              <a:t>___ </a:t>
            </a:r>
            <a:r>
              <a:rPr lang="en-US" altLang="zh-CN" sz="3200" dirty="0"/>
              <a:t>in the museum.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/>
              <a:t>  A</a:t>
            </a:r>
            <a:r>
              <a:rPr lang="en-US" altLang="zh-CN" sz="3200" dirty="0"/>
              <a:t>. what Hong Kong was like in the past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/>
              <a:t>  B</a:t>
            </a:r>
            <a:r>
              <a:rPr lang="en-US" altLang="zh-CN" sz="3200" dirty="0"/>
              <a:t>. what Hong Kong made in the past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/>
              <a:t>  C</a:t>
            </a:r>
            <a:r>
              <a:rPr lang="en-US" altLang="zh-CN" sz="3200" dirty="0"/>
              <a:t>. how people fished in the </a:t>
            </a:r>
            <a:r>
              <a:rPr lang="en-US" altLang="zh-CN" sz="3200" dirty="0" smtClean="0"/>
              <a:t>past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/>
              <a:t>  D</a:t>
            </a:r>
            <a:r>
              <a:rPr lang="en-US" altLang="zh-CN" sz="3200" dirty="0"/>
              <a:t>. how people found food in the past</a:t>
            </a:r>
          </a:p>
        </p:txBody>
      </p:sp>
      <p:sp>
        <p:nvSpPr>
          <p:cNvPr id="97283" name="TextBox 13"/>
          <p:cNvSpPr txBox="1">
            <a:spLocks noChangeArrowheads="1"/>
          </p:cNvSpPr>
          <p:nvPr/>
        </p:nvSpPr>
        <p:spPr bwMode="auto">
          <a:xfrm>
            <a:off x="250825" y="1412875"/>
            <a:ext cx="8159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 smtClean="0">
                <a:solidFill>
                  <a:srgbClr val="FF0000"/>
                </a:solidFill>
              </a:rPr>
              <a:t>A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  <p:sp>
        <p:nvSpPr>
          <p:cNvPr id="97284" name="TextBox 14"/>
          <p:cNvSpPr txBox="1">
            <a:spLocks noChangeArrowheads="1"/>
          </p:cNvSpPr>
          <p:nvPr/>
        </p:nvSpPr>
        <p:spPr bwMode="auto">
          <a:xfrm>
            <a:off x="131762" y="3306763"/>
            <a:ext cx="677069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97285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/>
      <p:bldP spid="9728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矩形 1"/>
          <p:cNvSpPr>
            <a:spLocks noChangeArrowheads="1"/>
          </p:cNvSpPr>
          <p:nvPr/>
        </p:nvSpPr>
        <p:spPr bwMode="auto">
          <a:xfrm>
            <a:off x="0" y="858838"/>
            <a:ext cx="9072563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(    ) 13. The writer and Helen didn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’</a:t>
            </a:r>
            <a:r>
              <a:rPr lang="en-US" altLang="zh-CN" sz="3200" dirty="0">
                <a:sym typeface="Arial" panose="020B0604020202020204" pitchFamily="34" charset="0"/>
              </a:rPr>
              <a:t>t _______ in the museum.</a:t>
            </a:r>
          </a:p>
          <a:p>
            <a:pPr marL="514350" indent="-514350" algn="l">
              <a:buFont typeface="Arial" panose="020B0604020202020204" pitchFamily="34" charset="0"/>
              <a:buAutoNum type="alphaUcPeriod"/>
            </a:pPr>
            <a:r>
              <a:rPr lang="en-US" altLang="zh-CN" sz="3200" dirty="0" smtClean="0">
                <a:sym typeface="Arial" panose="020B0604020202020204" pitchFamily="34" charset="0"/>
              </a:rPr>
              <a:t>see </a:t>
            </a:r>
            <a:r>
              <a:rPr lang="en-US" altLang="zh-CN" sz="3200" dirty="0">
                <a:sym typeface="Arial" panose="020B0604020202020204" pitchFamily="34" charset="0"/>
              </a:rPr>
              <a:t>any old things 	</a:t>
            </a:r>
            <a:r>
              <a:rPr lang="en-US" altLang="zh-CN" sz="3200" dirty="0" smtClean="0">
                <a:sym typeface="Arial" panose="020B0604020202020204" pitchFamily="34" charset="0"/>
              </a:rPr>
              <a:t>B</a:t>
            </a:r>
            <a:r>
              <a:rPr lang="en-US" altLang="zh-CN" sz="3200" dirty="0">
                <a:sym typeface="Arial" panose="020B0604020202020204" pitchFamily="34" charset="0"/>
              </a:rPr>
              <a:t>. take any notes  </a:t>
            </a:r>
            <a:endParaRPr lang="en-US" altLang="zh-CN" sz="3200" dirty="0" smtClean="0">
              <a:sym typeface="Arial" panose="020B0604020202020204" pitchFamily="34" charset="0"/>
            </a:endParaRPr>
          </a:p>
          <a:p>
            <a:pPr marL="514350" indent="-514350" algn="l">
              <a:buFont typeface="Arial" panose="020B0604020202020204" pitchFamily="34" charset="0"/>
              <a:buAutoNum type="alphaUcPeriod"/>
            </a:pPr>
            <a:r>
              <a:rPr lang="en-US" altLang="zh-CN" sz="3200" dirty="0" smtClean="0">
                <a:sym typeface="Arial" panose="020B0604020202020204" pitchFamily="34" charset="0"/>
              </a:rPr>
              <a:t>C</a:t>
            </a:r>
            <a:r>
              <a:rPr lang="en-US" altLang="zh-CN" sz="3200" dirty="0">
                <a:sym typeface="Arial" panose="020B0604020202020204" pitchFamily="34" charset="0"/>
              </a:rPr>
              <a:t>. take any photos 	</a:t>
            </a:r>
            <a:r>
              <a:rPr lang="en-US" altLang="zh-CN" sz="3200" dirty="0" smtClean="0">
                <a:sym typeface="Arial" panose="020B0604020202020204" pitchFamily="34" charset="0"/>
              </a:rPr>
              <a:t>D</a:t>
            </a:r>
            <a:r>
              <a:rPr lang="en-US" altLang="zh-CN" sz="3200" dirty="0">
                <a:sym typeface="Arial" panose="020B0604020202020204" pitchFamily="34" charset="0"/>
              </a:rPr>
              <a:t>. see any old </a:t>
            </a:r>
            <a:r>
              <a:rPr lang="en-US" altLang="zh-CN" sz="3200" dirty="0" err="1">
                <a:sym typeface="Arial" panose="020B0604020202020204" pitchFamily="34" charset="0"/>
              </a:rPr>
              <a:t>peopel</a:t>
            </a:r>
            <a:endParaRPr lang="en-US" altLang="zh-CN" sz="3200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(    ) 14. The underlined word 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“</a:t>
            </a:r>
            <a:r>
              <a:rPr lang="en-US" altLang="zh-CN" sz="3200" dirty="0">
                <a:sym typeface="Arial" panose="020B0604020202020204" pitchFamily="34" charset="0"/>
              </a:rPr>
              <a:t> fishermen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”</a:t>
            </a:r>
            <a:r>
              <a:rPr lang="en-US" altLang="zh-CN" sz="3200" dirty="0">
                <a:sym typeface="Arial" panose="020B0604020202020204" pitchFamily="34" charset="0"/>
              </a:rPr>
              <a:t> means </a:t>
            </a:r>
            <a:r>
              <a:rPr lang="en-US" altLang="zh-CN" sz="3200" dirty="0" smtClean="0">
                <a:latin typeface="Calibri" panose="020F0502020204030204" pitchFamily="34" charset="0"/>
                <a:sym typeface="Arial" panose="020B0604020202020204" pitchFamily="34" charset="0"/>
              </a:rPr>
              <a:t>“</a:t>
            </a:r>
            <a:r>
              <a:rPr lang="en-US" altLang="zh-CN" sz="3200" dirty="0" smtClean="0">
                <a:sym typeface="Arial" panose="020B0604020202020204" pitchFamily="34" charset="0"/>
              </a:rPr>
              <a:t>______</a:t>
            </a:r>
            <a:r>
              <a:rPr lang="en-US" altLang="zh-CN" sz="3200" dirty="0" smtClean="0">
                <a:latin typeface="Calibri" panose="020F0502020204030204" pitchFamily="34" charset="0"/>
                <a:sym typeface="Arial" panose="020B0604020202020204" pitchFamily="34" charset="0"/>
              </a:rPr>
              <a:t>”</a:t>
            </a:r>
            <a:r>
              <a:rPr lang="en-US" altLang="zh-CN" sz="3200" dirty="0" smtClean="0">
                <a:sym typeface="Arial" panose="020B0604020202020204" pitchFamily="34" charset="0"/>
              </a:rPr>
              <a:t> </a:t>
            </a:r>
            <a:r>
              <a:rPr lang="en-US" altLang="zh-CN" sz="3200" dirty="0">
                <a:sym typeface="Arial" panose="020B0604020202020204" pitchFamily="34" charset="0"/>
              </a:rPr>
              <a:t>in Chinese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A. </a:t>
            </a:r>
            <a:r>
              <a:rPr lang="zh-CN" altLang="en-US" sz="3200" dirty="0">
                <a:sym typeface="Arial" panose="020B0604020202020204" pitchFamily="34" charset="0"/>
              </a:rPr>
              <a:t>商人	</a:t>
            </a:r>
            <a:r>
              <a:rPr lang="en-US" altLang="zh-CN" sz="3200" dirty="0">
                <a:sym typeface="Arial" panose="020B0604020202020204" pitchFamily="34" charset="0"/>
              </a:rPr>
              <a:t>B. </a:t>
            </a:r>
            <a:r>
              <a:rPr lang="zh-CN" altLang="en-US" sz="3200" dirty="0">
                <a:sym typeface="Arial" panose="020B0604020202020204" pitchFamily="34" charset="0"/>
              </a:rPr>
              <a:t>渔民	</a:t>
            </a:r>
            <a:r>
              <a:rPr lang="en-US" altLang="zh-CN" sz="3200" dirty="0">
                <a:sym typeface="Arial" panose="020B0604020202020204" pitchFamily="34" charset="0"/>
              </a:rPr>
              <a:t>C. </a:t>
            </a:r>
            <a:r>
              <a:rPr lang="zh-CN" altLang="en-US" sz="3200" dirty="0">
                <a:sym typeface="Arial" panose="020B0604020202020204" pitchFamily="34" charset="0"/>
              </a:rPr>
              <a:t>船员	</a:t>
            </a:r>
            <a:r>
              <a:rPr lang="en-US" altLang="zh-CN" sz="3200" dirty="0">
                <a:sym typeface="Arial" panose="020B0604020202020204" pitchFamily="34" charset="0"/>
              </a:rPr>
              <a:t>D. </a:t>
            </a:r>
            <a:r>
              <a:rPr lang="zh-CN" altLang="en-US" sz="3200" dirty="0">
                <a:sym typeface="Arial" panose="020B0604020202020204" pitchFamily="34" charset="0"/>
              </a:rPr>
              <a:t>士兵</a:t>
            </a:r>
            <a:r>
              <a:rPr lang="en-US" altLang="zh-CN" sz="3200" dirty="0">
                <a:sym typeface="Arial" panose="020B0604020202020204" pitchFamily="34" charset="0"/>
              </a:rPr>
              <a:t>.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(   ) 15.They stayed in the Hong Kong Museum of History for </a:t>
            </a:r>
            <a:r>
              <a:rPr lang="en-US" altLang="zh-CN" sz="3200" dirty="0" smtClean="0">
                <a:sym typeface="Arial" panose="020B0604020202020204" pitchFamily="34" charset="0"/>
              </a:rPr>
              <a:t>_____ </a:t>
            </a:r>
            <a:r>
              <a:rPr lang="en-US" altLang="zh-CN" sz="3200" dirty="0">
                <a:sym typeface="Arial" panose="020B0604020202020204" pitchFamily="34" charset="0"/>
              </a:rPr>
              <a:t>hours.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A. 2		B. 3		C. 4 		D. 5</a:t>
            </a:r>
          </a:p>
        </p:txBody>
      </p:sp>
      <p:sp>
        <p:nvSpPr>
          <p:cNvPr id="98307" name="TextBox 13"/>
          <p:cNvSpPr txBox="1">
            <a:spLocks noChangeArrowheads="1"/>
          </p:cNvSpPr>
          <p:nvPr/>
        </p:nvSpPr>
        <p:spPr bwMode="auto">
          <a:xfrm>
            <a:off x="250825" y="836613"/>
            <a:ext cx="27860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98308" name="TextBox 14"/>
          <p:cNvSpPr txBox="1">
            <a:spLocks noChangeArrowheads="1"/>
          </p:cNvSpPr>
          <p:nvPr/>
        </p:nvSpPr>
        <p:spPr bwMode="auto">
          <a:xfrm>
            <a:off x="250825" y="3284538"/>
            <a:ext cx="635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8309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  <p:sp>
        <p:nvSpPr>
          <p:cNvPr id="98310" name="TextBox 14"/>
          <p:cNvSpPr txBox="1">
            <a:spLocks noChangeArrowheads="1"/>
          </p:cNvSpPr>
          <p:nvPr/>
        </p:nvSpPr>
        <p:spPr bwMode="auto">
          <a:xfrm>
            <a:off x="179388" y="5229225"/>
            <a:ext cx="635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/>
      <p:bldP spid="98308" grpId="0"/>
      <p:bldP spid="983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矩形 1"/>
          <p:cNvSpPr>
            <a:spLocks noChangeArrowheads="1"/>
          </p:cNvSpPr>
          <p:nvPr/>
        </p:nvSpPr>
        <p:spPr bwMode="auto">
          <a:xfrm>
            <a:off x="0" y="579437"/>
            <a:ext cx="91440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/>
              <a:t> (</a:t>
            </a:r>
            <a:r>
              <a:rPr lang="zh-CN" altLang="en-US" sz="3200" b="1" dirty="0"/>
              <a:t>二</a:t>
            </a:r>
            <a:r>
              <a:rPr lang="en-US" altLang="zh-CN" sz="3200" b="1" dirty="0"/>
              <a:t>) </a:t>
            </a:r>
            <a:r>
              <a:rPr lang="zh-CN" altLang="en-US" sz="3200" b="1" dirty="0"/>
              <a:t>重点词汇积累 </a:t>
            </a:r>
            <a:r>
              <a:rPr lang="en-US" altLang="zh-CN" sz="3200" b="1" dirty="0"/>
              <a:t>(</a:t>
            </a:r>
            <a:r>
              <a:rPr lang="zh-CN" altLang="en-US" sz="3200" b="1" dirty="0"/>
              <a:t>从提供的阅读文章中找出以下短语</a:t>
            </a:r>
            <a:r>
              <a:rPr lang="en-US" altLang="zh-CN" sz="3200" b="1" dirty="0"/>
              <a:t>)</a:t>
            </a:r>
            <a:r>
              <a:rPr lang="zh-CN" altLang="en-US" sz="3200" b="1" dirty="0"/>
              <a:t>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16. </a:t>
            </a:r>
            <a:r>
              <a:rPr lang="zh-CN" altLang="en-US" sz="3200" dirty="0"/>
              <a:t>天气晴朗</a:t>
            </a:r>
            <a:r>
              <a:rPr lang="en-US" altLang="zh-CN" sz="3200" dirty="0" smtClean="0"/>
              <a:t>____________________________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17. </a:t>
            </a:r>
            <a:r>
              <a:rPr lang="zh-CN" altLang="en-US" sz="3200" dirty="0"/>
              <a:t>在过去 </a:t>
            </a:r>
            <a:r>
              <a:rPr lang="en-US" altLang="zh-CN" sz="3200" dirty="0"/>
              <a:t>_____________________________ 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18. </a:t>
            </a:r>
            <a:r>
              <a:rPr lang="zh-CN" altLang="en-US" sz="3200" dirty="0"/>
              <a:t>了解，学习</a:t>
            </a:r>
            <a:r>
              <a:rPr lang="en-US" altLang="zh-CN" sz="3200" dirty="0" smtClean="0"/>
              <a:t>__________________________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19. </a:t>
            </a:r>
            <a:r>
              <a:rPr lang="zh-CN" altLang="en-US" sz="3200" dirty="0"/>
              <a:t>做笔记</a:t>
            </a:r>
            <a:r>
              <a:rPr lang="en-US" altLang="zh-CN" sz="3200" dirty="0" smtClean="0"/>
              <a:t>______________________________      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20. </a:t>
            </a:r>
            <a:r>
              <a:rPr lang="zh-CN" altLang="en-US" sz="3200" dirty="0"/>
              <a:t>香港的历史</a:t>
            </a:r>
            <a:r>
              <a:rPr lang="en-US" altLang="zh-CN" sz="3200" dirty="0" smtClean="0"/>
              <a:t>__________________________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21. </a:t>
            </a:r>
            <a:r>
              <a:rPr lang="zh-CN" altLang="en-US" sz="3200" dirty="0"/>
              <a:t>照相 </a:t>
            </a:r>
            <a:r>
              <a:rPr lang="en-US" altLang="zh-CN" sz="3200" dirty="0"/>
              <a:t>_______________________________</a:t>
            </a:r>
          </a:p>
        </p:txBody>
      </p:sp>
      <p:sp>
        <p:nvSpPr>
          <p:cNvPr id="99331" name="TextBox 3"/>
          <p:cNvSpPr txBox="1">
            <a:spLocks noChangeArrowheads="1"/>
          </p:cNvSpPr>
          <p:nvPr/>
        </p:nvSpPr>
        <p:spPr bwMode="auto">
          <a:xfrm>
            <a:off x="2411413" y="1416050"/>
            <a:ext cx="44545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It was sunny	</a:t>
            </a:r>
          </a:p>
        </p:txBody>
      </p:sp>
      <p:sp>
        <p:nvSpPr>
          <p:cNvPr id="99332" name="TextBox 5"/>
          <p:cNvSpPr txBox="1">
            <a:spLocks noChangeArrowheads="1"/>
          </p:cNvSpPr>
          <p:nvPr/>
        </p:nvSpPr>
        <p:spPr bwMode="auto">
          <a:xfrm>
            <a:off x="3419475" y="1992312"/>
            <a:ext cx="45434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in the past</a:t>
            </a:r>
          </a:p>
        </p:txBody>
      </p:sp>
      <p:sp>
        <p:nvSpPr>
          <p:cNvPr id="99333" name="TextBox 6"/>
          <p:cNvSpPr txBox="1">
            <a:spLocks noChangeArrowheads="1"/>
          </p:cNvSpPr>
          <p:nvPr/>
        </p:nvSpPr>
        <p:spPr bwMode="auto">
          <a:xfrm>
            <a:off x="3132138" y="2424112"/>
            <a:ext cx="49498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learn about</a:t>
            </a:r>
          </a:p>
        </p:txBody>
      </p:sp>
      <p:sp>
        <p:nvSpPr>
          <p:cNvPr id="99334" name="TextBox 6"/>
          <p:cNvSpPr txBox="1">
            <a:spLocks noChangeArrowheads="1"/>
          </p:cNvSpPr>
          <p:nvPr/>
        </p:nvSpPr>
        <p:spPr bwMode="auto">
          <a:xfrm>
            <a:off x="2843213" y="2928937"/>
            <a:ext cx="52625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take notes</a:t>
            </a:r>
          </a:p>
        </p:txBody>
      </p:sp>
      <p:sp>
        <p:nvSpPr>
          <p:cNvPr id="99335" name="TextBox 6"/>
          <p:cNvSpPr txBox="1">
            <a:spLocks noChangeArrowheads="1"/>
          </p:cNvSpPr>
          <p:nvPr/>
        </p:nvSpPr>
        <p:spPr bwMode="auto">
          <a:xfrm>
            <a:off x="3079751" y="3432175"/>
            <a:ext cx="52260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the history of Hong Kong	</a:t>
            </a:r>
          </a:p>
        </p:txBody>
      </p:sp>
      <p:sp>
        <p:nvSpPr>
          <p:cNvPr id="99336" name="TextBox 3"/>
          <p:cNvSpPr txBox="1">
            <a:spLocks noChangeArrowheads="1"/>
          </p:cNvSpPr>
          <p:nvPr/>
        </p:nvSpPr>
        <p:spPr bwMode="auto">
          <a:xfrm>
            <a:off x="3708400" y="3935412"/>
            <a:ext cx="44545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take photos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9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9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9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/>
      <p:bldP spid="99332" grpId="0"/>
      <p:bldP spid="99333" grpId="0"/>
      <p:bldP spid="99334" grpId="0"/>
      <p:bldP spid="99335" grpId="0"/>
      <p:bldP spid="9933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矩形 1"/>
          <p:cNvSpPr>
            <a:spLocks noChangeArrowheads="1"/>
          </p:cNvSpPr>
          <p:nvPr/>
        </p:nvSpPr>
        <p:spPr bwMode="auto">
          <a:xfrm>
            <a:off x="0" y="563562"/>
            <a:ext cx="9144000" cy="301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/>
              <a:t>(</a:t>
            </a:r>
            <a:r>
              <a:rPr lang="zh-CN" altLang="en-US" sz="3200" b="1" dirty="0"/>
              <a:t>三</a:t>
            </a:r>
            <a:r>
              <a:rPr lang="en-US" altLang="zh-CN" sz="3200" b="1" dirty="0"/>
              <a:t>) </a:t>
            </a:r>
            <a:r>
              <a:rPr lang="zh-CN" altLang="en-US" sz="3200" b="1" dirty="0"/>
              <a:t>重点句型解析并造句。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My mother took me and my sister Helen to visit the Hong Kong Museum of History.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22. </a:t>
            </a:r>
            <a:r>
              <a:rPr lang="zh-CN" altLang="en-US" sz="3200" dirty="0"/>
              <a:t>我小的时候爸爸总是带我去公园。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My father </a:t>
            </a:r>
            <a:r>
              <a:rPr lang="en-US" altLang="zh-CN" sz="3200" dirty="0" smtClean="0"/>
              <a:t>________________________ </a:t>
            </a:r>
            <a:r>
              <a:rPr lang="en-US" altLang="zh-CN" sz="3200" dirty="0"/>
              <a:t>when I was a child</a:t>
            </a:r>
            <a:r>
              <a:rPr lang="en-US" altLang="zh-CN" sz="3200" dirty="0" smtClean="0"/>
              <a:t>. </a:t>
            </a:r>
            <a:endParaRPr lang="en-US" altLang="zh-CN" sz="3200" dirty="0"/>
          </a:p>
        </p:txBody>
      </p:sp>
      <p:sp>
        <p:nvSpPr>
          <p:cNvPr id="100355" name="TextBox 6"/>
          <p:cNvSpPr txBox="1">
            <a:spLocks noChangeArrowheads="1"/>
          </p:cNvSpPr>
          <p:nvPr/>
        </p:nvSpPr>
        <p:spPr bwMode="auto">
          <a:xfrm>
            <a:off x="1905001" y="2405062"/>
            <a:ext cx="5486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always took me to the park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1"/>
          <p:cNvSpPr txBox="1">
            <a:spLocks noChangeArrowheads="1"/>
          </p:cNvSpPr>
          <p:nvPr/>
        </p:nvSpPr>
        <p:spPr bwMode="auto">
          <a:xfrm>
            <a:off x="326231" y="493712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学 习 重 点</a:t>
            </a:r>
          </a:p>
        </p:txBody>
      </p:sp>
      <p:sp>
        <p:nvSpPr>
          <p:cNvPr id="73731" name="Rectangle 1"/>
          <p:cNvSpPr>
            <a:spLocks noChangeArrowheads="1"/>
          </p:cNvSpPr>
          <p:nvPr/>
        </p:nvSpPr>
        <p:spPr bwMode="auto">
          <a:xfrm>
            <a:off x="-1" y="1644650"/>
            <a:ext cx="9144001" cy="399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单词</a:t>
            </a:r>
            <a:r>
              <a:rPr lang="zh-CN" altLang="zh-CN" sz="3200" dirty="0"/>
              <a:t>: high, ago, India, tent, moon, surprise, snake, scared, move, start, jump, wake,into, forest, ear.</a:t>
            </a:r>
          </a:p>
          <a:p>
            <a:pPr algn="l">
              <a:buFont typeface="Arial" panose="020B0604020202020204" pitchFamily="34" charset="0"/>
              <a:buNone/>
            </a:pPr>
            <a:endParaRPr lang="zh-CN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拓展：</a:t>
            </a:r>
            <a:r>
              <a:rPr lang="zh-CN" altLang="zh-CN" sz="3200" dirty="0"/>
              <a:t>surprise/ surprised/ surprising  get/be a surprise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短语</a:t>
            </a:r>
            <a:r>
              <a:rPr lang="zh-CN" altLang="zh-CN" sz="3200" dirty="0"/>
              <a:t>: high school, put up, get a surprise, shout to, up and down, wake...up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1"/>
          <p:cNvSpPr txBox="1">
            <a:spLocks noChangeArrowheads="1"/>
          </p:cNvSpPr>
          <p:nvPr/>
        </p:nvSpPr>
        <p:spPr bwMode="auto">
          <a:xfrm>
            <a:off x="347663" y="324644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4755" name="矩形 2"/>
          <p:cNvSpPr>
            <a:spLocks noChangeArrowheads="1"/>
          </p:cNvSpPr>
          <p:nvPr/>
        </p:nvSpPr>
        <p:spPr bwMode="auto">
          <a:xfrm>
            <a:off x="292100" y="1050925"/>
            <a:ext cx="87757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zh-CN" altLang="en-US" sz="3200" dirty="0"/>
              <a:t>一、请根据中文意思写出下列单词。（这些都是黑体单词，要好好记住哦。）</a:t>
            </a:r>
          </a:p>
          <a:p>
            <a:pPr algn="l"/>
            <a:r>
              <a:rPr lang="en-US" altLang="zh-CN" sz="3200" dirty="0"/>
              <a:t>1. ________ adv. &amp;adj.</a:t>
            </a:r>
            <a:r>
              <a:rPr lang="zh-CN" altLang="en-US" sz="3200" dirty="0"/>
              <a:t>高的</a:t>
            </a:r>
            <a:r>
              <a:rPr lang="en-US" altLang="zh-CN" sz="3200" dirty="0"/>
              <a:t>(</a:t>
            </a:r>
            <a:r>
              <a:rPr lang="zh-CN" altLang="en-US" sz="3200" dirty="0"/>
              <a:t>地</a:t>
            </a:r>
            <a:r>
              <a:rPr lang="en-US" altLang="zh-CN" sz="3200" dirty="0" smtClean="0"/>
              <a:t>)</a:t>
            </a:r>
            <a:endParaRPr lang="en-US" altLang="zh-CN" sz="3200" dirty="0"/>
          </a:p>
          <a:p>
            <a:pPr algn="l"/>
            <a:r>
              <a:rPr lang="en-US" altLang="zh-CN" sz="3200" dirty="0"/>
              <a:t>2. ________ adv.</a:t>
            </a:r>
            <a:r>
              <a:rPr lang="zh-CN" altLang="en-US" sz="3200" dirty="0"/>
              <a:t>以</a:t>
            </a:r>
            <a:r>
              <a:rPr lang="zh-CN" altLang="en-US" sz="3200" dirty="0" smtClean="0"/>
              <a:t>前</a:t>
            </a:r>
            <a:endParaRPr lang="zh-CN" altLang="en-US" sz="3200" dirty="0"/>
          </a:p>
          <a:p>
            <a:pPr algn="l"/>
            <a:r>
              <a:rPr lang="en-US" altLang="zh-CN" sz="3200" dirty="0"/>
              <a:t>3. ________ n.</a:t>
            </a:r>
            <a:r>
              <a:rPr lang="zh-CN" altLang="en-US" sz="3200" dirty="0"/>
              <a:t>印度</a:t>
            </a:r>
          </a:p>
          <a:p>
            <a:pPr algn="l"/>
            <a:r>
              <a:rPr lang="en-US" altLang="zh-CN" sz="3200" dirty="0"/>
              <a:t>4. ________ n.</a:t>
            </a:r>
            <a:r>
              <a:rPr lang="zh-CN" altLang="en-US" sz="3200" dirty="0"/>
              <a:t>月</a:t>
            </a:r>
            <a:r>
              <a:rPr lang="zh-CN" altLang="en-US" sz="3200" dirty="0" smtClean="0"/>
              <a:t>亮</a:t>
            </a:r>
            <a:endParaRPr lang="zh-CN" altLang="en-US" sz="3200" dirty="0"/>
          </a:p>
          <a:p>
            <a:pPr algn="l"/>
            <a:r>
              <a:rPr lang="en-US" altLang="zh-CN" sz="3200" dirty="0"/>
              <a:t>5. ________ v.</a:t>
            </a:r>
            <a:r>
              <a:rPr lang="zh-CN" altLang="en-US" sz="3200" dirty="0"/>
              <a:t>使吃惊；</a:t>
            </a:r>
            <a:r>
              <a:rPr lang="en-US" altLang="zh-CN" sz="3200" dirty="0"/>
              <a:t>n.</a:t>
            </a:r>
            <a:r>
              <a:rPr lang="zh-CN" altLang="en-US" sz="3200" dirty="0"/>
              <a:t>惊讶	</a:t>
            </a:r>
          </a:p>
          <a:p>
            <a:pPr algn="l"/>
            <a:r>
              <a:rPr lang="en-US" altLang="zh-CN" sz="3200" dirty="0"/>
              <a:t>6. ________ n.</a:t>
            </a:r>
            <a:r>
              <a:rPr lang="zh-CN" altLang="en-US" sz="3200" dirty="0"/>
              <a:t>蛇</a:t>
            </a:r>
          </a:p>
          <a:p>
            <a:pPr algn="l"/>
            <a:r>
              <a:rPr lang="en-US" altLang="zh-CN" sz="3200" dirty="0"/>
              <a:t>7. ________adj.</a:t>
            </a:r>
            <a:r>
              <a:rPr lang="zh-CN" altLang="en-US" sz="3200" dirty="0"/>
              <a:t>惊慌的</a:t>
            </a:r>
            <a:r>
              <a:rPr lang="en-US" altLang="zh-CN" sz="3200" dirty="0"/>
              <a:t>;</a:t>
            </a:r>
            <a:r>
              <a:rPr lang="zh-CN" altLang="en-US" sz="3200" dirty="0"/>
              <a:t>吓坏了</a:t>
            </a:r>
            <a:r>
              <a:rPr lang="zh-CN" altLang="en-US" sz="3200" dirty="0" smtClean="0"/>
              <a:t>的</a:t>
            </a:r>
            <a:endParaRPr lang="zh-CN" altLang="en-US" sz="3200" dirty="0"/>
          </a:p>
          <a:p>
            <a:pPr algn="l"/>
            <a:r>
              <a:rPr lang="en-US" altLang="zh-CN" sz="3200" dirty="0"/>
              <a:t>8. ________v.</a:t>
            </a:r>
            <a:r>
              <a:rPr lang="zh-CN" altLang="en-US" sz="3200" dirty="0"/>
              <a:t>移</a:t>
            </a:r>
            <a:r>
              <a:rPr lang="zh-CN" altLang="en-US" sz="3200" dirty="0" smtClean="0"/>
              <a:t>动</a:t>
            </a:r>
            <a:endParaRPr lang="zh-CN" altLang="en-US" sz="3200" dirty="0"/>
          </a:p>
        </p:txBody>
      </p:sp>
      <p:sp>
        <p:nvSpPr>
          <p:cNvPr id="74756" name="TextBox 10"/>
          <p:cNvSpPr txBox="1">
            <a:spLocks noChangeArrowheads="1"/>
          </p:cNvSpPr>
          <p:nvPr/>
        </p:nvSpPr>
        <p:spPr bwMode="auto">
          <a:xfrm>
            <a:off x="1047750" y="1965325"/>
            <a:ext cx="16843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high</a:t>
            </a:r>
          </a:p>
        </p:txBody>
      </p:sp>
      <p:sp>
        <p:nvSpPr>
          <p:cNvPr id="74757" name="TextBox 11"/>
          <p:cNvSpPr txBox="1">
            <a:spLocks noChangeArrowheads="1"/>
          </p:cNvSpPr>
          <p:nvPr/>
        </p:nvSpPr>
        <p:spPr bwMode="auto">
          <a:xfrm>
            <a:off x="1119188" y="2974975"/>
            <a:ext cx="29400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Indian	</a:t>
            </a:r>
          </a:p>
        </p:txBody>
      </p:sp>
      <p:sp>
        <p:nvSpPr>
          <p:cNvPr id="74758" name="TextBox 12"/>
          <p:cNvSpPr txBox="1">
            <a:spLocks noChangeArrowheads="1"/>
          </p:cNvSpPr>
          <p:nvPr/>
        </p:nvSpPr>
        <p:spPr bwMode="auto">
          <a:xfrm>
            <a:off x="1120775" y="2470150"/>
            <a:ext cx="26447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ago</a:t>
            </a:r>
          </a:p>
        </p:txBody>
      </p:sp>
      <p:sp>
        <p:nvSpPr>
          <p:cNvPr id="74759" name="TextBox 13"/>
          <p:cNvSpPr txBox="1">
            <a:spLocks noChangeArrowheads="1"/>
          </p:cNvSpPr>
          <p:nvPr/>
        </p:nvSpPr>
        <p:spPr bwMode="auto">
          <a:xfrm>
            <a:off x="1046163" y="3478212"/>
            <a:ext cx="2286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moon</a:t>
            </a:r>
          </a:p>
        </p:txBody>
      </p:sp>
      <p:sp>
        <p:nvSpPr>
          <p:cNvPr id="74760" name="TextBox 9"/>
          <p:cNvSpPr txBox="1">
            <a:spLocks noChangeArrowheads="1"/>
          </p:cNvSpPr>
          <p:nvPr/>
        </p:nvSpPr>
        <p:spPr bwMode="auto">
          <a:xfrm>
            <a:off x="758825" y="3911600"/>
            <a:ext cx="26987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surprise</a:t>
            </a:r>
          </a:p>
        </p:txBody>
      </p:sp>
      <p:sp>
        <p:nvSpPr>
          <p:cNvPr id="74761" name="TextBox 12"/>
          <p:cNvSpPr txBox="1">
            <a:spLocks noChangeArrowheads="1"/>
          </p:cNvSpPr>
          <p:nvPr/>
        </p:nvSpPr>
        <p:spPr bwMode="auto">
          <a:xfrm>
            <a:off x="1119188" y="4414837"/>
            <a:ext cx="18430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snake</a:t>
            </a:r>
          </a:p>
        </p:txBody>
      </p:sp>
      <p:sp>
        <p:nvSpPr>
          <p:cNvPr id="74762" name="TextBox 14"/>
          <p:cNvSpPr txBox="1">
            <a:spLocks noChangeArrowheads="1"/>
          </p:cNvSpPr>
          <p:nvPr/>
        </p:nvSpPr>
        <p:spPr bwMode="auto">
          <a:xfrm>
            <a:off x="1190625" y="4919662"/>
            <a:ext cx="18557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scared</a:t>
            </a:r>
          </a:p>
        </p:txBody>
      </p:sp>
      <p:sp>
        <p:nvSpPr>
          <p:cNvPr id="74763" name="TextBox 14"/>
          <p:cNvSpPr txBox="1">
            <a:spLocks noChangeArrowheads="1"/>
          </p:cNvSpPr>
          <p:nvPr/>
        </p:nvSpPr>
        <p:spPr bwMode="auto">
          <a:xfrm>
            <a:off x="1190625" y="5351462"/>
            <a:ext cx="19399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move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  <p:bldP spid="74757" grpId="0"/>
      <p:bldP spid="74758" grpId="0"/>
      <p:bldP spid="74759" grpId="0"/>
      <p:bldP spid="74760" grpId="0"/>
      <p:bldP spid="74761" grpId="0"/>
      <p:bldP spid="74762" grpId="0"/>
      <p:bldP spid="747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1"/>
          <p:cNvSpPr txBox="1">
            <a:spLocks noChangeArrowheads="1"/>
          </p:cNvSpPr>
          <p:nvPr/>
        </p:nvSpPr>
        <p:spPr bwMode="auto">
          <a:xfrm>
            <a:off x="357188" y="341312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7827" name="矩形 2"/>
          <p:cNvSpPr>
            <a:spLocks noChangeArrowheads="1"/>
          </p:cNvSpPr>
          <p:nvPr/>
        </p:nvSpPr>
        <p:spPr bwMode="auto">
          <a:xfrm>
            <a:off x="304800" y="1401762"/>
            <a:ext cx="8382000" cy="301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9. ________ v.</a:t>
            </a:r>
            <a:r>
              <a:rPr lang="zh-CN" altLang="en-US" sz="3200" dirty="0"/>
              <a:t>开始</a:t>
            </a:r>
            <a:r>
              <a:rPr lang="en-US" altLang="zh-CN" sz="3200" dirty="0" smtClean="0"/>
              <a:t>;______ </a:t>
            </a:r>
            <a:r>
              <a:rPr lang="en-US" altLang="zh-CN" sz="3200" dirty="0"/>
              <a:t>n.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10. ________v.</a:t>
            </a:r>
            <a:r>
              <a:rPr lang="zh-CN" altLang="en-US" sz="3200" dirty="0"/>
              <a:t>跳；跃		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11. ________v.</a:t>
            </a:r>
            <a:r>
              <a:rPr lang="zh-CN" altLang="en-US" sz="3200" dirty="0"/>
              <a:t>弄醒</a:t>
            </a:r>
            <a:r>
              <a:rPr lang="en-US" altLang="zh-CN" sz="3200" dirty="0"/>
              <a:t>;</a:t>
            </a:r>
            <a:r>
              <a:rPr lang="zh-CN" altLang="en-US" sz="3200" dirty="0"/>
              <a:t>醒	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12.________ prep.</a:t>
            </a:r>
            <a:r>
              <a:rPr lang="zh-CN" altLang="en-US" sz="3200" dirty="0"/>
              <a:t>进入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13. ________ n.</a:t>
            </a:r>
            <a:r>
              <a:rPr lang="zh-CN" altLang="en-US" sz="3200" dirty="0"/>
              <a:t>森林		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14. ________ n.</a:t>
            </a:r>
            <a:r>
              <a:rPr lang="zh-CN" altLang="en-US" sz="3200" dirty="0"/>
              <a:t>耳朵</a:t>
            </a:r>
          </a:p>
        </p:txBody>
      </p:sp>
      <p:sp>
        <p:nvSpPr>
          <p:cNvPr id="77828" name="TextBox 11"/>
          <p:cNvSpPr txBox="1">
            <a:spLocks noChangeArrowheads="1"/>
          </p:cNvSpPr>
          <p:nvPr/>
        </p:nvSpPr>
        <p:spPr bwMode="auto">
          <a:xfrm>
            <a:off x="1068388" y="1309687"/>
            <a:ext cx="20256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start</a:t>
            </a:r>
          </a:p>
        </p:txBody>
      </p:sp>
      <p:sp>
        <p:nvSpPr>
          <p:cNvPr id="77829" name="TextBox 13"/>
          <p:cNvSpPr txBox="1">
            <a:spLocks noChangeArrowheads="1"/>
          </p:cNvSpPr>
          <p:nvPr/>
        </p:nvSpPr>
        <p:spPr bwMode="auto">
          <a:xfrm>
            <a:off x="1211263" y="1812925"/>
            <a:ext cx="37369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jump</a:t>
            </a:r>
          </a:p>
        </p:txBody>
      </p:sp>
      <p:sp>
        <p:nvSpPr>
          <p:cNvPr id="77830" name="TextBox 14"/>
          <p:cNvSpPr txBox="1">
            <a:spLocks noChangeArrowheads="1"/>
          </p:cNvSpPr>
          <p:nvPr/>
        </p:nvSpPr>
        <p:spPr bwMode="auto">
          <a:xfrm>
            <a:off x="1212850" y="2316162"/>
            <a:ext cx="20240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wake</a:t>
            </a:r>
          </a:p>
        </p:txBody>
      </p:sp>
      <p:sp>
        <p:nvSpPr>
          <p:cNvPr id="77831" name="TextBox 15"/>
          <p:cNvSpPr txBox="1">
            <a:spLocks noChangeArrowheads="1"/>
          </p:cNvSpPr>
          <p:nvPr/>
        </p:nvSpPr>
        <p:spPr bwMode="auto">
          <a:xfrm>
            <a:off x="1060450" y="3324225"/>
            <a:ext cx="4800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forest</a:t>
            </a:r>
          </a:p>
        </p:txBody>
      </p:sp>
      <p:sp>
        <p:nvSpPr>
          <p:cNvPr id="77832" name="TextBox 16"/>
          <p:cNvSpPr txBox="1">
            <a:spLocks noChangeArrowheads="1"/>
          </p:cNvSpPr>
          <p:nvPr/>
        </p:nvSpPr>
        <p:spPr bwMode="auto">
          <a:xfrm>
            <a:off x="1060450" y="2747962"/>
            <a:ext cx="441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into</a:t>
            </a:r>
          </a:p>
        </p:txBody>
      </p:sp>
      <p:sp>
        <p:nvSpPr>
          <p:cNvPr id="77833" name="TextBox 16"/>
          <p:cNvSpPr txBox="1">
            <a:spLocks noChangeArrowheads="1"/>
          </p:cNvSpPr>
          <p:nvPr/>
        </p:nvSpPr>
        <p:spPr bwMode="auto">
          <a:xfrm>
            <a:off x="1500188" y="3819525"/>
            <a:ext cx="4419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ear</a:t>
            </a:r>
          </a:p>
        </p:txBody>
      </p:sp>
      <p:sp>
        <p:nvSpPr>
          <p:cNvPr id="77834" name="TextBox 11"/>
          <p:cNvSpPr txBox="1">
            <a:spLocks noChangeArrowheads="1"/>
          </p:cNvSpPr>
          <p:nvPr/>
        </p:nvSpPr>
        <p:spPr bwMode="auto">
          <a:xfrm>
            <a:off x="4013200" y="1308100"/>
            <a:ext cx="1244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start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  <p:bldP spid="77829" grpId="0"/>
      <p:bldP spid="77830" grpId="0"/>
      <p:bldP spid="77831" grpId="0"/>
      <p:bldP spid="77832" grpId="0"/>
      <p:bldP spid="77833" grpId="0"/>
      <p:bldP spid="778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1"/>
          <p:cNvSpPr txBox="1">
            <a:spLocks noChangeArrowheads="1"/>
          </p:cNvSpPr>
          <p:nvPr/>
        </p:nvSpPr>
        <p:spPr bwMode="auto">
          <a:xfrm>
            <a:off x="357188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9875" name="矩形 2"/>
          <p:cNvSpPr>
            <a:spLocks noChangeArrowheads="1"/>
          </p:cNvSpPr>
          <p:nvPr/>
        </p:nvSpPr>
        <p:spPr bwMode="auto">
          <a:xfrm>
            <a:off x="0" y="930275"/>
            <a:ext cx="91440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二、请认真阅读课本，找出以下短语。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15. </a:t>
            </a:r>
            <a:r>
              <a:rPr lang="zh-CN" altLang="en-US" sz="3200" dirty="0"/>
              <a:t>中学</a:t>
            </a:r>
            <a:r>
              <a:rPr lang="zh-CN" altLang="zh-CN" sz="3200" dirty="0"/>
              <a:t>__________________________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16. </a:t>
            </a:r>
            <a:r>
              <a:rPr lang="zh-CN" altLang="en-US" sz="3200" dirty="0"/>
              <a:t>搭起；举起</a:t>
            </a:r>
            <a:r>
              <a:rPr lang="zh-CN" altLang="zh-CN" sz="3200" dirty="0"/>
              <a:t>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17. </a:t>
            </a:r>
            <a:r>
              <a:rPr lang="zh-CN" altLang="en-US" sz="3200" dirty="0"/>
              <a:t>吃惊</a:t>
            </a:r>
            <a:r>
              <a:rPr lang="zh-CN" altLang="zh-CN" sz="3200" dirty="0"/>
              <a:t>__________________________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18. </a:t>
            </a:r>
            <a:r>
              <a:rPr lang="zh-CN" altLang="en-US" sz="3200" dirty="0"/>
              <a:t>冲</a:t>
            </a:r>
            <a:r>
              <a:rPr lang="zh-CN" altLang="zh-CN" sz="3200" dirty="0"/>
              <a:t>…</a:t>
            </a:r>
            <a:r>
              <a:rPr lang="zh-CN" altLang="en-US" sz="3200" dirty="0"/>
              <a:t>大声叫嚷</a:t>
            </a:r>
            <a:r>
              <a:rPr lang="zh-CN" altLang="zh-CN" sz="3200" dirty="0"/>
              <a:t>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19. </a:t>
            </a:r>
            <a:r>
              <a:rPr lang="zh-CN" altLang="en-US" sz="3200" dirty="0"/>
              <a:t>上上下下；起伏</a:t>
            </a:r>
            <a:r>
              <a:rPr lang="zh-CN" altLang="zh-CN" sz="3200" dirty="0"/>
              <a:t>________________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20. </a:t>
            </a:r>
            <a:r>
              <a:rPr lang="zh-CN" altLang="en-US" sz="3200" dirty="0"/>
              <a:t>把</a:t>
            </a:r>
            <a:r>
              <a:rPr lang="zh-CN" altLang="zh-CN" sz="3200" dirty="0"/>
              <a:t>…</a:t>
            </a:r>
            <a:r>
              <a:rPr lang="zh-CN" altLang="en-US" sz="3200" dirty="0"/>
              <a:t>弄醒</a:t>
            </a:r>
            <a:r>
              <a:rPr lang="zh-CN" altLang="zh-CN" sz="3200" dirty="0"/>
              <a:t>_________________</a:t>
            </a:r>
          </a:p>
        </p:txBody>
      </p:sp>
      <p:sp>
        <p:nvSpPr>
          <p:cNvPr id="79876" name="TextBox 11"/>
          <p:cNvSpPr txBox="1">
            <a:spLocks noChangeArrowheads="1"/>
          </p:cNvSpPr>
          <p:nvPr/>
        </p:nvSpPr>
        <p:spPr bwMode="auto">
          <a:xfrm>
            <a:off x="3060700" y="1341438"/>
            <a:ext cx="37623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high school </a:t>
            </a:r>
          </a:p>
        </p:txBody>
      </p:sp>
      <p:sp>
        <p:nvSpPr>
          <p:cNvPr id="79877" name="TextBox 13"/>
          <p:cNvSpPr txBox="1">
            <a:spLocks noChangeArrowheads="1"/>
          </p:cNvSpPr>
          <p:nvPr/>
        </p:nvSpPr>
        <p:spPr bwMode="auto">
          <a:xfrm>
            <a:off x="3200400" y="1854200"/>
            <a:ext cx="3736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put up</a:t>
            </a:r>
          </a:p>
        </p:txBody>
      </p:sp>
      <p:sp>
        <p:nvSpPr>
          <p:cNvPr id="79878" name="TextBox 14"/>
          <p:cNvSpPr txBox="1">
            <a:spLocks noChangeArrowheads="1"/>
          </p:cNvSpPr>
          <p:nvPr/>
        </p:nvSpPr>
        <p:spPr bwMode="auto">
          <a:xfrm>
            <a:off x="2698750" y="2357438"/>
            <a:ext cx="6550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get a surprise	</a:t>
            </a:r>
          </a:p>
        </p:txBody>
      </p:sp>
      <p:sp>
        <p:nvSpPr>
          <p:cNvPr id="79879" name="TextBox 15"/>
          <p:cNvSpPr txBox="1">
            <a:spLocks noChangeArrowheads="1"/>
          </p:cNvSpPr>
          <p:nvPr/>
        </p:nvSpPr>
        <p:spPr bwMode="auto">
          <a:xfrm>
            <a:off x="3844925" y="2781300"/>
            <a:ext cx="3708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shout at</a:t>
            </a:r>
          </a:p>
        </p:txBody>
      </p:sp>
      <p:sp>
        <p:nvSpPr>
          <p:cNvPr id="79880" name="TextBox 16"/>
          <p:cNvSpPr txBox="1">
            <a:spLocks noChangeArrowheads="1"/>
          </p:cNvSpPr>
          <p:nvPr/>
        </p:nvSpPr>
        <p:spPr bwMode="auto">
          <a:xfrm>
            <a:off x="3779838" y="3284538"/>
            <a:ext cx="4419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up and down  </a:t>
            </a:r>
          </a:p>
        </p:txBody>
      </p:sp>
      <p:sp>
        <p:nvSpPr>
          <p:cNvPr id="79881" name="TextBox 16"/>
          <p:cNvSpPr txBox="1">
            <a:spLocks noChangeArrowheads="1"/>
          </p:cNvSpPr>
          <p:nvPr/>
        </p:nvSpPr>
        <p:spPr bwMode="auto">
          <a:xfrm>
            <a:off x="3489325" y="3860800"/>
            <a:ext cx="441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wake up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/>
      <p:bldP spid="79877" grpId="0"/>
      <p:bldP spid="79878" grpId="0"/>
      <p:bldP spid="79879" grpId="0"/>
      <p:bldP spid="79880" grpId="0"/>
      <p:bldP spid="7988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1"/>
          <p:cNvSpPr txBox="1">
            <a:spLocks noChangeArrowheads="1"/>
          </p:cNvSpPr>
          <p:nvPr/>
        </p:nvSpPr>
        <p:spPr bwMode="auto">
          <a:xfrm>
            <a:off x="357188" y="188912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81923" name="矩形 2"/>
          <p:cNvSpPr>
            <a:spLocks noChangeArrowheads="1"/>
          </p:cNvSpPr>
          <p:nvPr/>
        </p:nvSpPr>
        <p:spPr bwMode="auto">
          <a:xfrm>
            <a:off x="0" y="858838"/>
            <a:ext cx="9144000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三、阅读</a:t>
            </a:r>
            <a:r>
              <a:rPr lang="zh-CN" altLang="zh-CN" sz="3200" dirty="0"/>
              <a:t>2b</a:t>
            </a:r>
            <a:r>
              <a:rPr lang="zh-CN" altLang="en-US" sz="3200" dirty="0"/>
              <a:t>短文，完成下列练习。</a:t>
            </a:r>
            <a:r>
              <a:rPr lang="zh-CN" altLang="zh-CN" sz="3200" dirty="0"/>
              <a:t>True or false.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(    ) 21. Lisa finished high school two weeks ago.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(    ) 22. Lisa thinks last weekend was interesting and scary.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(    ) 23. Lisa went traveling by bus last weekend.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(    ) 24. When they shouted, they could scare the snake away.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(    ) 25. Lisa’s father jumped up and down in their tent because he was very scared.</a:t>
            </a:r>
          </a:p>
        </p:txBody>
      </p:sp>
      <p:sp>
        <p:nvSpPr>
          <p:cNvPr id="81924" name="TextBox 11"/>
          <p:cNvSpPr txBox="1">
            <a:spLocks noChangeArrowheads="1"/>
          </p:cNvSpPr>
          <p:nvPr/>
        </p:nvSpPr>
        <p:spPr bwMode="auto">
          <a:xfrm>
            <a:off x="250825" y="1844675"/>
            <a:ext cx="33543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81925" name="TextBox 11"/>
          <p:cNvSpPr txBox="1">
            <a:spLocks noChangeArrowheads="1"/>
          </p:cNvSpPr>
          <p:nvPr/>
        </p:nvSpPr>
        <p:spPr bwMode="auto">
          <a:xfrm>
            <a:off x="250825" y="1339850"/>
            <a:ext cx="2487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81926" name="TextBox 11"/>
          <p:cNvSpPr txBox="1">
            <a:spLocks noChangeArrowheads="1"/>
          </p:cNvSpPr>
          <p:nvPr/>
        </p:nvSpPr>
        <p:spPr bwMode="auto">
          <a:xfrm>
            <a:off x="179388" y="3355975"/>
            <a:ext cx="33226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81927" name="TextBox 11"/>
          <p:cNvSpPr txBox="1">
            <a:spLocks noChangeArrowheads="1"/>
          </p:cNvSpPr>
          <p:nvPr/>
        </p:nvSpPr>
        <p:spPr bwMode="auto">
          <a:xfrm>
            <a:off x="250825" y="2781300"/>
            <a:ext cx="26035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  <a:sym typeface="Arial" panose="020B0604020202020204" pitchFamily="34" charset="0"/>
              </a:rPr>
              <a:t>T</a:t>
            </a:r>
          </a:p>
        </p:txBody>
      </p:sp>
      <p:sp>
        <p:nvSpPr>
          <p:cNvPr id="81928" name="TextBox 11"/>
          <p:cNvSpPr txBox="1">
            <a:spLocks noChangeArrowheads="1"/>
          </p:cNvSpPr>
          <p:nvPr/>
        </p:nvSpPr>
        <p:spPr bwMode="auto">
          <a:xfrm>
            <a:off x="106363" y="4292600"/>
            <a:ext cx="33226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/>
      <p:bldP spid="81925" grpId="0"/>
      <p:bldP spid="81926" grpId="0"/>
      <p:bldP spid="81927" grpId="0"/>
      <p:bldP spid="819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思 考 探 究</a:t>
            </a:r>
          </a:p>
        </p:txBody>
      </p:sp>
      <p:sp>
        <p:nvSpPr>
          <p:cNvPr id="83971" name="矩形 2"/>
          <p:cNvSpPr>
            <a:spLocks noChangeArrowheads="1"/>
          </p:cNvSpPr>
          <p:nvPr/>
        </p:nvSpPr>
        <p:spPr bwMode="auto">
          <a:xfrm>
            <a:off x="0" y="500063"/>
            <a:ext cx="9144000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★</a:t>
            </a:r>
            <a:r>
              <a:rPr lang="zh-CN" altLang="en-US" sz="3200" dirty="0"/>
              <a:t>不定代词：</a:t>
            </a:r>
            <a:r>
              <a:rPr lang="zh-CN" altLang="zh-CN" sz="3200" dirty="0"/>
              <a:t>somebody</a:t>
            </a:r>
            <a:r>
              <a:rPr lang="zh-CN" altLang="en-US" sz="3200" dirty="0"/>
              <a:t>，</a:t>
            </a:r>
            <a:r>
              <a:rPr lang="zh-CN" altLang="zh-CN" sz="3200" dirty="0"/>
              <a:t>someone</a:t>
            </a:r>
            <a:r>
              <a:rPr lang="zh-CN" altLang="en-US" sz="3200" dirty="0"/>
              <a:t>，</a:t>
            </a:r>
            <a:r>
              <a:rPr lang="zh-CN" altLang="zh-CN" sz="3200" dirty="0"/>
              <a:t>something</a:t>
            </a:r>
            <a:r>
              <a:rPr lang="zh-CN" altLang="en-US" sz="3200" dirty="0"/>
              <a:t>，</a:t>
            </a:r>
            <a:r>
              <a:rPr lang="zh-CN" altLang="zh-CN" sz="3200" dirty="0"/>
              <a:t>anybody</a:t>
            </a:r>
            <a:r>
              <a:rPr lang="zh-CN" altLang="en-US" sz="3200" dirty="0"/>
              <a:t>，</a:t>
            </a:r>
            <a:r>
              <a:rPr lang="zh-CN" altLang="zh-CN" sz="3200" dirty="0"/>
              <a:t>anyone</a:t>
            </a:r>
            <a:r>
              <a:rPr lang="zh-CN" altLang="en-US" sz="3200" dirty="0"/>
              <a:t>，</a:t>
            </a:r>
            <a:r>
              <a:rPr lang="zh-CN" altLang="zh-CN" sz="3200" dirty="0"/>
              <a:t>anything</a:t>
            </a:r>
            <a:r>
              <a:rPr lang="zh-CN" altLang="en-US" sz="3200" dirty="0"/>
              <a:t>的用法：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★</a:t>
            </a:r>
            <a:r>
              <a:rPr lang="zh-CN" altLang="en-US" sz="3200" dirty="0"/>
              <a:t>作主语时，谓语动词用单数</a:t>
            </a:r>
            <a:r>
              <a:rPr lang="zh-CN" altLang="zh-CN" sz="3200" dirty="0"/>
              <a:t>.</a:t>
            </a:r>
            <a:r>
              <a:rPr lang="zh-CN" altLang="en-US" sz="3200" dirty="0"/>
              <a:t>如：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Everything </a:t>
            </a:r>
            <a:r>
              <a:rPr lang="zh-CN" altLang="zh-CN" sz="3200" dirty="0" smtClean="0"/>
              <a:t>____ </a:t>
            </a:r>
            <a:r>
              <a:rPr lang="zh-CN" altLang="zh-CN" sz="3200" dirty="0"/>
              <a:t>ready.  /Nobody </a:t>
            </a:r>
            <a:r>
              <a:rPr lang="zh-CN" altLang="zh-CN" sz="3200" dirty="0" smtClean="0"/>
              <a:t>____ </a:t>
            </a:r>
            <a:r>
              <a:rPr lang="zh-CN" altLang="zh-CN" sz="3200" dirty="0"/>
              <a:t>here.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1. Nothing </a:t>
            </a:r>
            <a:r>
              <a:rPr lang="zh-CN" altLang="zh-CN" sz="3200" dirty="0" smtClean="0"/>
              <a:t>____ </a:t>
            </a:r>
            <a:r>
              <a:rPr lang="zh-CN" altLang="zh-CN" sz="3200" dirty="0"/>
              <a:t>(be) difficult if you put your heart into it.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修饰它的形容词要后置</a:t>
            </a:r>
            <a:r>
              <a:rPr lang="zh-CN" altLang="zh-CN" sz="3200" dirty="0"/>
              <a:t>.</a:t>
            </a:r>
            <a:r>
              <a:rPr lang="zh-CN" altLang="en-US" sz="3200" dirty="0"/>
              <a:t>如：</a:t>
            </a:r>
            <a:r>
              <a:rPr lang="zh-CN" altLang="zh-CN" sz="3200" dirty="0"/>
              <a:t>something important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2. Can you tell me </a:t>
            </a:r>
            <a:r>
              <a:rPr lang="zh-CN" altLang="zh-CN" sz="3200" dirty="0" smtClean="0"/>
              <a:t>_____________________? </a:t>
            </a:r>
            <a:r>
              <a:rPr lang="zh-CN" altLang="zh-CN" sz="3200" dirty="0"/>
              <a:t>(interesting something /something interesting)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★	make</a:t>
            </a:r>
            <a:r>
              <a:rPr lang="zh-CN" altLang="en-US" sz="3200" dirty="0"/>
              <a:t>使</a:t>
            </a:r>
            <a:r>
              <a:rPr lang="zh-CN" altLang="zh-CN" sz="3200" dirty="0"/>
              <a:t>, </a:t>
            </a:r>
            <a:r>
              <a:rPr lang="zh-CN" altLang="en-US" sz="3200" dirty="0"/>
              <a:t>让</a:t>
            </a:r>
            <a:r>
              <a:rPr lang="zh-CN" altLang="zh-CN" sz="3200" dirty="0"/>
              <a:t>. </a:t>
            </a:r>
            <a:r>
              <a:rPr lang="zh-CN" altLang="en-US" sz="3200" dirty="0"/>
              <a:t>后跟动词原形</a:t>
            </a:r>
            <a:r>
              <a:rPr lang="zh-CN" altLang="zh-CN" sz="3200" dirty="0"/>
              <a:t>do</a:t>
            </a:r>
            <a:r>
              <a:rPr lang="zh-CN" altLang="en-US" sz="3200" dirty="0"/>
              <a:t>或形容如：</a:t>
            </a:r>
            <a:r>
              <a:rPr lang="zh-CN" altLang="zh-CN" sz="3200" dirty="0"/>
              <a:t>make me happy  /make me laugh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3.That good news __________</a:t>
            </a:r>
            <a:r>
              <a:rPr lang="en-US" altLang="en-US" sz="3200" dirty="0"/>
              <a:t>__</a:t>
            </a:r>
            <a:r>
              <a:rPr lang="zh-CN" altLang="zh-CN" sz="3200" dirty="0"/>
              <a:t> me ________.    4. My teacher _____</a:t>
            </a:r>
            <a:r>
              <a:rPr lang="en-US" altLang="en-US" sz="3200" dirty="0"/>
              <a:t>_____</a:t>
            </a:r>
            <a:r>
              <a:rPr lang="zh-CN" altLang="zh-CN" sz="3200" dirty="0"/>
              <a:t>_ me __ my homework.</a:t>
            </a:r>
          </a:p>
        </p:txBody>
      </p:sp>
      <p:sp>
        <p:nvSpPr>
          <p:cNvPr id="83972" name="TextBox 4"/>
          <p:cNvSpPr txBox="1">
            <a:spLocks noChangeArrowheads="1"/>
          </p:cNvSpPr>
          <p:nvPr/>
        </p:nvSpPr>
        <p:spPr bwMode="auto">
          <a:xfrm>
            <a:off x="2124075" y="1916113"/>
            <a:ext cx="7921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is</a:t>
            </a:r>
          </a:p>
        </p:txBody>
      </p:sp>
      <p:sp>
        <p:nvSpPr>
          <p:cNvPr id="83973" name="TextBox 4"/>
          <p:cNvSpPr txBox="1">
            <a:spLocks noChangeArrowheads="1"/>
          </p:cNvSpPr>
          <p:nvPr/>
        </p:nvSpPr>
        <p:spPr bwMode="auto">
          <a:xfrm>
            <a:off x="6096001" y="1844675"/>
            <a:ext cx="8048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is</a:t>
            </a:r>
          </a:p>
        </p:txBody>
      </p:sp>
      <p:sp>
        <p:nvSpPr>
          <p:cNvPr id="83974" name="TextBox 4"/>
          <p:cNvSpPr txBox="1">
            <a:spLocks noChangeArrowheads="1"/>
          </p:cNvSpPr>
          <p:nvPr/>
        </p:nvSpPr>
        <p:spPr bwMode="auto">
          <a:xfrm>
            <a:off x="2133600" y="2387025"/>
            <a:ext cx="9366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is</a:t>
            </a:r>
          </a:p>
        </p:txBody>
      </p:sp>
      <p:sp>
        <p:nvSpPr>
          <p:cNvPr id="83975" name="TextBox 4"/>
          <p:cNvSpPr txBox="1">
            <a:spLocks noChangeArrowheads="1"/>
          </p:cNvSpPr>
          <p:nvPr/>
        </p:nvSpPr>
        <p:spPr bwMode="auto">
          <a:xfrm>
            <a:off x="3500438" y="3860800"/>
            <a:ext cx="467439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something interesting </a:t>
            </a:r>
          </a:p>
        </p:txBody>
      </p:sp>
      <p:sp>
        <p:nvSpPr>
          <p:cNvPr id="83976" name="TextBox 4"/>
          <p:cNvSpPr txBox="1">
            <a:spLocks noChangeArrowheads="1"/>
          </p:cNvSpPr>
          <p:nvPr/>
        </p:nvSpPr>
        <p:spPr bwMode="auto">
          <a:xfrm>
            <a:off x="3419475" y="5805488"/>
            <a:ext cx="32893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makes/ made  </a:t>
            </a:r>
          </a:p>
        </p:txBody>
      </p:sp>
      <p:sp>
        <p:nvSpPr>
          <p:cNvPr id="83977" name="TextBox 4"/>
          <p:cNvSpPr txBox="1">
            <a:spLocks noChangeArrowheads="1"/>
          </p:cNvSpPr>
          <p:nvPr/>
        </p:nvSpPr>
        <p:spPr bwMode="auto">
          <a:xfrm>
            <a:off x="6948488" y="5805488"/>
            <a:ext cx="2452687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happy</a:t>
            </a:r>
            <a:endParaRPr lang="en-US" altLang="zh-CN" sz="3200" b="1">
              <a:solidFill>
                <a:srgbClr val="FF0000"/>
              </a:solidFill>
            </a:endParaRPr>
          </a:p>
        </p:txBody>
      </p:sp>
      <p:sp>
        <p:nvSpPr>
          <p:cNvPr id="83978" name="TextBox 4"/>
          <p:cNvSpPr txBox="1">
            <a:spLocks noChangeArrowheads="1"/>
          </p:cNvSpPr>
          <p:nvPr/>
        </p:nvSpPr>
        <p:spPr bwMode="auto">
          <a:xfrm>
            <a:off x="5867400" y="6237288"/>
            <a:ext cx="895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do</a:t>
            </a:r>
          </a:p>
        </p:txBody>
      </p:sp>
      <p:sp>
        <p:nvSpPr>
          <p:cNvPr id="83979" name="TextBox 4"/>
          <p:cNvSpPr txBox="1">
            <a:spLocks noChangeArrowheads="1"/>
          </p:cNvSpPr>
          <p:nvPr/>
        </p:nvSpPr>
        <p:spPr bwMode="auto">
          <a:xfrm>
            <a:off x="2555875" y="6308725"/>
            <a:ext cx="3289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makes/ made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3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3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/>
      <p:bldP spid="83973" grpId="0"/>
      <p:bldP spid="83974" grpId="0"/>
      <p:bldP spid="83975" grpId="0"/>
      <p:bldP spid="83976" grpId="0"/>
      <p:bldP spid="83977" grpId="0"/>
      <p:bldP spid="83978" grpId="0"/>
      <p:bldP spid="8397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矩形 1"/>
          <p:cNvSpPr>
            <a:spLocks noChangeArrowheads="1"/>
          </p:cNvSpPr>
          <p:nvPr/>
        </p:nvSpPr>
        <p:spPr bwMode="auto">
          <a:xfrm>
            <a:off x="0" y="756821"/>
            <a:ext cx="91440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800" dirty="0" smtClean="0">
                <a:sym typeface="Arial" panose="020B0604020202020204" pitchFamily="34" charset="0"/>
              </a:rPr>
              <a:t>★</a:t>
            </a:r>
            <a:r>
              <a:rPr lang="zh-CN" altLang="en-US" sz="2800" dirty="0" smtClean="0">
                <a:sym typeface="Arial" panose="020B0604020202020204" pitchFamily="34" charset="0"/>
              </a:rPr>
              <a:t>特</a:t>
            </a:r>
            <a:r>
              <a:rPr lang="zh-CN" altLang="en-US" sz="2800" dirty="0">
                <a:sym typeface="Arial" panose="020B0604020202020204" pitchFamily="34" charset="0"/>
              </a:rPr>
              <a:t>殊疑问词</a:t>
            </a:r>
            <a:r>
              <a:rPr lang="en-US" altLang="zh-CN" sz="2800" dirty="0">
                <a:sym typeface="Arial" panose="020B0604020202020204" pitchFamily="34" charset="0"/>
              </a:rPr>
              <a:t>+ to do </a:t>
            </a:r>
            <a:r>
              <a:rPr lang="zh-CN" altLang="en-US" sz="2800" dirty="0">
                <a:sym typeface="Arial" panose="020B0604020202020204" pitchFamily="34" charset="0"/>
              </a:rPr>
              <a:t>如</a:t>
            </a:r>
            <a:r>
              <a:rPr lang="zh-CN" altLang="en-US" sz="2800" dirty="0" smtClean="0">
                <a:sym typeface="Arial" panose="020B0604020202020204" pitchFamily="34" charset="0"/>
              </a:rPr>
              <a:t>：</a:t>
            </a:r>
            <a:r>
              <a:rPr lang="en-US" altLang="zh-CN" sz="2800" dirty="0" smtClean="0">
                <a:sym typeface="Arial" panose="020B0604020202020204" pitchFamily="34" charset="0"/>
              </a:rPr>
              <a:t>I </a:t>
            </a:r>
            <a:r>
              <a:rPr lang="en-US" altLang="zh-CN" sz="2800" dirty="0">
                <a:sym typeface="Arial" panose="020B0604020202020204" pitchFamily="34" charset="0"/>
              </a:rPr>
              <a:t>don</a:t>
            </a:r>
            <a:r>
              <a:rPr lang="en-US" altLang="zh-CN" sz="2800" dirty="0">
                <a:latin typeface="Calibri" panose="020F0502020204030204" pitchFamily="34" charset="0"/>
                <a:sym typeface="Arial" panose="020B0604020202020204" pitchFamily="34" charset="0"/>
              </a:rPr>
              <a:t>’</a:t>
            </a:r>
            <a:r>
              <a:rPr lang="en-US" altLang="zh-CN" sz="2800" dirty="0">
                <a:sym typeface="Arial" panose="020B0604020202020204" pitchFamily="34" charset="0"/>
              </a:rPr>
              <a:t>t really know how to use it.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2800" dirty="0">
                <a:sym typeface="Arial" panose="020B0604020202020204" pitchFamily="34" charset="0"/>
              </a:rPr>
              <a:t>5. He didn't know what </a:t>
            </a:r>
            <a:r>
              <a:rPr lang="en-US" altLang="zh-CN" sz="2800" dirty="0" smtClean="0">
                <a:sym typeface="Arial" panose="020B0604020202020204" pitchFamily="34" charset="0"/>
              </a:rPr>
              <a:t>________ </a:t>
            </a:r>
            <a:r>
              <a:rPr lang="en-US" altLang="zh-CN" sz="2800" dirty="0">
                <a:sym typeface="Arial" panose="020B0604020202020204" pitchFamily="34" charset="0"/>
              </a:rPr>
              <a:t>(say) in the meeting.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2800" dirty="0">
                <a:sym typeface="Arial" panose="020B0604020202020204" pitchFamily="34" charset="0"/>
              </a:rPr>
              <a:t>★so</a:t>
            </a:r>
            <a:r>
              <a:rPr lang="en-US" altLang="zh-CN" sz="2800" dirty="0">
                <a:latin typeface="Calibri" panose="020F0502020204030204" pitchFamily="34" charset="0"/>
                <a:sym typeface="Arial" panose="020B0604020202020204" pitchFamily="34" charset="0"/>
              </a:rPr>
              <a:t>…</a:t>
            </a:r>
            <a:r>
              <a:rPr lang="en-US" altLang="zh-CN" sz="2800" dirty="0">
                <a:sym typeface="Arial" panose="020B0604020202020204" pitchFamily="34" charset="0"/>
              </a:rPr>
              <a:t>that</a:t>
            </a:r>
            <a:r>
              <a:rPr lang="en-US" altLang="zh-CN" sz="2800" dirty="0">
                <a:latin typeface="Calibri" panose="020F0502020204030204" pitchFamily="34" charset="0"/>
                <a:sym typeface="Arial" panose="020B0604020202020204" pitchFamily="34" charset="0"/>
              </a:rPr>
              <a:t>…</a:t>
            </a:r>
            <a:r>
              <a:rPr lang="zh-CN" altLang="en-US" sz="2800" dirty="0">
                <a:sym typeface="Arial" panose="020B0604020202020204" pitchFamily="34" charset="0"/>
              </a:rPr>
              <a:t>的用法：观察下列句子：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2800" dirty="0">
                <a:sym typeface="Arial" panose="020B0604020202020204" pitchFamily="34" charset="0"/>
              </a:rPr>
              <a:t>I was so tired that I went to sleep early.      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2800" dirty="0">
                <a:sym typeface="Arial" panose="020B0604020202020204" pitchFamily="34" charset="0"/>
              </a:rPr>
              <a:t>He worked so hard that he got the first place.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2800" dirty="0">
                <a:sym typeface="Arial" panose="020B0604020202020204" pitchFamily="34" charset="0"/>
              </a:rPr>
              <a:t>结论：</a:t>
            </a:r>
            <a:r>
              <a:rPr lang="en-US" altLang="zh-CN" sz="2800" dirty="0">
                <a:sym typeface="Arial" panose="020B0604020202020204" pitchFamily="34" charset="0"/>
              </a:rPr>
              <a:t>________</a:t>
            </a:r>
            <a:r>
              <a:rPr lang="zh-CN" altLang="en-US" sz="2800" dirty="0">
                <a:sym typeface="Arial" panose="020B0604020202020204" pitchFamily="34" charset="0"/>
              </a:rPr>
              <a:t>为固定搭配，引导结果状语从句，意为</a:t>
            </a:r>
            <a:r>
              <a:rPr lang="zh-CN" altLang="en-US" sz="2800" dirty="0">
                <a:latin typeface="Calibri" panose="020F0502020204030204" pitchFamily="34" charset="0"/>
                <a:sym typeface="Arial" panose="020B0604020202020204" pitchFamily="34" charset="0"/>
              </a:rPr>
              <a:t>“</a:t>
            </a:r>
            <a:r>
              <a:rPr lang="en-US" altLang="zh-CN" sz="2800" dirty="0">
                <a:sym typeface="Arial" panose="020B0604020202020204" pitchFamily="34" charset="0"/>
              </a:rPr>
              <a:t>___________</a:t>
            </a:r>
            <a:r>
              <a:rPr lang="en-US" altLang="zh-CN" sz="2800" dirty="0">
                <a:latin typeface="Calibri" panose="020F0502020204030204" pitchFamily="34" charset="0"/>
                <a:sym typeface="Arial" panose="020B0604020202020204" pitchFamily="34" charset="0"/>
              </a:rPr>
              <a:t>”</a:t>
            </a:r>
            <a:r>
              <a:rPr lang="zh-CN" altLang="en-US" sz="2800" dirty="0">
                <a:sym typeface="Arial" panose="020B0604020202020204" pitchFamily="34" charset="0"/>
              </a:rPr>
              <a:t>，其中</a:t>
            </a:r>
            <a:r>
              <a:rPr lang="en-US" altLang="zh-CN" sz="2800" dirty="0">
                <a:sym typeface="Arial" panose="020B0604020202020204" pitchFamily="34" charset="0"/>
              </a:rPr>
              <a:t>so</a:t>
            </a:r>
            <a:r>
              <a:rPr lang="zh-CN" altLang="en-US" sz="2800" dirty="0">
                <a:sym typeface="Arial" panose="020B0604020202020204" pitchFamily="34" charset="0"/>
              </a:rPr>
              <a:t>后面接</a:t>
            </a:r>
            <a:r>
              <a:rPr lang="en-US" altLang="zh-CN" sz="2800" dirty="0">
                <a:sym typeface="Arial" panose="020B0604020202020204" pitchFamily="34" charset="0"/>
              </a:rPr>
              <a:t>___________</a:t>
            </a:r>
            <a:r>
              <a:rPr lang="zh-CN" altLang="en-US" sz="2800" dirty="0">
                <a:sym typeface="Arial" panose="020B0604020202020204" pitchFamily="34" charset="0"/>
              </a:rPr>
              <a:t>、</a:t>
            </a:r>
            <a:r>
              <a:rPr lang="en-US" altLang="zh-CN" sz="2800" dirty="0">
                <a:sym typeface="Arial" panose="020B0604020202020204" pitchFamily="34" charset="0"/>
              </a:rPr>
              <a:t>_____</a:t>
            </a:r>
            <a:r>
              <a:rPr lang="zh-CN" altLang="en-US" sz="2800" dirty="0">
                <a:sym typeface="Arial" panose="020B0604020202020204" pitchFamily="34" charset="0"/>
              </a:rPr>
              <a:t>或有</a:t>
            </a:r>
            <a:r>
              <a:rPr lang="en-US" altLang="zh-CN" sz="2800" dirty="0">
                <a:sym typeface="Arial" panose="020B0604020202020204" pitchFamily="34" charset="0"/>
              </a:rPr>
              <a:t>few, little, many, much</a:t>
            </a:r>
            <a:r>
              <a:rPr lang="zh-CN" altLang="en-US" sz="2800" dirty="0">
                <a:sym typeface="Arial" panose="020B0604020202020204" pitchFamily="34" charset="0"/>
              </a:rPr>
              <a:t>修饰的名词短语。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2800" dirty="0">
                <a:sym typeface="Arial" panose="020B0604020202020204" pitchFamily="34" charset="0"/>
              </a:rPr>
              <a:t>6. </a:t>
            </a:r>
            <a:r>
              <a:rPr lang="zh-CN" altLang="en-US" sz="2800" dirty="0">
                <a:sym typeface="Arial" panose="020B0604020202020204" pitchFamily="34" charset="0"/>
              </a:rPr>
              <a:t>这个箱子太重了，我搬不动。     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2800" dirty="0">
                <a:sym typeface="Arial" panose="020B0604020202020204" pitchFamily="34" charset="0"/>
              </a:rPr>
              <a:t>The box is ________ heavy ______ I can</a:t>
            </a:r>
            <a:r>
              <a:rPr lang="en-US" altLang="zh-CN" sz="2800" dirty="0">
                <a:latin typeface="Calibri" panose="020F0502020204030204" pitchFamily="34" charset="0"/>
                <a:sym typeface="Arial" panose="020B0604020202020204" pitchFamily="34" charset="0"/>
              </a:rPr>
              <a:t>’</a:t>
            </a:r>
            <a:r>
              <a:rPr lang="en-US" altLang="zh-CN" sz="2800" dirty="0">
                <a:sym typeface="Arial" panose="020B0604020202020204" pitchFamily="34" charset="0"/>
              </a:rPr>
              <a:t>t carry.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2800" dirty="0">
                <a:sym typeface="Arial" panose="020B0604020202020204" pitchFamily="34" charset="0"/>
              </a:rPr>
              <a:t>   too...to  	</a:t>
            </a:r>
            <a:r>
              <a:rPr lang="zh-CN" altLang="en-US" sz="2800" dirty="0">
                <a:sym typeface="Arial" panose="020B0604020202020204" pitchFamily="34" charset="0"/>
              </a:rPr>
              <a:t>太</a:t>
            </a:r>
            <a:r>
              <a:rPr lang="en-US" altLang="zh-CN" sz="2800" dirty="0">
                <a:latin typeface="Calibri" panose="020F0502020204030204" pitchFamily="34" charset="0"/>
                <a:sym typeface="Arial" panose="020B0604020202020204" pitchFamily="34" charset="0"/>
              </a:rPr>
              <a:t>…</a:t>
            </a:r>
            <a:r>
              <a:rPr lang="zh-CN" altLang="en-US" sz="2800" dirty="0">
                <a:sym typeface="Arial" panose="020B0604020202020204" pitchFamily="34" charset="0"/>
              </a:rPr>
              <a:t>以致于</a:t>
            </a:r>
            <a:r>
              <a:rPr lang="en-US" altLang="zh-CN" sz="2800" dirty="0">
                <a:latin typeface="Calibri" panose="020F0502020204030204" pitchFamily="34" charset="0"/>
                <a:sym typeface="Arial" panose="020B0604020202020204" pitchFamily="34" charset="0"/>
              </a:rPr>
              <a:t>…</a:t>
            </a:r>
            <a:r>
              <a:rPr lang="en-US" altLang="zh-CN" sz="2800" dirty="0">
                <a:sym typeface="Arial" panose="020B0604020202020204" pitchFamily="34" charset="0"/>
              </a:rPr>
              <a:t>		   	</a:t>
            </a:r>
          </a:p>
        </p:txBody>
      </p:sp>
      <p:sp>
        <p:nvSpPr>
          <p:cNvPr id="86019" name="TextBox 2"/>
          <p:cNvSpPr txBox="1">
            <a:spLocks noChangeArrowheads="1"/>
          </p:cNvSpPr>
          <p:nvPr/>
        </p:nvSpPr>
        <p:spPr bwMode="auto">
          <a:xfrm>
            <a:off x="3865563" y="1538287"/>
            <a:ext cx="15446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</a:rPr>
              <a:t>to say</a:t>
            </a:r>
          </a:p>
        </p:txBody>
      </p:sp>
      <p:sp>
        <p:nvSpPr>
          <p:cNvPr id="86020" name="TextBox 2"/>
          <p:cNvSpPr txBox="1">
            <a:spLocks noChangeArrowheads="1"/>
          </p:cNvSpPr>
          <p:nvPr/>
        </p:nvSpPr>
        <p:spPr bwMode="auto">
          <a:xfrm>
            <a:off x="1143000" y="3290887"/>
            <a:ext cx="3429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</a:rPr>
              <a:t>so...that   </a:t>
            </a:r>
          </a:p>
        </p:txBody>
      </p:sp>
      <p:sp>
        <p:nvSpPr>
          <p:cNvPr id="86021" name="TextBox 2"/>
          <p:cNvSpPr txBox="1">
            <a:spLocks noChangeArrowheads="1"/>
          </p:cNvSpPr>
          <p:nvPr/>
        </p:nvSpPr>
        <p:spPr bwMode="auto">
          <a:xfrm>
            <a:off x="457200" y="3733800"/>
            <a:ext cx="30162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</a:rPr>
              <a:t>如此</a:t>
            </a:r>
            <a:r>
              <a:rPr lang="en-US" altLang="zh-CN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…</a:t>
            </a:r>
            <a:r>
              <a:rPr lang="zh-CN" altLang="en-US" sz="2800" b="1" dirty="0">
                <a:solidFill>
                  <a:srgbClr val="FF0000"/>
                </a:solidFill>
              </a:rPr>
              <a:t>以致</a:t>
            </a:r>
          </a:p>
        </p:txBody>
      </p:sp>
      <p:sp>
        <p:nvSpPr>
          <p:cNvPr id="86022" name="TextBox 2"/>
          <p:cNvSpPr txBox="1">
            <a:spLocks noChangeArrowheads="1"/>
          </p:cNvSpPr>
          <p:nvPr/>
        </p:nvSpPr>
        <p:spPr bwMode="auto">
          <a:xfrm>
            <a:off x="5364162" y="3657600"/>
            <a:ext cx="2332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  <a:sym typeface="Arial" panose="020B0604020202020204" pitchFamily="34" charset="0"/>
              </a:rPr>
              <a:t>形容词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86023" name="TextBox 2"/>
          <p:cNvSpPr txBox="1">
            <a:spLocks noChangeArrowheads="1"/>
          </p:cNvSpPr>
          <p:nvPr/>
        </p:nvSpPr>
        <p:spPr bwMode="auto">
          <a:xfrm>
            <a:off x="7788275" y="3657600"/>
            <a:ext cx="13557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  <a:sym typeface="Arial" panose="020B0604020202020204" pitchFamily="34" charset="0"/>
              </a:rPr>
              <a:t>副词 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86024" name="TextBox 2"/>
          <p:cNvSpPr txBox="1">
            <a:spLocks noChangeArrowheads="1"/>
          </p:cNvSpPr>
          <p:nvPr/>
        </p:nvSpPr>
        <p:spPr bwMode="auto">
          <a:xfrm>
            <a:off x="2286000" y="4953000"/>
            <a:ext cx="3729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</a:rPr>
              <a:t>so                   that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/>
      <p:bldP spid="86020" grpId="0"/>
      <p:bldP spid="86021" grpId="0"/>
      <p:bldP spid="86022" grpId="0"/>
      <p:bldP spid="86023" grpId="0"/>
      <p:bldP spid="860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矩形 1"/>
          <p:cNvSpPr>
            <a:spLocks noChangeArrowheads="1"/>
          </p:cNvSpPr>
          <p:nvPr/>
        </p:nvSpPr>
        <p:spPr bwMode="auto">
          <a:xfrm>
            <a:off x="0" y="358775"/>
            <a:ext cx="9144000" cy="643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The box is ________ heavy ________ carry.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★	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“</a:t>
            </a:r>
            <a:r>
              <a:rPr lang="en-US" altLang="zh-CN" sz="3200" dirty="0">
                <a:sym typeface="Arial" panose="020B0604020202020204" pitchFamily="34" charset="0"/>
              </a:rPr>
              <a:t>so...that...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”</a:t>
            </a:r>
            <a:r>
              <a:rPr lang="zh-CN" altLang="en-US" sz="3200" dirty="0">
                <a:sym typeface="Arial" panose="020B0604020202020204" pitchFamily="34" charset="0"/>
              </a:rPr>
              <a:t>与</a:t>
            </a:r>
            <a:r>
              <a:rPr lang="zh-CN" altLang="en-US" sz="3200" dirty="0">
                <a:latin typeface="Calibri" panose="020F0502020204030204" pitchFamily="34" charset="0"/>
                <a:sym typeface="Arial" panose="020B0604020202020204" pitchFamily="34" charset="0"/>
              </a:rPr>
              <a:t>“</a:t>
            </a:r>
            <a:r>
              <a:rPr lang="zh-CN" altLang="en-US" sz="3200" dirty="0">
                <a:sym typeface="Arial" panose="020B0604020202020204" pitchFamily="34" charset="0"/>
              </a:rPr>
              <a:t> </a:t>
            </a:r>
            <a:r>
              <a:rPr lang="en-US" altLang="zh-CN" sz="3200" dirty="0">
                <a:sym typeface="Arial" panose="020B0604020202020204" pitchFamily="34" charset="0"/>
              </a:rPr>
              <a:t>such...that...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”</a:t>
            </a:r>
            <a:r>
              <a:rPr lang="zh-CN" altLang="en-US" sz="3200" dirty="0">
                <a:sym typeface="Arial" panose="020B0604020202020204" pitchFamily="34" charset="0"/>
              </a:rPr>
              <a:t>如此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……</a:t>
            </a:r>
            <a:r>
              <a:rPr lang="zh-CN" altLang="en-US" sz="3200" dirty="0">
                <a:sym typeface="Arial" panose="020B0604020202020204" pitchFamily="34" charset="0"/>
              </a:rPr>
              <a:t>以致于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……</a:t>
            </a:r>
            <a:r>
              <a:rPr lang="zh-CN" altLang="en-US" sz="3200" dirty="0">
                <a:sym typeface="Arial" panose="020B0604020202020204" pitchFamily="34" charset="0"/>
              </a:rPr>
              <a:t>的用法区别：</a:t>
            </a:r>
            <a:r>
              <a:rPr lang="en-US" altLang="zh-CN" sz="3200" dirty="0">
                <a:sym typeface="Arial" panose="020B0604020202020204" pitchFamily="34" charset="0"/>
              </a:rPr>
              <a:t>so</a:t>
            </a:r>
            <a:r>
              <a:rPr lang="zh-CN" altLang="en-US" sz="3200" dirty="0">
                <a:sym typeface="Arial" panose="020B0604020202020204" pitchFamily="34" charset="0"/>
              </a:rPr>
              <a:t>用来修饰形容词或副词，而</a:t>
            </a:r>
            <a:r>
              <a:rPr lang="en-US" altLang="zh-CN" sz="3200" dirty="0">
                <a:sym typeface="Arial" panose="020B0604020202020204" pitchFamily="34" charset="0"/>
              </a:rPr>
              <a:t>such</a:t>
            </a:r>
            <a:r>
              <a:rPr lang="zh-CN" altLang="en-US" sz="3200" dirty="0">
                <a:sym typeface="Arial" panose="020B0604020202020204" pitchFamily="34" charset="0"/>
              </a:rPr>
              <a:t>修饰名词（即中心词为名词）</a:t>
            </a:r>
            <a:r>
              <a:rPr lang="en-US" altLang="zh-CN" sz="3200" dirty="0">
                <a:sym typeface="Arial" panose="020B0604020202020204" pitchFamily="34" charset="0"/>
              </a:rPr>
              <a:t>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7. He is _________ young ____________ he can't look after himself.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 8. It is ______ an interesting book ____ all of us want to read.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Arial" panose="020B0604020202020204" pitchFamily="34" charset="0"/>
              </a:rPr>
              <a:t>这是一本如此有趣的我们大家都想看的书。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Arial" panose="020B0604020202020204" pitchFamily="34" charset="0"/>
              </a:rPr>
              <a:t>★感官动词 </a:t>
            </a:r>
            <a:r>
              <a:rPr lang="en-US" altLang="zh-CN" sz="3200" dirty="0">
                <a:sym typeface="Arial" panose="020B0604020202020204" pitchFamily="34" charset="0"/>
              </a:rPr>
              <a:t>see, watch, look at, hear, listen to, </a:t>
            </a:r>
            <a:r>
              <a:rPr lang="zh-CN" altLang="en-US" sz="3200" dirty="0">
                <a:sym typeface="Arial" panose="020B0604020202020204" pitchFamily="34" charset="0"/>
              </a:rPr>
              <a:t>后</a:t>
            </a:r>
            <a:r>
              <a:rPr lang="zh-CN" altLang="en-US" sz="3200" dirty="0">
                <a:latin typeface="Calibri" panose="020F0502020204030204" pitchFamily="34" charset="0"/>
                <a:sym typeface="Arial" panose="020B0604020202020204" pitchFamily="34" charset="0"/>
              </a:rPr>
              <a:t>“</a:t>
            </a:r>
            <a:r>
              <a:rPr lang="en-US" altLang="zh-CN" sz="3200" dirty="0">
                <a:sym typeface="Arial" panose="020B0604020202020204" pitchFamily="34" charset="0"/>
              </a:rPr>
              <a:t>+ do 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”</a:t>
            </a:r>
            <a:r>
              <a:rPr lang="en-US" altLang="zh-CN" sz="3200" dirty="0">
                <a:sym typeface="Arial" panose="020B0604020202020204" pitchFamily="34" charset="0"/>
              </a:rPr>
              <a:t>  </a:t>
            </a:r>
            <a:r>
              <a:rPr lang="zh-CN" altLang="en-US" sz="3200" dirty="0">
                <a:sym typeface="Arial" panose="020B0604020202020204" pitchFamily="34" charset="0"/>
              </a:rPr>
              <a:t>强调动作已发生或经常反反复复性；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Arial" panose="020B0604020202020204" pitchFamily="34" charset="0"/>
              </a:rPr>
              <a:t>后</a:t>
            </a:r>
            <a:r>
              <a:rPr lang="zh-CN" altLang="en-US" sz="3200" dirty="0">
                <a:latin typeface="Calibri" panose="020F0502020204030204" pitchFamily="34" charset="0"/>
                <a:sym typeface="Arial" panose="020B0604020202020204" pitchFamily="34" charset="0"/>
              </a:rPr>
              <a:t>“</a:t>
            </a:r>
            <a:r>
              <a:rPr lang="en-US" altLang="zh-CN" sz="3200" dirty="0">
                <a:sym typeface="Arial" panose="020B0604020202020204" pitchFamily="34" charset="0"/>
              </a:rPr>
              <a:t>+doing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”</a:t>
            </a:r>
            <a:r>
              <a:rPr lang="zh-CN" altLang="en-US" sz="3200" dirty="0">
                <a:sym typeface="Arial" panose="020B0604020202020204" pitchFamily="34" charset="0"/>
              </a:rPr>
              <a:t>则强调动作正在进行。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Arial" panose="020B0604020202020204" pitchFamily="34" charset="0"/>
              </a:rPr>
              <a:t>如：</a:t>
            </a:r>
          </a:p>
        </p:txBody>
      </p:sp>
      <p:sp>
        <p:nvSpPr>
          <p:cNvPr id="87043" name="TextBox 2"/>
          <p:cNvSpPr txBox="1">
            <a:spLocks noChangeArrowheads="1"/>
          </p:cNvSpPr>
          <p:nvPr/>
        </p:nvSpPr>
        <p:spPr bwMode="auto">
          <a:xfrm>
            <a:off x="2195513" y="260350"/>
            <a:ext cx="51196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too                           to</a:t>
            </a:r>
          </a:p>
        </p:txBody>
      </p:sp>
      <p:sp>
        <p:nvSpPr>
          <p:cNvPr id="87044" name="TextBox 2"/>
          <p:cNvSpPr txBox="1">
            <a:spLocks noChangeArrowheads="1"/>
          </p:cNvSpPr>
          <p:nvPr/>
        </p:nvSpPr>
        <p:spPr bwMode="auto">
          <a:xfrm>
            <a:off x="1692275" y="2276475"/>
            <a:ext cx="59610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so                                 that</a:t>
            </a:r>
          </a:p>
        </p:txBody>
      </p:sp>
      <p:sp>
        <p:nvSpPr>
          <p:cNvPr id="87045" name="TextBox 2"/>
          <p:cNvSpPr txBox="1">
            <a:spLocks noChangeArrowheads="1"/>
          </p:cNvSpPr>
          <p:nvPr/>
        </p:nvSpPr>
        <p:spPr bwMode="auto">
          <a:xfrm>
            <a:off x="1547813" y="3213100"/>
            <a:ext cx="5961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such                                  that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/>
      <p:bldP spid="87044" grpId="0"/>
      <p:bldP spid="87045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1112</Words>
  <Application>Microsoft Office PowerPoint</Application>
  <PresentationFormat>全屏显示(4:3)</PresentationFormat>
  <Paragraphs>201</Paragraphs>
  <Slides>18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4" baseType="lpstr">
      <vt:lpstr>楷体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2023-01-17T03:10:57Z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831A3E37347649568872315DDDD6B8AA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