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9" r:id="rId2"/>
  </p:sldMasterIdLst>
  <p:notesMasterIdLst>
    <p:notesMasterId r:id="rId23"/>
  </p:notesMasterIdLst>
  <p:handoutMasterIdLst>
    <p:handoutMasterId r:id="rId24"/>
  </p:handoutMasterIdLst>
  <p:sldIdLst>
    <p:sldId id="359" r:id="rId3"/>
    <p:sldId id="360" r:id="rId4"/>
    <p:sldId id="361" r:id="rId5"/>
    <p:sldId id="362" r:id="rId6"/>
    <p:sldId id="367" r:id="rId7"/>
    <p:sldId id="368" r:id="rId8"/>
    <p:sldId id="369" r:id="rId9"/>
    <p:sldId id="366" r:id="rId10"/>
    <p:sldId id="370" r:id="rId11"/>
    <p:sldId id="371" r:id="rId12"/>
    <p:sldId id="372" r:id="rId13"/>
    <p:sldId id="365" r:id="rId14"/>
    <p:sldId id="373" r:id="rId15"/>
    <p:sldId id="374" r:id="rId16"/>
    <p:sldId id="375" r:id="rId17"/>
    <p:sldId id="364" r:id="rId18"/>
    <p:sldId id="376" r:id="rId19"/>
    <p:sldId id="377" r:id="rId20"/>
    <p:sldId id="378" r:id="rId21"/>
    <p:sldId id="379"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0"/>
    <a:srgbClr val="2F3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15"/>
    <p:restoredTop sz="94682"/>
  </p:normalViewPr>
  <p:slideViewPr>
    <p:cSldViewPr snapToGrid="0" snapToObjects="1">
      <p:cViewPr>
        <p:scale>
          <a:sx n="75" d="100"/>
          <a:sy n="75" d="100"/>
        </p:scale>
        <p:origin x="-2190" y="-8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2023-01-11</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srcRect/>
          <a:stretch>
            <a:fillRect/>
          </a:stretch>
        </p:blipFill>
        <p:spPr>
          <a:xfrm>
            <a:off x="0" y="0"/>
            <a:ext cx="12192000" cy="6858000"/>
          </a:xfrm>
          <a:prstGeom prst="rect">
            <a:avLst/>
          </a:prstGeom>
        </p:spPr>
      </p:pic>
      <p:sp>
        <p:nvSpPr>
          <p:cNvPr id="5" name="圆角矩形 1"/>
          <p:cNvSpPr/>
          <p:nvPr userDrawn="1"/>
        </p:nvSpPr>
        <p:spPr>
          <a:xfrm>
            <a:off x="171450" y="171450"/>
            <a:ext cx="11849100" cy="6515100"/>
          </a:xfrm>
          <a:prstGeom prst="roundRect">
            <a:avLst>
              <a:gd name="adj" fmla="val 8746"/>
            </a:avLst>
          </a:prstGeom>
          <a:solidFill>
            <a:schemeClr val="bg1">
              <a:alpha val="92000"/>
            </a:schemeClr>
          </a:solidFill>
          <a:ln w="3175">
            <a:solidFill>
              <a:srgbClr val="2F3F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3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a:stretch>
            <a:fillRect/>
          </a:stretch>
        </p:blipFill>
        <p:spPr>
          <a:xfrm>
            <a:off x="0" y="0"/>
            <a:ext cx="12192000" cy="6858000"/>
          </a:xfrm>
          <a:prstGeom prst="rect">
            <a:avLst/>
          </a:prstGeom>
        </p:spPr>
      </p:pic>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项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3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450504" y="66108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transition spd="slow" advTm="3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biLevel thresh="25000"/>
          </a:blip>
          <a:stretch>
            <a:fillRect/>
          </a:stretch>
        </p:blipFill>
        <p:spPr>
          <a:xfrm flipH="1">
            <a:off x="5321508" y="254397"/>
            <a:ext cx="6870492" cy="6982206"/>
          </a:xfrm>
          <a:prstGeom prst="rect">
            <a:avLst/>
          </a:prstGeom>
        </p:spPr>
      </p:pic>
      <p:sp>
        <p:nvSpPr>
          <p:cNvPr id="6" name="文本框 5"/>
          <p:cNvSpPr txBox="1"/>
          <p:nvPr/>
        </p:nvSpPr>
        <p:spPr>
          <a:xfrm>
            <a:off x="11152912" y="524911"/>
            <a:ext cx="461665" cy="3778702"/>
          </a:xfrm>
          <a:prstGeom prst="rect">
            <a:avLst/>
          </a:prstGeom>
          <a:noFill/>
        </p:spPr>
        <p:txBody>
          <a:bodyPr vert="eaVert" wrap="square" rtlCol="0">
            <a:spAutoFit/>
          </a:bodyPr>
          <a:lstStyle/>
          <a:p>
            <a:pPr algn="dist"/>
            <a:r>
              <a:rPr kumimoji="1" lang="zh-CN" altLang="en-US" dirty="0">
                <a:solidFill>
                  <a:schemeClr val="bg1"/>
                </a:solidFill>
                <a:cs typeface="+mn-ea"/>
                <a:sym typeface="+mn-lt"/>
              </a:rPr>
              <a:t>九月节，露气寒冷，将凝结也。</a:t>
            </a:r>
          </a:p>
        </p:txBody>
      </p:sp>
      <p:pic>
        <p:nvPicPr>
          <p:cNvPr id="8" name="图片 7"/>
          <p:cNvPicPr>
            <a:picLocks noChangeAspect="1"/>
          </p:cNvPicPr>
          <p:nvPr/>
        </p:nvPicPr>
        <p:blipFill rotWithShape="1">
          <a:blip r:embed="rId4" cstate="screen">
            <a:biLevel thresh="25000"/>
          </a:blip>
          <a:srcRect/>
          <a:stretch>
            <a:fillRect/>
          </a:stretch>
        </p:blipFill>
        <p:spPr>
          <a:xfrm>
            <a:off x="1588956" y="524911"/>
            <a:ext cx="3434268" cy="5800258"/>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气候特征</a:t>
            </a:r>
          </a:p>
        </p:txBody>
      </p:sp>
      <p:sp>
        <p:nvSpPr>
          <p:cNvPr id="4" name="TextBox 33"/>
          <p:cNvSpPr txBox="1"/>
          <p:nvPr/>
        </p:nvSpPr>
        <p:spPr>
          <a:xfrm>
            <a:off x="4794026" y="2269804"/>
            <a:ext cx="6407374"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寒露时正值晚稻抽穗灌浆期，要继续加强田间管理，做到浅水勤灌，干干湿湿，以湿为主，切忌后期断水过早。寒露时节，北方正值玉米丰收，种植冬小麦的农忙时节。霜降前后，玉米收获，过冬小麦种植完成。</a:t>
            </a:r>
          </a:p>
        </p:txBody>
      </p:sp>
      <p:sp>
        <p:nvSpPr>
          <p:cNvPr id="5" name="TextBox 33"/>
          <p:cNvSpPr txBox="1"/>
          <p:nvPr/>
        </p:nvSpPr>
        <p:spPr>
          <a:xfrm>
            <a:off x="774752" y="4881445"/>
            <a:ext cx="6451548" cy="60824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寒露后天气凉爽，秋高气爽。有利于秋季蔬菜生长，是冬春棚菜地力培育和育苗有利时期，也有各种病虫害发生与危害，应安排好以下几项蔬菜农事</a:t>
            </a:r>
          </a:p>
        </p:txBody>
      </p:sp>
      <p:pic>
        <p:nvPicPr>
          <p:cNvPr id="7" name="图片 6"/>
          <p:cNvPicPr>
            <a:picLocks noChangeAspect="1"/>
          </p:cNvPicPr>
          <p:nvPr/>
        </p:nvPicPr>
        <p:blipFill>
          <a:blip r:embed="rId3" cstate="screen"/>
          <a:stretch>
            <a:fillRect/>
          </a:stretch>
        </p:blipFill>
        <p:spPr>
          <a:xfrm>
            <a:off x="990600" y="907319"/>
            <a:ext cx="4214510" cy="4214510"/>
          </a:xfrm>
          <a:prstGeom prst="rect">
            <a:avLst/>
          </a:prstGeom>
        </p:spPr>
      </p:pic>
      <p:pic>
        <p:nvPicPr>
          <p:cNvPr id="9" name="图片 8"/>
          <p:cNvPicPr>
            <a:picLocks noChangeAspect="1"/>
          </p:cNvPicPr>
          <p:nvPr/>
        </p:nvPicPr>
        <p:blipFill rotWithShape="1">
          <a:blip r:embed="rId4" cstate="screen"/>
          <a:srcRect/>
          <a:stretch>
            <a:fillRect/>
          </a:stretch>
        </p:blipFill>
        <p:spPr>
          <a:xfrm>
            <a:off x="8505533" y="2474369"/>
            <a:ext cx="2695867" cy="4493528"/>
          </a:xfrm>
          <a:prstGeom prst="rect">
            <a:avLst/>
          </a:prstGeom>
        </p:spPr>
      </p:pic>
      <p:sp>
        <p:nvSpPr>
          <p:cNvPr id="10" name="TextBox 9"/>
          <p:cNvSpPr txBox="1"/>
          <p:nvPr/>
        </p:nvSpPr>
        <p:spPr>
          <a:xfrm>
            <a:off x="270520" y="671004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0064B0"/>
                </a:solidFill>
                <a:effectLst/>
                <a:uLnTx/>
                <a:uFillTx/>
              </a:rPr>
              <a:t>节日</a:t>
            </a:r>
            <a:r>
              <a:rPr kumimoji="0" lang="en-US" altLang="zh-CN" sz="100" b="0" i="0" u="none" strike="noStrike" kern="0" cap="none" spc="0" normalizeH="0" baseline="0" noProof="0" smtClean="0">
                <a:ln>
                  <a:noFill/>
                </a:ln>
                <a:solidFill>
                  <a:srgbClr val="0064B0"/>
                </a:solidFill>
                <a:effectLst/>
                <a:uLnTx/>
                <a:uFillTx/>
              </a:rPr>
              <a:t>PPT</a:t>
            </a:r>
            <a:r>
              <a:rPr kumimoji="0" lang="zh-CN" altLang="en-US" sz="100" b="0" i="0" u="none" strike="noStrike" kern="0" cap="none" spc="0" normalizeH="0" baseline="0" noProof="0" smtClean="0">
                <a:ln>
                  <a:noFill/>
                </a:ln>
                <a:solidFill>
                  <a:srgbClr val="0064B0"/>
                </a:solidFill>
                <a:effectLst/>
                <a:uLnTx/>
                <a:uFillTx/>
              </a:rPr>
              <a:t>模板 </a:t>
            </a:r>
            <a:r>
              <a:rPr kumimoji="0" lang="en-US" altLang="zh-CN" sz="100" b="0" i="0" u="none" strike="noStrike" kern="0" cap="none" spc="0" normalizeH="0" baseline="0" noProof="0" smtClean="0">
                <a:ln>
                  <a:noFill/>
                </a:ln>
                <a:solidFill>
                  <a:srgbClr val="0064B0"/>
                </a:solidFill>
                <a:effectLst/>
                <a:uLnTx/>
                <a:uFillTx/>
              </a:rPr>
              <a:t>http:// www.PPT818.com/jieri/</a:t>
            </a:r>
            <a:endParaRPr kumimoji="0" lang="en-US" altLang="zh-CN" sz="100" b="0" i="0" u="none" strike="noStrike" kern="0" cap="none" spc="0" normalizeH="0" baseline="0" noProof="0" dirty="0" smtClean="0">
              <a:ln>
                <a:noFill/>
              </a:ln>
              <a:solidFill>
                <a:srgbClr val="0064B0"/>
              </a:solidFill>
              <a:effectLst/>
              <a:uLnTx/>
              <a:uFillTx/>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气候特征</a:t>
            </a:r>
          </a:p>
        </p:txBody>
      </p:sp>
      <p:sp>
        <p:nvSpPr>
          <p:cNvPr id="4" name="矩形 47"/>
          <p:cNvSpPr>
            <a:spLocks noChangeArrowheads="1"/>
          </p:cNvSpPr>
          <p:nvPr/>
        </p:nvSpPr>
        <p:spPr bwMode="auto">
          <a:xfrm>
            <a:off x="1770794" y="1829873"/>
            <a:ext cx="5539408" cy="5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342900" indent="-342900">
              <a:lnSpc>
                <a:spcPct val="150000"/>
              </a:lnSpc>
              <a:spcBef>
                <a:spcPct val="0"/>
              </a:spcBef>
              <a:buFont typeface="Arial" panose="020B0604020202020204" pitchFamily="34" charset="0"/>
              <a:buChar char="•"/>
            </a:pPr>
            <a:r>
              <a:rPr lang="zh-CN" altLang="en-US" sz="2400" b="1" dirty="0">
                <a:solidFill>
                  <a:srgbClr val="2F3F8D"/>
                </a:solidFill>
                <a:latin typeface="+mn-lt"/>
                <a:ea typeface="+mn-ea"/>
                <a:cs typeface="+mn-ea"/>
                <a:sym typeface="+mn-lt"/>
              </a:rPr>
              <a:t>加强田间管理</a:t>
            </a:r>
            <a:endParaRPr lang="en-US" altLang="zh-CN" sz="2400" b="1" dirty="0">
              <a:solidFill>
                <a:srgbClr val="2F3F8D"/>
              </a:solidFill>
              <a:latin typeface="+mn-lt"/>
              <a:ea typeface="+mn-ea"/>
              <a:cs typeface="+mn-ea"/>
              <a:sym typeface="+mn-lt"/>
            </a:endParaRPr>
          </a:p>
        </p:txBody>
      </p:sp>
      <p:sp>
        <p:nvSpPr>
          <p:cNvPr id="5" name="矩形 47"/>
          <p:cNvSpPr>
            <a:spLocks noChangeArrowheads="1"/>
          </p:cNvSpPr>
          <p:nvPr/>
        </p:nvSpPr>
        <p:spPr bwMode="auto">
          <a:xfrm>
            <a:off x="1770794" y="3280986"/>
            <a:ext cx="5539408" cy="5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342900" indent="-342900">
              <a:lnSpc>
                <a:spcPct val="150000"/>
              </a:lnSpc>
              <a:spcBef>
                <a:spcPct val="0"/>
              </a:spcBef>
              <a:buFont typeface="Arial" panose="020B0604020202020204" pitchFamily="34" charset="0"/>
              <a:buChar char="•"/>
            </a:pPr>
            <a:r>
              <a:rPr lang="zh-CN" altLang="en-US" sz="2400" b="1" dirty="0">
                <a:solidFill>
                  <a:srgbClr val="2F3F8D"/>
                </a:solidFill>
                <a:latin typeface="+mn-lt"/>
                <a:ea typeface="+mn-ea"/>
                <a:cs typeface="+mn-ea"/>
                <a:sym typeface="+mn-lt"/>
              </a:rPr>
              <a:t>大棚的更新和维修</a:t>
            </a:r>
            <a:endParaRPr lang="en-US" altLang="zh-CN" sz="2400" b="1" dirty="0">
              <a:solidFill>
                <a:srgbClr val="2F3F8D"/>
              </a:solidFill>
              <a:latin typeface="+mn-lt"/>
              <a:ea typeface="+mn-ea"/>
              <a:cs typeface="+mn-ea"/>
              <a:sym typeface="+mn-lt"/>
            </a:endParaRPr>
          </a:p>
        </p:txBody>
      </p:sp>
      <p:sp>
        <p:nvSpPr>
          <p:cNvPr id="6" name="矩形 47"/>
          <p:cNvSpPr>
            <a:spLocks noChangeArrowheads="1"/>
          </p:cNvSpPr>
          <p:nvPr/>
        </p:nvSpPr>
        <p:spPr bwMode="auto">
          <a:xfrm>
            <a:off x="1770794" y="4732099"/>
            <a:ext cx="5539408" cy="5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342900" indent="-342900">
              <a:lnSpc>
                <a:spcPct val="150000"/>
              </a:lnSpc>
              <a:spcBef>
                <a:spcPct val="0"/>
              </a:spcBef>
              <a:buFont typeface="Arial" panose="020B0604020202020204" pitchFamily="34" charset="0"/>
              <a:buChar char="•"/>
            </a:pPr>
            <a:r>
              <a:rPr lang="zh-CN" altLang="en-US" sz="2400" b="1" dirty="0">
                <a:solidFill>
                  <a:srgbClr val="2F3F8D"/>
                </a:solidFill>
                <a:latin typeface="+mn-lt"/>
                <a:ea typeface="+mn-ea"/>
                <a:cs typeface="+mn-ea"/>
                <a:sym typeface="+mn-lt"/>
              </a:rPr>
              <a:t>冬春棚菜苗及管理</a:t>
            </a:r>
            <a:endParaRPr lang="en-US" altLang="zh-CN" sz="2400" b="1" dirty="0">
              <a:solidFill>
                <a:srgbClr val="2F3F8D"/>
              </a:solidFill>
              <a:latin typeface="+mn-lt"/>
              <a:ea typeface="+mn-ea"/>
              <a:cs typeface="+mn-ea"/>
              <a:sym typeface="+mn-lt"/>
            </a:endParaRPr>
          </a:p>
        </p:txBody>
      </p:sp>
      <p:pic>
        <p:nvPicPr>
          <p:cNvPr id="8" name="图片 7"/>
          <p:cNvPicPr>
            <a:picLocks noChangeAspect="1"/>
          </p:cNvPicPr>
          <p:nvPr/>
        </p:nvPicPr>
        <p:blipFill>
          <a:blip r:embed="rId3" cstate="screen"/>
          <a:stretch>
            <a:fillRect/>
          </a:stretch>
        </p:blipFill>
        <p:spPr>
          <a:xfrm>
            <a:off x="6096000" y="1285611"/>
            <a:ext cx="4479978" cy="4739817"/>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321632" y="1113019"/>
            <a:ext cx="9548735" cy="4631961"/>
          </a:xfrm>
          <a:prstGeom prst="rect">
            <a:avLst/>
          </a:prstGeom>
          <a:solidFill>
            <a:srgbClr val="0064B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284727" y="2558320"/>
            <a:ext cx="5622545" cy="1415772"/>
          </a:xfrm>
          <a:prstGeom prst="rect">
            <a:avLst/>
          </a:prstGeom>
          <a:noFill/>
        </p:spPr>
        <p:txBody>
          <a:bodyPr wrap="square" rtlCol="0">
            <a:spAutoFit/>
          </a:bodyPr>
          <a:lstStyle/>
          <a:p>
            <a:pPr algn="dist"/>
            <a:r>
              <a:rPr lang="zh-CN" altLang="en-US" sz="8600" dirty="0">
                <a:solidFill>
                  <a:schemeClr val="bg1"/>
                </a:solidFill>
                <a:cs typeface="+mn-ea"/>
                <a:sym typeface="+mn-lt"/>
              </a:rPr>
              <a:t>民俗活动</a:t>
            </a:r>
            <a:endParaRPr lang="en-US" altLang="zh-CN" sz="8600" dirty="0">
              <a:solidFill>
                <a:schemeClr val="bg1"/>
              </a:solidFill>
              <a:cs typeface="+mn-ea"/>
              <a:sym typeface="+mn-lt"/>
            </a:endParaRPr>
          </a:p>
        </p:txBody>
      </p:sp>
      <p:sp>
        <p:nvSpPr>
          <p:cNvPr id="10" name="文本框 9"/>
          <p:cNvSpPr txBox="1"/>
          <p:nvPr/>
        </p:nvSpPr>
        <p:spPr>
          <a:xfrm>
            <a:off x="2132665" y="4102580"/>
            <a:ext cx="792666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a:t>
            </a:r>
            <a:endParaRPr lang="en-GB" altLang="zh-CN" sz="1000" dirty="0">
              <a:solidFill>
                <a:schemeClr val="bg1"/>
              </a:solidFill>
              <a:cs typeface="+mn-ea"/>
              <a:sym typeface="+mn-lt"/>
            </a:endParaRPr>
          </a:p>
        </p:txBody>
      </p:sp>
      <p:sp>
        <p:nvSpPr>
          <p:cNvPr id="11" name="文本框 10"/>
          <p:cNvSpPr txBox="1"/>
          <p:nvPr/>
        </p:nvSpPr>
        <p:spPr>
          <a:xfrm>
            <a:off x="4464784" y="1819330"/>
            <a:ext cx="3135795" cy="461665"/>
          </a:xfrm>
          <a:prstGeom prst="rect">
            <a:avLst/>
          </a:prstGeom>
          <a:noFill/>
        </p:spPr>
        <p:txBody>
          <a:bodyPr wrap="none" rtlCol="0">
            <a:spAutoFit/>
          </a:bodyPr>
          <a:lstStyle/>
          <a:p>
            <a:r>
              <a:rPr lang="zh-CN" altLang="en-US" sz="2400" dirty="0">
                <a:solidFill>
                  <a:schemeClr val="bg1"/>
                </a:solidFill>
                <a:cs typeface="+mn-ea"/>
                <a:sym typeface="+mn-lt"/>
              </a:rPr>
              <a:t>ＰＡＲＴ０</a:t>
            </a:r>
            <a:r>
              <a:rPr lang="en-US" altLang="zh-CN" sz="2400" dirty="0">
                <a:solidFill>
                  <a:schemeClr val="bg1"/>
                </a:solidFill>
                <a:cs typeface="+mn-ea"/>
                <a:sym typeface="+mn-lt"/>
              </a:rPr>
              <a:t>3</a:t>
            </a:r>
            <a:r>
              <a:rPr lang="zh-CN" altLang="en-US" sz="2400" dirty="0">
                <a:solidFill>
                  <a:schemeClr val="bg1"/>
                </a:solidFill>
                <a:cs typeface="+mn-ea"/>
                <a:sym typeface="+mn-lt"/>
              </a:rPr>
              <a:t>　第三章</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民俗活动</a:t>
            </a:r>
          </a:p>
        </p:txBody>
      </p:sp>
      <p:sp>
        <p:nvSpPr>
          <p:cNvPr id="4" name="TextBox 33"/>
          <p:cNvSpPr txBox="1"/>
          <p:nvPr/>
        </p:nvSpPr>
        <p:spPr>
          <a:xfrm>
            <a:off x="5398848" y="2256767"/>
            <a:ext cx="5314121" cy="1292662"/>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以继续保持最大叶面积和最佳光合效能中心，施好根外追肥，重施采后越冬基肥，加强军配虫等为害叶片的害虫防治工作。防止落叶太早而诱发二次开花，影响次年花量和产量。制订冬季修剪方案和来年的生产规划。</a:t>
            </a:r>
          </a:p>
        </p:txBody>
      </p:sp>
      <p:sp>
        <p:nvSpPr>
          <p:cNvPr id="5" name="TextBox 33"/>
          <p:cNvSpPr txBox="1"/>
          <p:nvPr/>
        </p:nvSpPr>
        <p:spPr>
          <a:xfrm>
            <a:off x="5398848" y="4145977"/>
            <a:ext cx="5314121" cy="60824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继续施好花前肥，做好疏蕾、疏花、树干涂白、清园、防冻等工作的劳动力安排和物资准备</a:t>
            </a:r>
          </a:p>
        </p:txBody>
      </p:sp>
      <p:cxnSp>
        <p:nvCxnSpPr>
          <p:cNvPr id="6" name="直线连接符 5"/>
          <p:cNvCxnSpPr/>
          <p:nvPr/>
        </p:nvCxnSpPr>
        <p:spPr>
          <a:xfrm>
            <a:off x="5398848" y="3820227"/>
            <a:ext cx="5314121" cy="0"/>
          </a:xfrm>
          <a:prstGeom prst="line">
            <a:avLst/>
          </a:prstGeom>
          <a:ln w="3175">
            <a:solidFill>
              <a:srgbClr val="2F3F8D"/>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screen"/>
          <a:stretch>
            <a:fillRect/>
          </a:stretch>
        </p:blipFill>
        <p:spPr>
          <a:xfrm>
            <a:off x="1353474" y="1882748"/>
            <a:ext cx="3443378" cy="342385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民俗活动</a:t>
            </a:r>
          </a:p>
        </p:txBody>
      </p:sp>
      <p:sp>
        <p:nvSpPr>
          <p:cNvPr id="4" name="TextBox 33"/>
          <p:cNvSpPr txBox="1"/>
          <p:nvPr/>
        </p:nvSpPr>
        <p:spPr>
          <a:xfrm>
            <a:off x="5562588" y="1670842"/>
            <a:ext cx="5479979" cy="1615827"/>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r">
              <a:lnSpc>
                <a:spcPct val="150000"/>
              </a:lnSpc>
            </a:pPr>
            <a:r>
              <a:rPr lang="zh-CN" altLang="en-US" sz="1400" dirty="0">
                <a:solidFill>
                  <a:srgbClr val="2F3F8D"/>
                </a:solidFill>
                <a:latin typeface="+mn-lt"/>
                <a:ea typeface="+mn-ea"/>
                <a:cs typeface="+mn-ea"/>
                <a:sym typeface="+mn-lt"/>
              </a:rPr>
              <a:t>伴随着绵雨的气候特征是：湿度大，云量多，日照少，阴天多，雾日亦自此显著增加。但是，秋绵雨严重与否，直接影响</a:t>
            </a:r>
            <a:r>
              <a:rPr lang="en-US" altLang="zh-CN" sz="1400" dirty="0">
                <a:solidFill>
                  <a:srgbClr val="2F3F8D"/>
                </a:solidFill>
                <a:latin typeface="+mn-lt"/>
                <a:ea typeface="+mn-ea"/>
                <a:cs typeface="+mn-ea"/>
                <a:sym typeface="+mn-lt"/>
              </a:rPr>
              <a:t>"</a:t>
            </a:r>
            <a:r>
              <a:rPr lang="zh-CN" altLang="en-US" sz="1400" dirty="0">
                <a:solidFill>
                  <a:srgbClr val="2F3F8D"/>
                </a:solidFill>
                <a:latin typeface="+mn-lt"/>
                <a:ea typeface="+mn-ea"/>
                <a:cs typeface="+mn-ea"/>
                <a:sym typeface="+mn-lt"/>
              </a:rPr>
              <a:t>三秋</a:t>
            </a:r>
            <a:r>
              <a:rPr lang="en-US" altLang="zh-CN" sz="1400" dirty="0">
                <a:solidFill>
                  <a:srgbClr val="2F3F8D"/>
                </a:solidFill>
                <a:latin typeface="+mn-lt"/>
                <a:ea typeface="+mn-ea"/>
                <a:cs typeface="+mn-ea"/>
                <a:sym typeface="+mn-lt"/>
              </a:rPr>
              <a:t>"</a:t>
            </a:r>
            <a:r>
              <a:rPr lang="zh-CN" altLang="en-US" sz="1400" dirty="0">
                <a:solidFill>
                  <a:srgbClr val="2F3F8D"/>
                </a:solidFill>
                <a:latin typeface="+mn-lt"/>
                <a:ea typeface="+mn-ea"/>
                <a:cs typeface="+mn-ea"/>
                <a:sym typeface="+mn-lt"/>
              </a:rPr>
              <a:t>的进度与质量。为此，一方面，要利用天气预报，抢晴天收获和播种；另一方面，也要因地制宜，采取深沟高厢等各种有效的耕作措施，减轻湿害，提高播种质量。</a:t>
            </a:r>
          </a:p>
        </p:txBody>
      </p:sp>
      <p:sp>
        <p:nvSpPr>
          <p:cNvPr id="5" name="TextBox 33"/>
          <p:cNvSpPr txBox="1"/>
          <p:nvPr/>
        </p:nvSpPr>
        <p:spPr>
          <a:xfrm>
            <a:off x="990587" y="3954425"/>
            <a:ext cx="6414553" cy="1615827"/>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寒露以后，北方冷空气已有一定势力，我国大部分地区在冷高压控制之下，雨季结束。天气常是昼暖夜凉，晴空万里，对秋收十分有利。我国大陆上绝大部分地区雷暴已消失，只有云南、四川和贵州局部地区尚可听到雷声。华北</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月份降水量一般只有</a:t>
            </a:r>
            <a:r>
              <a:rPr lang="en-US" altLang="zh-CN" sz="1400" dirty="0">
                <a:solidFill>
                  <a:srgbClr val="2F3F8D"/>
                </a:solidFill>
                <a:latin typeface="+mn-lt"/>
                <a:ea typeface="+mn-ea"/>
                <a:cs typeface="+mn-ea"/>
                <a:sym typeface="+mn-lt"/>
              </a:rPr>
              <a:t>9</a:t>
            </a:r>
            <a:r>
              <a:rPr lang="zh-CN" altLang="en-US" sz="1400" dirty="0">
                <a:solidFill>
                  <a:srgbClr val="2F3F8D"/>
                </a:solidFill>
                <a:latin typeface="+mn-lt"/>
                <a:ea typeface="+mn-ea"/>
                <a:cs typeface="+mn-ea"/>
                <a:sym typeface="+mn-lt"/>
              </a:rPr>
              <a:t>月降水量的一半或更少，西北地区则只有几毫米到</a:t>
            </a:r>
            <a:r>
              <a:rPr lang="en-US" altLang="zh-CN" sz="1400" dirty="0">
                <a:solidFill>
                  <a:srgbClr val="2F3F8D"/>
                </a:solidFill>
                <a:latin typeface="+mn-lt"/>
                <a:ea typeface="+mn-ea"/>
                <a:cs typeface="+mn-ea"/>
                <a:sym typeface="+mn-lt"/>
              </a:rPr>
              <a:t>20</a:t>
            </a:r>
            <a:r>
              <a:rPr lang="zh-CN" altLang="en-US" sz="1400" dirty="0">
                <a:solidFill>
                  <a:srgbClr val="2F3F8D"/>
                </a:solidFill>
                <a:latin typeface="+mn-lt"/>
                <a:ea typeface="+mn-ea"/>
                <a:cs typeface="+mn-ea"/>
                <a:sym typeface="+mn-lt"/>
              </a:rPr>
              <a:t>多毫米。干旱少雨往往给冬小麦的适时播种带来困难，成为旱地小麦争取高产的主要限制因子之一。</a:t>
            </a:r>
          </a:p>
        </p:txBody>
      </p:sp>
      <p:pic>
        <p:nvPicPr>
          <p:cNvPr id="7" name="图片 6"/>
          <p:cNvPicPr>
            <a:picLocks noChangeAspect="1"/>
          </p:cNvPicPr>
          <p:nvPr/>
        </p:nvPicPr>
        <p:blipFill>
          <a:blip r:embed="rId3" cstate="screen"/>
          <a:stretch>
            <a:fillRect/>
          </a:stretch>
        </p:blipFill>
        <p:spPr>
          <a:xfrm>
            <a:off x="1998064" y="1147344"/>
            <a:ext cx="2607872" cy="2607872"/>
          </a:xfrm>
          <a:prstGeom prst="rect">
            <a:avLst/>
          </a:prstGeom>
        </p:spPr>
      </p:pic>
      <p:pic>
        <p:nvPicPr>
          <p:cNvPr id="9" name="图片 8"/>
          <p:cNvPicPr>
            <a:picLocks noChangeAspect="1"/>
          </p:cNvPicPr>
          <p:nvPr/>
        </p:nvPicPr>
        <p:blipFill>
          <a:blip r:embed="rId4" cstate="screen"/>
          <a:stretch>
            <a:fillRect/>
          </a:stretch>
        </p:blipFill>
        <p:spPr>
          <a:xfrm>
            <a:off x="8123420" y="3469302"/>
            <a:ext cx="2607872" cy="2607872"/>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民俗活动</a:t>
            </a:r>
          </a:p>
        </p:txBody>
      </p:sp>
      <p:sp>
        <p:nvSpPr>
          <p:cNvPr id="4" name="矩形 3"/>
          <p:cNvSpPr/>
          <p:nvPr/>
        </p:nvSpPr>
        <p:spPr>
          <a:xfrm>
            <a:off x="6203301" y="2211810"/>
            <a:ext cx="4134447" cy="523212"/>
          </a:xfrm>
          <a:prstGeom prst="rect">
            <a:avLst/>
          </a:prstGeom>
        </p:spPr>
        <p:txBody>
          <a:bodyPr wrap="none" lIns="91431" tIns="45716" rIns="91431" bIns="45716">
            <a:spAutoFit/>
          </a:bodyPr>
          <a:lstStyle/>
          <a:p>
            <a:r>
              <a:rPr lang="zh-CN" altLang="en-US" sz="2800" b="1" dirty="0">
                <a:solidFill>
                  <a:srgbClr val="2F3F8D"/>
                </a:solidFill>
                <a:cs typeface="+mn-ea"/>
                <a:sym typeface="+mn-lt"/>
              </a:rPr>
              <a:t>北方冷空气已有一定势力</a:t>
            </a:r>
            <a:endParaRPr lang="en-US" altLang="zh-CN" sz="2800" b="1" dirty="0">
              <a:solidFill>
                <a:srgbClr val="2F3F8D"/>
              </a:solidFill>
              <a:cs typeface="+mn-ea"/>
              <a:sym typeface="+mn-lt"/>
            </a:endParaRPr>
          </a:p>
        </p:txBody>
      </p:sp>
      <p:sp>
        <p:nvSpPr>
          <p:cNvPr id="5" name="TextBox 33"/>
          <p:cNvSpPr txBox="1"/>
          <p:nvPr/>
        </p:nvSpPr>
        <p:spPr>
          <a:xfrm>
            <a:off x="884420" y="4679704"/>
            <a:ext cx="10552207"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寒露以后，北方冷空气已有一定势力，我国大部分地区在冷高压控制之下，雨季结束。天气常是昼暖夜凉，晴空万里，对秋收十分有利。我国大陆上绝大部分地区雷暴已消失，只有云南、四川和贵州局部地区尚可听到雷声。华北</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月份降水量一般只有</a:t>
            </a:r>
            <a:r>
              <a:rPr lang="en-US" altLang="zh-CN" sz="1400" dirty="0">
                <a:solidFill>
                  <a:srgbClr val="2F3F8D"/>
                </a:solidFill>
                <a:latin typeface="+mn-lt"/>
                <a:ea typeface="+mn-ea"/>
                <a:cs typeface="+mn-ea"/>
                <a:sym typeface="+mn-lt"/>
              </a:rPr>
              <a:t>9</a:t>
            </a:r>
            <a:r>
              <a:rPr lang="zh-CN" altLang="en-US" sz="1400" dirty="0">
                <a:solidFill>
                  <a:srgbClr val="2F3F8D"/>
                </a:solidFill>
                <a:latin typeface="+mn-lt"/>
                <a:ea typeface="+mn-ea"/>
                <a:cs typeface="+mn-ea"/>
                <a:sym typeface="+mn-lt"/>
              </a:rPr>
              <a:t>月降水量的一半或更少，西北地区则只有几毫米到</a:t>
            </a:r>
            <a:r>
              <a:rPr lang="en-US" altLang="zh-CN" sz="1400" dirty="0">
                <a:solidFill>
                  <a:srgbClr val="2F3F8D"/>
                </a:solidFill>
                <a:latin typeface="+mn-lt"/>
                <a:ea typeface="+mn-ea"/>
                <a:cs typeface="+mn-ea"/>
                <a:sym typeface="+mn-lt"/>
              </a:rPr>
              <a:t>20</a:t>
            </a:r>
            <a:r>
              <a:rPr lang="zh-CN" altLang="en-US" sz="1400" dirty="0">
                <a:solidFill>
                  <a:srgbClr val="2F3F8D"/>
                </a:solidFill>
                <a:latin typeface="+mn-lt"/>
                <a:ea typeface="+mn-ea"/>
                <a:cs typeface="+mn-ea"/>
                <a:sym typeface="+mn-lt"/>
              </a:rPr>
              <a:t>多毫米。干旱少雨往往给冬小麦的适时播种带来困难，成为旱地小麦争取高产的主要限制因子之一。</a:t>
            </a:r>
          </a:p>
        </p:txBody>
      </p:sp>
      <p:sp>
        <p:nvSpPr>
          <p:cNvPr id="6" name="TextBox 33"/>
          <p:cNvSpPr txBox="1"/>
          <p:nvPr/>
        </p:nvSpPr>
        <p:spPr>
          <a:xfrm>
            <a:off x="6313582" y="2859225"/>
            <a:ext cx="4779142" cy="60824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海南和西南地区这时一般仍然是秋雨连绵，少数年份江淮和江南也会出现阴雨天气，对秋收秋种有一定的影响。</a:t>
            </a:r>
          </a:p>
        </p:txBody>
      </p:sp>
      <p:pic>
        <p:nvPicPr>
          <p:cNvPr id="12" name="图片 11"/>
          <p:cNvPicPr>
            <a:picLocks noChangeAspect="1"/>
          </p:cNvPicPr>
          <p:nvPr/>
        </p:nvPicPr>
        <p:blipFill>
          <a:blip r:embed="rId3" cstate="screen"/>
          <a:stretch>
            <a:fillRect/>
          </a:stretch>
        </p:blipFill>
        <p:spPr>
          <a:xfrm>
            <a:off x="196111" y="886625"/>
            <a:ext cx="5110407" cy="3423973"/>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321632" y="1113019"/>
            <a:ext cx="9548735" cy="4631961"/>
          </a:xfrm>
          <a:prstGeom prst="rect">
            <a:avLst/>
          </a:prstGeom>
          <a:solidFill>
            <a:srgbClr val="0064B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284727" y="2558320"/>
            <a:ext cx="5622545" cy="1415772"/>
          </a:xfrm>
          <a:prstGeom prst="rect">
            <a:avLst/>
          </a:prstGeom>
          <a:noFill/>
        </p:spPr>
        <p:txBody>
          <a:bodyPr wrap="square" rtlCol="0">
            <a:spAutoFit/>
          </a:bodyPr>
          <a:lstStyle/>
          <a:p>
            <a:pPr algn="dist"/>
            <a:r>
              <a:rPr lang="zh-CN" altLang="en-US" sz="8600" dirty="0">
                <a:solidFill>
                  <a:schemeClr val="bg1"/>
                </a:solidFill>
                <a:cs typeface="+mn-ea"/>
                <a:sym typeface="+mn-lt"/>
              </a:rPr>
              <a:t>饮食养生</a:t>
            </a:r>
            <a:endParaRPr lang="en-US" altLang="zh-CN" sz="8600" dirty="0">
              <a:solidFill>
                <a:schemeClr val="bg1"/>
              </a:solidFill>
              <a:cs typeface="+mn-ea"/>
              <a:sym typeface="+mn-lt"/>
            </a:endParaRPr>
          </a:p>
        </p:txBody>
      </p:sp>
      <p:sp>
        <p:nvSpPr>
          <p:cNvPr id="10" name="文本框 9"/>
          <p:cNvSpPr txBox="1"/>
          <p:nvPr/>
        </p:nvSpPr>
        <p:spPr>
          <a:xfrm>
            <a:off x="2132665" y="4102580"/>
            <a:ext cx="792666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a:t>
            </a:r>
            <a:endParaRPr lang="en-GB" altLang="zh-CN" sz="1000" dirty="0">
              <a:solidFill>
                <a:schemeClr val="bg1"/>
              </a:solidFill>
              <a:cs typeface="+mn-ea"/>
              <a:sym typeface="+mn-lt"/>
            </a:endParaRPr>
          </a:p>
        </p:txBody>
      </p:sp>
      <p:sp>
        <p:nvSpPr>
          <p:cNvPr id="11" name="文本框 10"/>
          <p:cNvSpPr txBox="1"/>
          <p:nvPr/>
        </p:nvSpPr>
        <p:spPr>
          <a:xfrm>
            <a:off x="4464784" y="1819330"/>
            <a:ext cx="3135795" cy="461665"/>
          </a:xfrm>
          <a:prstGeom prst="rect">
            <a:avLst/>
          </a:prstGeom>
          <a:noFill/>
        </p:spPr>
        <p:txBody>
          <a:bodyPr wrap="none" rtlCol="0">
            <a:spAutoFit/>
          </a:bodyPr>
          <a:lstStyle/>
          <a:p>
            <a:r>
              <a:rPr lang="zh-CN" altLang="en-US" sz="2400" dirty="0">
                <a:solidFill>
                  <a:schemeClr val="bg1"/>
                </a:solidFill>
                <a:cs typeface="+mn-ea"/>
                <a:sym typeface="+mn-lt"/>
              </a:rPr>
              <a:t>ＰＡＲＴ０</a:t>
            </a:r>
            <a:r>
              <a:rPr lang="en-US" altLang="zh-CN" sz="2400" dirty="0">
                <a:solidFill>
                  <a:schemeClr val="bg1"/>
                </a:solidFill>
                <a:cs typeface="+mn-ea"/>
                <a:sym typeface="+mn-lt"/>
              </a:rPr>
              <a:t>4</a:t>
            </a:r>
            <a:r>
              <a:rPr lang="zh-CN" altLang="en-US" sz="2400" dirty="0">
                <a:solidFill>
                  <a:schemeClr val="bg1"/>
                </a:solidFill>
                <a:cs typeface="+mn-ea"/>
                <a:sym typeface="+mn-lt"/>
              </a:rPr>
              <a:t>　第四章</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饮食养生</a:t>
            </a:r>
          </a:p>
        </p:txBody>
      </p:sp>
      <p:sp>
        <p:nvSpPr>
          <p:cNvPr id="4" name="矩形 47"/>
          <p:cNvSpPr>
            <a:spLocks noChangeArrowheads="1"/>
          </p:cNvSpPr>
          <p:nvPr/>
        </p:nvSpPr>
        <p:spPr bwMode="auto">
          <a:xfrm>
            <a:off x="1534523" y="1867329"/>
            <a:ext cx="403735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800" dirty="0">
                <a:solidFill>
                  <a:srgbClr val="2F3F8D"/>
                </a:solidFill>
                <a:latin typeface="+mn-lt"/>
                <a:ea typeface="+mn-ea"/>
                <a:cs typeface="+mn-ea"/>
                <a:sym typeface="+mn-lt"/>
              </a:rPr>
              <a:t>寒露不摘棉，霜打莫怨天</a:t>
            </a:r>
          </a:p>
        </p:txBody>
      </p:sp>
      <p:sp>
        <p:nvSpPr>
          <p:cNvPr id="5" name="TextBox 33"/>
          <p:cNvSpPr txBox="1"/>
          <p:nvPr/>
        </p:nvSpPr>
        <p:spPr>
          <a:xfrm>
            <a:off x="1609829" y="2351615"/>
            <a:ext cx="5889823"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南方稻区还要注意防御“寒露风”的危害。华北地区要抓紧播种小麦，这时，若遇干旱少雨的天气应设法造墒抢墒播种，保证在霜降前后播完，切不可被动等雨导致早茬种晚麦。</a:t>
            </a:r>
          </a:p>
        </p:txBody>
      </p:sp>
      <p:sp>
        <p:nvSpPr>
          <p:cNvPr id="6" name="矩形 47"/>
          <p:cNvSpPr>
            <a:spLocks noChangeArrowheads="1"/>
          </p:cNvSpPr>
          <p:nvPr/>
        </p:nvSpPr>
        <p:spPr bwMode="auto">
          <a:xfrm>
            <a:off x="1534523" y="4171258"/>
            <a:ext cx="4037354" cy="39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800" dirty="0">
                <a:solidFill>
                  <a:srgbClr val="2F3F8D"/>
                </a:solidFill>
                <a:latin typeface="+mn-lt"/>
                <a:ea typeface="+mn-ea"/>
                <a:cs typeface="+mn-ea"/>
                <a:sym typeface="+mn-lt"/>
              </a:rPr>
              <a:t>要注意间歇灌溉，保持田间湿润</a:t>
            </a:r>
          </a:p>
        </p:txBody>
      </p:sp>
      <p:sp>
        <p:nvSpPr>
          <p:cNvPr id="7" name="TextBox 33"/>
          <p:cNvSpPr txBox="1"/>
          <p:nvPr/>
        </p:nvSpPr>
        <p:spPr>
          <a:xfrm>
            <a:off x="1609829" y="4655544"/>
            <a:ext cx="5889823"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寒露前后是长江流域直播油菜的适宜播种期，品种安排上应先播甘蓝型品种，后播白菜型品种。淮河以南的绿肥播种要抓紧扫尾，已出苗的要清沟沥水，防止涝渍。</a:t>
            </a:r>
          </a:p>
        </p:txBody>
      </p:sp>
      <p:pic>
        <p:nvPicPr>
          <p:cNvPr id="9" name="图片 8"/>
          <p:cNvPicPr>
            <a:picLocks noChangeAspect="1"/>
          </p:cNvPicPr>
          <p:nvPr/>
        </p:nvPicPr>
        <p:blipFill>
          <a:blip r:embed="rId3" cstate="screen"/>
          <a:stretch>
            <a:fillRect/>
          </a:stretch>
        </p:blipFill>
        <p:spPr>
          <a:xfrm>
            <a:off x="8196002" y="1431366"/>
            <a:ext cx="3016640" cy="455475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饮食养生</a:t>
            </a:r>
          </a:p>
        </p:txBody>
      </p:sp>
      <p:sp>
        <p:nvSpPr>
          <p:cNvPr id="4" name="TextBox 33"/>
          <p:cNvSpPr txBox="1"/>
          <p:nvPr/>
        </p:nvSpPr>
        <p:spPr>
          <a:xfrm>
            <a:off x="1291875" y="4374379"/>
            <a:ext cx="4163339"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华北平原的甘薯薯块膨大逐渐停止，这时清晨的气温在</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以下或更低的机率逐渐增大，应根据天气情况抓紧收获</a:t>
            </a:r>
          </a:p>
        </p:txBody>
      </p:sp>
      <p:sp>
        <p:nvSpPr>
          <p:cNvPr id="5" name="TextBox 33"/>
          <p:cNvSpPr txBox="1"/>
          <p:nvPr/>
        </p:nvSpPr>
        <p:spPr>
          <a:xfrm>
            <a:off x="7022140" y="4240972"/>
            <a:ext cx="4163339"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争取在早霜前收完，否则在地里经受低温时间过长，会因受冻而导致薯块“硬心”，降低食用、饲用和工业用价值，也不能贮藏或作种用</a:t>
            </a:r>
          </a:p>
        </p:txBody>
      </p:sp>
      <p:pic>
        <p:nvPicPr>
          <p:cNvPr id="7" name="图片 6"/>
          <p:cNvPicPr>
            <a:picLocks noChangeAspect="1"/>
          </p:cNvPicPr>
          <p:nvPr/>
        </p:nvPicPr>
        <p:blipFill>
          <a:blip r:embed="rId3" cstate="screen"/>
          <a:stretch>
            <a:fillRect/>
          </a:stretch>
        </p:blipFill>
        <p:spPr>
          <a:xfrm>
            <a:off x="585630" y="1460671"/>
            <a:ext cx="4436074" cy="2772546"/>
          </a:xfrm>
          <a:prstGeom prst="rect">
            <a:avLst/>
          </a:prstGeom>
        </p:spPr>
      </p:pic>
      <p:pic>
        <p:nvPicPr>
          <p:cNvPr id="9" name="图片 8"/>
          <p:cNvPicPr>
            <a:picLocks noChangeAspect="1"/>
          </p:cNvPicPr>
          <p:nvPr/>
        </p:nvPicPr>
        <p:blipFill>
          <a:blip r:embed="rId3" cstate="screen"/>
          <a:stretch>
            <a:fillRect/>
          </a:stretch>
        </p:blipFill>
        <p:spPr>
          <a:xfrm>
            <a:off x="5976080" y="1468426"/>
            <a:ext cx="4436074" cy="277254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饮食养生</a:t>
            </a:r>
          </a:p>
        </p:txBody>
      </p:sp>
      <p:sp>
        <p:nvSpPr>
          <p:cNvPr id="4" name="TextBox 33"/>
          <p:cNvSpPr txBox="1"/>
          <p:nvPr/>
        </p:nvSpPr>
        <p:spPr>
          <a:xfrm>
            <a:off x="8304294" y="2263352"/>
            <a:ext cx="3026315" cy="60824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上午忙麦茬，下午摘棉花。寒露到霜降，种麦莫慌张；霜降到立冬，种麦莫放松。</a:t>
            </a:r>
          </a:p>
        </p:txBody>
      </p:sp>
      <p:sp>
        <p:nvSpPr>
          <p:cNvPr id="5" name="TextBox 33"/>
          <p:cNvSpPr txBox="1"/>
          <p:nvPr/>
        </p:nvSpPr>
        <p:spPr>
          <a:xfrm>
            <a:off x="8304294" y="3825176"/>
            <a:ext cx="3265406" cy="60824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品种更换，气候转暖，寒露种上，也不算晚。早麦补，晚麦耩，最好不要过霜降。</a:t>
            </a:r>
          </a:p>
        </p:txBody>
      </p:sp>
      <p:sp>
        <p:nvSpPr>
          <p:cNvPr id="6" name="TextBox 33"/>
          <p:cNvSpPr txBox="1"/>
          <p:nvPr/>
        </p:nvSpPr>
        <p:spPr>
          <a:xfrm>
            <a:off x="1035477" y="2263352"/>
            <a:ext cx="3026315" cy="60824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r">
              <a:lnSpc>
                <a:spcPct val="150000"/>
              </a:lnSpc>
            </a:pPr>
            <a:r>
              <a:rPr lang="zh-CN" altLang="en-US" sz="1400" dirty="0">
                <a:solidFill>
                  <a:srgbClr val="2F3F8D"/>
                </a:solidFill>
                <a:latin typeface="+mn-lt"/>
                <a:ea typeface="+mn-ea"/>
                <a:cs typeface="+mn-ea"/>
                <a:sym typeface="+mn-lt"/>
              </a:rPr>
              <a:t>吃了寒露饭，单衣汉少见。吃了重阳饭，不见单衣汉。</a:t>
            </a:r>
          </a:p>
        </p:txBody>
      </p:sp>
      <p:sp>
        <p:nvSpPr>
          <p:cNvPr id="7" name="TextBox 33"/>
          <p:cNvSpPr txBox="1"/>
          <p:nvPr/>
        </p:nvSpPr>
        <p:spPr>
          <a:xfrm>
            <a:off x="1035477" y="3825176"/>
            <a:ext cx="3026315" cy="60824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r">
              <a:lnSpc>
                <a:spcPct val="150000"/>
              </a:lnSpc>
            </a:pPr>
            <a:r>
              <a:rPr lang="zh-CN" altLang="en-US" sz="1400" dirty="0">
                <a:solidFill>
                  <a:srgbClr val="2F3F8D"/>
                </a:solidFill>
                <a:latin typeface="+mn-lt"/>
                <a:ea typeface="+mn-ea"/>
                <a:cs typeface="+mn-ea"/>
                <a:sym typeface="+mn-lt"/>
              </a:rPr>
              <a:t>大雁不过九月九，小燕不过三月三。寒露时节人人忙，种麦、摘花、打豆场。</a:t>
            </a:r>
          </a:p>
        </p:txBody>
      </p:sp>
      <p:pic>
        <p:nvPicPr>
          <p:cNvPr id="9" name="图片 8"/>
          <p:cNvPicPr>
            <a:picLocks noChangeAspect="1"/>
          </p:cNvPicPr>
          <p:nvPr/>
        </p:nvPicPr>
        <p:blipFill>
          <a:blip r:embed="rId3" cstate="screen"/>
          <a:stretch>
            <a:fillRect/>
          </a:stretch>
        </p:blipFill>
        <p:spPr>
          <a:xfrm>
            <a:off x="4749143" y="1139526"/>
            <a:ext cx="3026315" cy="4907414"/>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矩形 10"/>
          <p:cNvSpPr/>
          <p:nvPr/>
        </p:nvSpPr>
        <p:spPr>
          <a:xfrm>
            <a:off x="1321632" y="1113019"/>
            <a:ext cx="9548735" cy="4631961"/>
          </a:xfrm>
          <a:prstGeom prst="rect">
            <a:avLst/>
          </a:prstGeom>
          <a:solidFill>
            <a:srgbClr val="0064B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4827579" y="1542057"/>
            <a:ext cx="2482301" cy="1415772"/>
          </a:xfrm>
          <a:prstGeom prst="rect">
            <a:avLst/>
          </a:prstGeom>
          <a:noFill/>
        </p:spPr>
        <p:txBody>
          <a:bodyPr wrap="square" rtlCol="0">
            <a:spAutoFit/>
          </a:bodyPr>
          <a:lstStyle/>
          <a:p>
            <a:pPr algn="dist"/>
            <a:r>
              <a:rPr kumimoji="1" lang="zh-CN" altLang="en-US" sz="8600" dirty="0">
                <a:solidFill>
                  <a:schemeClr val="bg1"/>
                </a:solidFill>
                <a:cs typeface="+mn-ea"/>
                <a:sym typeface="+mn-lt"/>
              </a:rPr>
              <a:t>目录</a:t>
            </a:r>
          </a:p>
        </p:txBody>
      </p:sp>
      <p:sp>
        <p:nvSpPr>
          <p:cNvPr id="4" name="文本框 3"/>
          <p:cNvSpPr txBox="1"/>
          <p:nvPr/>
        </p:nvSpPr>
        <p:spPr>
          <a:xfrm>
            <a:off x="5185315" y="2739713"/>
            <a:ext cx="1561197" cy="400110"/>
          </a:xfrm>
          <a:prstGeom prst="rect">
            <a:avLst/>
          </a:prstGeom>
          <a:noFill/>
        </p:spPr>
        <p:txBody>
          <a:bodyPr wrap="none" rtlCol="0">
            <a:spAutoFit/>
          </a:bodyPr>
          <a:lstStyle/>
          <a:p>
            <a:r>
              <a:rPr kumimoji="1" lang="en-US" altLang="zh-CN" sz="2000" dirty="0">
                <a:solidFill>
                  <a:schemeClr val="bg1"/>
                </a:solidFill>
                <a:cs typeface="+mn-ea"/>
                <a:sym typeface="+mn-lt"/>
              </a:rPr>
              <a:t>CONTENTS</a:t>
            </a:r>
            <a:endParaRPr kumimoji="1" lang="zh-CN" altLang="en-US" sz="2000" dirty="0">
              <a:solidFill>
                <a:schemeClr val="bg1"/>
              </a:solidFill>
              <a:cs typeface="+mn-ea"/>
              <a:sym typeface="+mn-lt"/>
            </a:endParaRPr>
          </a:p>
        </p:txBody>
      </p:sp>
      <p:sp>
        <p:nvSpPr>
          <p:cNvPr id="7" name="文本框 6"/>
          <p:cNvSpPr txBox="1"/>
          <p:nvPr/>
        </p:nvSpPr>
        <p:spPr>
          <a:xfrm>
            <a:off x="2405444" y="3499470"/>
            <a:ext cx="2839239" cy="707886"/>
          </a:xfrm>
          <a:prstGeom prst="rect">
            <a:avLst/>
          </a:prstGeom>
          <a:noFill/>
        </p:spPr>
        <p:txBody>
          <a:bodyPr wrap="none" rtlCol="0">
            <a:spAutoFit/>
          </a:bodyPr>
          <a:lstStyle/>
          <a:p>
            <a:r>
              <a:rPr kumimoji="1" lang="en-US" altLang="zh-CN" sz="4000" dirty="0">
                <a:solidFill>
                  <a:schemeClr val="bg1"/>
                </a:solidFill>
                <a:cs typeface="+mn-ea"/>
                <a:sym typeface="+mn-lt"/>
              </a:rPr>
              <a:t>01</a:t>
            </a:r>
            <a:r>
              <a:rPr kumimoji="1" lang="zh-CN" altLang="en-US" sz="4000" dirty="0">
                <a:solidFill>
                  <a:schemeClr val="bg1"/>
                </a:solidFill>
                <a:cs typeface="+mn-ea"/>
                <a:sym typeface="+mn-lt"/>
              </a:rPr>
              <a:t>节气知识</a:t>
            </a:r>
          </a:p>
        </p:txBody>
      </p:sp>
      <p:sp>
        <p:nvSpPr>
          <p:cNvPr id="8" name="文本框 7"/>
          <p:cNvSpPr txBox="1"/>
          <p:nvPr/>
        </p:nvSpPr>
        <p:spPr>
          <a:xfrm>
            <a:off x="7100020" y="3499470"/>
            <a:ext cx="2839239" cy="707886"/>
          </a:xfrm>
          <a:prstGeom prst="rect">
            <a:avLst/>
          </a:prstGeom>
          <a:noFill/>
        </p:spPr>
        <p:txBody>
          <a:bodyPr wrap="none" rtlCol="0">
            <a:spAutoFit/>
          </a:bodyPr>
          <a:lstStyle/>
          <a:p>
            <a:r>
              <a:rPr kumimoji="1" lang="en-US" altLang="zh-CN" sz="4000" dirty="0">
                <a:solidFill>
                  <a:schemeClr val="bg1"/>
                </a:solidFill>
                <a:cs typeface="+mn-ea"/>
                <a:sym typeface="+mn-lt"/>
              </a:rPr>
              <a:t>02</a:t>
            </a:r>
            <a:r>
              <a:rPr kumimoji="1" lang="zh-CN" altLang="en-US" sz="4000" dirty="0">
                <a:solidFill>
                  <a:schemeClr val="bg1"/>
                </a:solidFill>
                <a:cs typeface="+mn-ea"/>
                <a:sym typeface="+mn-lt"/>
              </a:rPr>
              <a:t>气候特征</a:t>
            </a:r>
          </a:p>
        </p:txBody>
      </p:sp>
      <p:sp>
        <p:nvSpPr>
          <p:cNvPr id="9" name="文本框 8"/>
          <p:cNvSpPr txBox="1"/>
          <p:nvPr/>
        </p:nvSpPr>
        <p:spPr>
          <a:xfrm>
            <a:off x="2405444" y="4483903"/>
            <a:ext cx="2839239" cy="707886"/>
          </a:xfrm>
          <a:prstGeom prst="rect">
            <a:avLst/>
          </a:prstGeom>
          <a:noFill/>
        </p:spPr>
        <p:txBody>
          <a:bodyPr wrap="none" rtlCol="0">
            <a:spAutoFit/>
          </a:bodyPr>
          <a:lstStyle/>
          <a:p>
            <a:r>
              <a:rPr kumimoji="1" lang="en-US" altLang="zh-CN" sz="4000" dirty="0">
                <a:solidFill>
                  <a:schemeClr val="bg1"/>
                </a:solidFill>
                <a:cs typeface="+mn-ea"/>
                <a:sym typeface="+mn-lt"/>
              </a:rPr>
              <a:t>03</a:t>
            </a:r>
            <a:r>
              <a:rPr kumimoji="1" lang="zh-CN" altLang="en-US" sz="4000" dirty="0">
                <a:solidFill>
                  <a:schemeClr val="bg1"/>
                </a:solidFill>
                <a:cs typeface="+mn-ea"/>
                <a:sym typeface="+mn-lt"/>
              </a:rPr>
              <a:t>民俗活动</a:t>
            </a:r>
          </a:p>
        </p:txBody>
      </p:sp>
      <p:sp>
        <p:nvSpPr>
          <p:cNvPr id="10" name="文本框 9"/>
          <p:cNvSpPr txBox="1"/>
          <p:nvPr/>
        </p:nvSpPr>
        <p:spPr>
          <a:xfrm>
            <a:off x="7100020" y="4445965"/>
            <a:ext cx="2839239" cy="707886"/>
          </a:xfrm>
          <a:prstGeom prst="rect">
            <a:avLst/>
          </a:prstGeom>
          <a:noFill/>
        </p:spPr>
        <p:txBody>
          <a:bodyPr wrap="none" rtlCol="0">
            <a:spAutoFit/>
          </a:bodyPr>
          <a:lstStyle/>
          <a:p>
            <a:r>
              <a:rPr kumimoji="1" lang="en-US" altLang="zh-CN" sz="4000" dirty="0">
                <a:solidFill>
                  <a:schemeClr val="bg1"/>
                </a:solidFill>
                <a:cs typeface="+mn-ea"/>
                <a:sym typeface="+mn-lt"/>
              </a:rPr>
              <a:t>04</a:t>
            </a:r>
            <a:r>
              <a:rPr kumimoji="1" lang="zh-CN" altLang="en-US" sz="4000" dirty="0">
                <a:solidFill>
                  <a:schemeClr val="bg1"/>
                </a:solidFill>
                <a:cs typeface="+mn-ea"/>
                <a:sym typeface="+mn-lt"/>
              </a:rPr>
              <a:t>饮食养生</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biLevel thresh="25000"/>
          </a:blip>
          <a:stretch>
            <a:fillRect/>
          </a:stretch>
        </p:blipFill>
        <p:spPr>
          <a:xfrm flipH="1">
            <a:off x="5321508" y="254397"/>
            <a:ext cx="6870492" cy="6982206"/>
          </a:xfrm>
          <a:prstGeom prst="rect">
            <a:avLst/>
          </a:prstGeom>
        </p:spPr>
      </p:pic>
      <p:sp>
        <p:nvSpPr>
          <p:cNvPr id="6" name="文本框 5"/>
          <p:cNvSpPr txBox="1"/>
          <p:nvPr/>
        </p:nvSpPr>
        <p:spPr>
          <a:xfrm>
            <a:off x="11152912" y="524911"/>
            <a:ext cx="461665" cy="3778702"/>
          </a:xfrm>
          <a:prstGeom prst="rect">
            <a:avLst/>
          </a:prstGeom>
          <a:noFill/>
        </p:spPr>
        <p:txBody>
          <a:bodyPr vert="eaVert" wrap="square" rtlCol="0">
            <a:spAutoFit/>
          </a:bodyPr>
          <a:lstStyle/>
          <a:p>
            <a:pPr algn="dist"/>
            <a:r>
              <a:rPr kumimoji="1" lang="zh-CN" altLang="en-US" dirty="0">
                <a:solidFill>
                  <a:schemeClr val="bg1"/>
                </a:solidFill>
                <a:cs typeface="+mn-ea"/>
                <a:sym typeface="+mn-lt"/>
              </a:rPr>
              <a:t>九月节，露气寒冷，将凝结也。</a:t>
            </a:r>
          </a:p>
        </p:txBody>
      </p:sp>
      <p:sp>
        <p:nvSpPr>
          <p:cNvPr id="5" name="文本框 4"/>
          <p:cNvSpPr txBox="1"/>
          <p:nvPr/>
        </p:nvSpPr>
        <p:spPr>
          <a:xfrm>
            <a:off x="1996008" y="1100157"/>
            <a:ext cx="1554272" cy="4657685"/>
          </a:xfrm>
          <a:prstGeom prst="rect">
            <a:avLst/>
          </a:prstGeom>
          <a:noFill/>
        </p:spPr>
        <p:txBody>
          <a:bodyPr vert="eaVert" wrap="none" rtlCol="0">
            <a:spAutoFit/>
          </a:bodyPr>
          <a:lstStyle/>
          <a:p>
            <a:r>
              <a:rPr lang="zh-CN" altLang="en-US" sz="8900" dirty="0">
                <a:solidFill>
                  <a:schemeClr val="bg1"/>
                </a:solidFill>
                <a:cs typeface="+mn-ea"/>
                <a:sym typeface="+mn-lt"/>
              </a:rPr>
              <a:t>感谢聆听</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321632" y="1113019"/>
            <a:ext cx="9548735" cy="4631961"/>
          </a:xfrm>
          <a:prstGeom prst="rect">
            <a:avLst/>
          </a:prstGeom>
          <a:solidFill>
            <a:srgbClr val="0064B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3284727" y="2558320"/>
            <a:ext cx="5622545" cy="1415772"/>
          </a:xfrm>
          <a:prstGeom prst="rect">
            <a:avLst/>
          </a:prstGeom>
          <a:noFill/>
        </p:spPr>
        <p:txBody>
          <a:bodyPr wrap="square" rtlCol="0">
            <a:spAutoFit/>
          </a:bodyPr>
          <a:lstStyle/>
          <a:p>
            <a:pPr algn="dist"/>
            <a:r>
              <a:rPr lang="zh-CN" altLang="en-US" sz="8600" dirty="0">
                <a:solidFill>
                  <a:schemeClr val="bg1"/>
                </a:solidFill>
                <a:cs typeface="+mn-ea"/>
                <a:sym typeface="+mn-lt"/>
              </a:rPr>
              <a:t>节气知识</a:t>
            </a:r>
            <a:endParaRPr lang="en-US" altLang="zh-CN" sz="8600" dirty="0">
              <a:solidFill>
                <a:schemeClr val="bg1"/>
              </a:solidFill>
              <a:cs typeface="+mn-ea"/>
              <a:sym typeface="+mn-lt"/>
            </a:endParaRPr>
          </a:p>
        </p:txBody>
      </p:sp>
      <p:sp>
        <p:nvSpPr>
          <p:cNvPr id="4" name="文本框 3"/>
          <p:cNvSpPr txBox="1"/>
          <p:nvPr/>
        </p:nvSpPr>
        <p:spPr>
          <a:xfrm>
            <a:off x="2132665" y="4102580"/>
            <a:ext cx="792666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a:t>
            </a:r>
            <a:endParaRPr lang="en-GB" altLang="zh-CN" sz="1000" dirty="0">
              <a:solidFill>
                <a:schemeClr val="bg1"/>
              </a:solidFill>
              <a:cs typeface="+mn-ea"/>
              <a:sym typeface="+mn-lt"/>
            </a:endParaRPr>
          </a:p>
        </p:txBody>
      </p:sp>
      <p:sp>
        <p:nvSpPr>
          <p:cNvPr id="5" name="文本框 4"/>
          <p:cNvSpPr txBox="1"/>
          <p:nvPr/>
        </p:nvSpPr>
        <p:spPr>
          <a:xfrm>
            <a:off x="4464784" y="1819330"/>
            <a:ext cx="3262432" cy="461665"/>
          </a:xfrm>
          <a:prstGeom prst="rect">
            <a:avLst/>
          </a:prstGeom>
          <a:noFill/>
        </p:spPr>
        <p:txBody>
          <a:bodyPr wrap="none" rtlCol="0">
            <a:spAutoFit/>
          </a:bodyPr>
          <a:lstStyle/>
          <a:p>
            <a:r>
              <a:rPr lang="zh-CN" altLang="en-US" sz="2400" dirty="0">
                <a:solidFill>
                  <a:schemeClr val="bg1"/>
                </a:solidFill>
                <a:cs typeface="+mn-ea"/>
                <a:sym typeface="+mn-lt"/>
              </a:rPr>
              <a:t>ＰＡＲＴ０１　第一章</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节气知识</a:t>
            </a:r>
            <a:endParaRPr kumimoji="1" lang="en-US" altLang="zh-CN" sz="2400">
              <a:solidFill>
                <a:srgbClr val="2F3F8D"/>
              </a:solidFill>
              <a:cs typeface="+mn-ea"/>
              <a:sym typeface="+mn-lt"/>
            </a:endParaRPr>
          </a:p>
        </p:txBody>
      </p:sp>
      <p:sp>
        <p:nvSpPr>
          <p:cNvPr id="4" name="矩形 3"/>
          <p:cNvSpPr/>
          <p:nvPr/>
        </p:nvSpPr>
        <p:spPr>
          <a:xfrm>
            <a:off x="1226919" y="2323793"/>
            <a:ext cx="6340179" cy="707878"/>
          </a:xfrm>
          <a:prstGeom prst="rect">
            <a:avLst/>
          </a:prstGeom>
        </p:spPr>
        <p:txBody>
          <a:bodyPr wrap="none" lIns="91431" tIns="45716" rIns="91431" bIns="45716">
            <a:spAutoFit/>
          </a:bodyPr>
          <a:lstStyle/>
          <a:p>
            <a:r>
              <a:rPr lang="zh-CN" altLang="en-US" sz="4000" b="1" dirty="0">
                <a:solidFill>
                  <a:srgbClr val="2F3F8D"/>
                </a:solidFill>
                <a:cs typeface="+mn-ea"/>
                <a:sym typeface="+mn-lt"/>
              </a:rPr>
              <a:t>北方广大地区均已进入秋季</a:t>
            </a:r>
            <a:endParaRPr lang="en-US" altLang="zh-CN" sz="4000" b="1" dirty="0">
              <a:solidFill>
                <a:srgbClr val="2F3F8D"/>
              </a:solidFill>
              <a:cs typeface="+mn-ea"/>
              <a:sym typeface="+mn-lt"/>
            </a:endParaRPr>
          </a:p>
        </p:txBody>
      </p:sp>
      <p:sp>
        <p:nvSpPr>
          <p:cNvPr id="5" name="TextBox 33"/>
          <p:cNvSpPr txBox="1"/>
          <p:nvPr/>
        </p:nvSpPr>
        <p:spPr>
          <a:xfrm>
            <a:off x="1363325" y="3250186"/>
            <a:ext cx="5889823" cy="1292662"/>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寒露，是二十四节气中的第十七个节气，属于秋季的第五个节气，表示秋季时节的正式结束。斗指戊；太阳到达黄经</a:t>
            </a:r>
            <a:r>
              <a:rPr lang="en-US" altLang="zh-CN" sz="1400" dirty="0">
                <a:solidFill>
                  <a:srgbClr val="2F3F8D"/>
                </a:solidFill>
                <a:latin typeface="+mn-lt"/>
                <a:ea typeface="+mn-ea"/>
                <a:cs typeface="+mn-ea"/>
                <a:sym typeface="+mn-lt"/>
              </a:rPr>
              <a:t>195°</a:t>
            </a:r>
            <a:r>
              <a:rPr lang="zh-CN" altLang="en-US" sz="1400" dirty="0">
                <a:solidFill>
                  <a:srgbClr val="2F3F8D"/>
                </a:solidFill>
                <a:latin typeface="+mn-lt"/>
                <a:ea typeface="+mn-ea"/>
                <a:cs typeface="+mn-ea"/>
                <a:sym typeface="+mn-lt"/>
              </a:rPr>
              <a:t>；于每年公历</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月</a:t>
            </a:r>
            <a:r>
              <a:rPr lang="en-US" altLang="zh-CN" sz="1400" dirty="0">
                <a:solidFill>
                  <a:srgbClr val="2F3F8D"/>
                </a:solidFill>
                <a:latin typeface="+mn-lt"/>
                <a:ea typeface="+mn-ea"/>
                <a:cs typeface="+mn-ea"/>
                <a:sym typeface="+mn-lt"/>
              </a:rPr>
              <a:t>7</a:t>
            </a:r>
            <a:r>
              <a:rPr lang="zh-CN" altLang="en-US" sz="1400" dirty="0">
                <a:solidFill>
                  <a:srgbClr val="2F3F8D"/>
                </a:solidFill>
                <a:latin typeface="+mn-lt"/>
                <a:ea typeface="+mn-ea"/>
                <a:cs typeface="+mn-ea"/>
                <a:sym typeface="+mn-lt"/>
              </a:rPr>
              <a:t>日</a:t>
            </a:r>
            <a:r>
              <a:rPr lang="en-US" altLang="zh-CN" sz="1400" dirty="0">
                <a:solidFill>
                  <a:srgbClr val="2F3F8D"/>
                </a:solidFill>
                <a:latin typeface="+mn-lt"/>
                <a:ea typeface="+mn-ea"/>
                <a:cs typeface="+mn-ea"/>
                <a:sym typeface="+mn-lt"/>
              </a:rPr>
              <a:t>~9</a:t>
            </a:r>
            <a:r>
              <a:rPr lang="zh-CN" altLang="en-US" sz="1400" dirty="0">
                <a:solidFill>
                  <a:srgbClr val="2F3F8D"/>
                </a:solidFill>
                <a:latin typeface="+mn-lt"/>
                <a:ea typeface="+mn-ea"/>
                <a:cs typeface="+mn-ea"/>
                <a:sym typeface="+mn-lt"/>
              </a:rPr>
              <a:t>日交节。从气候特点上看，寒露时节，北方广大地区均已进入秋季，东北进入深秋，西北一些地区已进入或即将进入冬季。南方也秋意渐浓。</a:t>
            </a:r>
          </a:p>
        </p:txBody>
      </p:sp>
      <p:pic>
        <p:nvPicPr>
          <p:cNvPr id="6" name="图片 5"/>
          <p:cNvPicPr>
            <a:picLocks noChangeAspect="1"/>
          </p:cNvPicPr>
          <p:nvPr/>
        </p:nvPicPr>
        <p:blipFill rotWithShape="1">
          <a:blip r:embed="rId3" cstate="screen"/>
          <a:srcRect/>
          <a:stretch>
            <a:fillRect/>
          </a:stretch>
        </p:blipFill>
        <p:spPr>
          <a:xfrm>
            <a:off x="7567098" y="868065"/>
            <a:ext cx="3607721" cy="5317761"/>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节气知识</a:t>
            </a:r>
            <a:endParaRPr kumimoji="1" lang="en-US" altLang="zh-CN" sz="2400">
              <a:solidFill>
                <a:srgbClr val="2F3F8D"/>
              </a:solidFill>
              <a:cs typeface="+mn-ea"/>
              <a:sym typeface="+mn-lt"/>
            </a:endParaRPr>
          </a:p>
        </p:txBody>
      </p:sp>
      <p:sp>
        <p:nvSpPr>
          <p:cNvPr id="4" name="矩形 3"/>
          <p:cNvSpPr/>
          <p:nvPr/>
        </p:nvSpPr>
        <p:spPr>
          <a:xfrm>
            <a:off x="4306666" y="1649093"/>
            <a:ext cx="6853140" cy="707878"/>
          </a:xfrm>
          <a:prstGeom prst="rect">
            <a:avLst/>
          </a:prstGeom>
        </p:spPr>
        <p:txBody>
          <a:bodyPr wrap="none" lIns="91431" tIns="45716" rIns="91431" bIns="45716">
            <a:spAutoFit/>
          </a:bodyPr>
          <a:lstStyle/>
          <a:p>
            <a:r>
              <a:rPr lang="zh-CN" altLang="en-US" sz="4000" b="1" dirty="0">
                <a:solidFill>
                  <a:srgbClr val="2F3F8D"/>
                </a:solidFill>
                <a:cs typeface="+mn-ea"/>
                <a:sym typeface="+mn-lt"/>
              </a:rPr>
              <a:t>九月节，露气寒冷，将凝结也</a:t>
            </a:r>
            <a:endParaRPr lang="en-US" altLang="zh-CN" sz="4000" b="1" dirty="0">
              <a:solidFill>
                <a:srgbClr val="2F3F8D"/>
              </a:solidFill>
              <a:cs typeface="+mn-ea"/>
              <a:sym typeface="+mn-lt"/>
            </a:endParaRPr>
          </a:p>
        </p:txBody>
      </p:sp>
      <p:sp>
        <p:nvSpPr>
          <p:cNvPr id="5" name="TextBox 33"/>
          <p:cNvSpPr txBox="1"/>
          <p:nvPr/>
        </p:nvSpPr>
        <p:spPr>
          <a:xfrm>
            <a:off x="4390064" y="2547124"/>
            <a:ext cx="6456777" cy="1292662"/>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nSpc>
                <a:spcPct val="150000"/>
              </a:lnSpc>
            </a:pPr>
            <a:r>
              <a:rPr lang="zh-CN" altLang="en-US" sz="1400" dirty="0">
                <a:solidFill>
                  <a:srgbClr val="2F3F8D"/>
                </a:solidFill>
                <a:latin typeface="+mn-lt"/>
                <a:ea typeface="+mn-ea"/>
                <a:cs typeface="+mn-ea"/>
                <a:sym typeface="+mn-lt"/>
              </a:rPr>
              <a:t>寒露的意思是气温比白露时更低，地面的露水更冷，快要凝结成霜了。气温逐渐下降。白露、寒露、霜降三个节气，都表示水汽凝结现象，而寒露是气候从凉爽到寒冷的过渡。夜晚，仰望星空，你会发现星空换季，代表盛夏的“大火星”（天蝎座的心宿二星）已西沉。我们可以隐约听到冬天的脚步声了。</a:t>
            </a:r>
          </a:p>
        </p:txBody>
      </p:sp>
      <p:sp>
        <p:nvSpPr>
          <p:cNvPr id="6" name="TextBox 33"/>
          <p:cNvSpPr txBox="1"/>
          <p:nvPr/>
        </p:nvSpPr>
        <p:spPr>
          <a:xfrm>
            <a:off x="4390064" y="4219413"/>
            <a:ext cx="6456777" cy="1292662"/>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这一时节，我国南方大部分地区各地气温继续下降。华南日平均气温多不到</a:t>
            </a:r>
            <a:r>
              <a:rPr lang="en-US" altLang="zh-CN" sz="1400" dirty="0">
                <a:solidFill>
                  <a:srgbClr val="2F3F8D"/>
                </a:solidFill>
                <a:latin typeface="+mn-lt"/>
                <a:ea typeface="+mn-ea"/>
                <a:cs typeface="+mn-ea"/>
                <a:sym typeface="+mn-lt"/>
              </a:rPr>
              <a:t>20℃</a:t>
            </a:r>
            <a:r>
              <a:rPr lang="zh-CN" altLang="en-US" sz="1400" dirty="0">
                <a:solidFill>
                  <a:srgbClr val="2F3F8D"/>
                </a:solidFill>
                <a:latin typeface="+mn-lt"/>
                <a:ea typeface="+mn-ea"/>
                <a:cs typeface="+mn-ea"/>
                <a:sym typeface="+mn-lt"/>
              </a:rPr>
              <a:t>，即使在长江沿岸地区，气温也很难升到</a:t>
            </a:r>
            <a:r>
              <a:rPr lang="en-US" altLang="zh-CN" sz="1400" dirty="0">
                <a:solidFill>
                  <a:srgbClr val="2F3F8D"/>
                </a:solidFill>
                <a:latin typeface="+mn-lt"/>
                <a:ea typeface="+mn-ea"/>
                <a:cs typeface="+mn-ea"/>
                <a:sym typeface="+mn-lt"/>
              </a:rPr>
              <a:t>30℃</a:t>
            </a:r>
            <a:r>
              <a:rPr lang="zh-CN" altLang="en-US" sz="1400" dirty="0">
                <a:solidFill>
                  <a:srgbClr val="2F3F8D"/>
                </a:solidFill>
                <a:latin typeface="+mn-lt"/>
                <a:ea typeface="+mn-ea"/>
                <a:cs typeface="+mn-ea"/>
                <a:sym typeface="+mn-lt"/>
              </a:rPr>
              <a:t>以上，而最低气温却可降至</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以下。西北高原除了少数河谷低地以外，候（</a:t>
            </a:r>
            <a:r>
              <a:rPr lang="en-US" altLang="zh-CN" sz="1400" dirty="0">
                <a:solidFill>
                  <a:srgbClr val="2F3F8D"/>
                </a:solidFill>
                <a:latin typeface="+mn-lt"/>
                <a:ea typeface="+mn-ea"/>
                <a:cs typeface="+mn-ea"/>
                <a:sym typeface="+mn-lt"/>
              </a:rPr>
              <a:t>5</a:t>
            </a:r>
            <a:r>
              <a:rPr lang="zh-CN" altLang="en-US" sz="1400" dirty="0">
                <a:solidFill>
                  <a:srgbClr val="2F3F8D"/>
                </a:solidFill>
                <a:latin typeface="+mn-lt"/>
                <a:ea typeface="+mn-ea"/>
                <a:cs typeface="+mn-ea"/>
                <a:sym typeface="+mn-lt"/>
              </a:rPr>
              <a:t>天）平均气温普遍低于</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，用气候学划分四季的标准衡量，已是冬季了。千里霜铺，与华南秋色迥然不同。</a:t>
            </a:r>
          </a:p>
        </p:txBody>
      </p:sp>
      <p:pic>
        <p:nvPicPr>
          <p:cNvPr id="27" name="图片 26"/>
          <p:cNvPicPr>
            <a:picLocks noChangeAspect="1"/>
          </p:cNvPicPr>
          <p:nvPr/>
        </p:nvPicPr>
        <p:blipFill>
          <a:blip r:embed="rId3" cstate="screen"/>
          <a:stretch>
            <a:fillRect/>
          </a:stretch>
        </p:blipFill>
        <p:spPr>
          <a:xfrm>
            <a:off x="636272" y="1843790"/>
            <a:ext cx="4061458" cy="4061458"/>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节气知识</a:t>
            </a:r>
            <a:endParaRPr kumimoji="1" lang="en-US" altLang="zh-CN" sz="2400">
              <a:solidFill>
                <a:srgbClr val="2F3F8D"/>
              </a:solidFill>
              <a:cs typeface="+mn-ea"/>
              <a:sym typeface="+mn-lt"/>
            </a:endParaRPr>
          </a:p>
        </p:txBody>
      </p:sp>
      <p:sp>
        <p:nvSpPr>
          <p:cNvPr id="4" name="矩形 3"/>
          <p:cNvSpPr/>
          <p:nvPr/>
        </p:nvSpPr>
        <p:spPr>
          <a:xfrm>
            <a:off x="1149522" y="2935379"/>
            <a:ext cx="5929810" cy="523212"/>
          </a:xfrm>
          <a:prstGeom prst="rect">
            <a:avLst/>
          </a:prstGeom>
        </p:spPr>
        <p:txBody>
          <a:bodyPr wrap="none" lIns="91431" tIns="45716" rIns="91431" bIns="45716">
            <a:spAutoFit/>
          </a:bodyPr>
          <a:lstStyle/>
          <a:p>
            <a:r>
              <a:rPr lang="zh-CN" altLang="en-US" sz="2800" b="1" dirty="0">
                <a:solidFill>
                  <a:srgbClr val="2F3F8D"/>
                </a:solidFill>
                <a:cs typeface="+mn-ea"/>
                <a:sym typeface="+mn-lt"/>
              </a:rPr>
              <a:t>寒露是一个反映气候变化特征的节气</a:t>
            </a:r>
            <a:endParaRPr lang="en-US" altLang="zh-CN" sz="2800" b="1" dirty="0">
              <a:solidFill>
                <a:srgbClr val="2F3F8D"/>
              </a:solidFill>
              <a:cs typeface="+mn-ea"/>
              <a:sym typeface="+mn-lt"/>
            </a:endParaRPr>
          </a:p>
        </p:txBody>
      </p:sp>
      <p:sp>
        <p:nvSpPr>
          <p:cNvPr id="5" name="TextBox 33"/>
          <p:cNvSpPr txBox="1"/>
          <p:nvPr/>
        </p:nvSpPr>
        <p:spPr>
          <a:xfrm>
            <a:off x="1149522" y="3822223"/>
            <a:ext cx="9892956" cy="1292662"/>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寒露与白露、霜降三个节气，都表示水汽凝结现象，而寒露是气候从凉爽到寒冷的过渡。与白露时相比气温下降了很多，地面上的露水也更冷了，很可能成为冻露，因此称为寒露。上古时代以“斗柄指向法”划分节气，当北斗七星的斗柄指向戊的方位（也就是西北方），为寒露节气。汉至明末的“平气法”划分节气，寒露当日正午用圭表测日影，影长为古尺八尺二寸，相当于今天的</a:t>
            </a:r>
            <a:r>
              <a:rPr lang="en-US" altLang="zh-CN" sz="1400" dirty="0">
                <a:solidFill>
                  <a:srgbClr val="2F3F8D"/>
                </a:solidFill>
                <a:latin typeface="+mn-lt"/>
                <a:ea typeface="+mn-ea"/>
                <a:cs typeface="+mn-ea"/>
                <a:sym typeface="+mn-lt"/>
              </a:rPr>
              <a:t>2.018</a:t>
            </a:r>
            <a:r>
              <a:rPr lang="zh-CN" altLang="en-US" sz="1400" dirty="0">
                <a:solidFill>
                  <a:srgbClr val="2F3F8D"/>
                </a:solidFill>
                <a:latin typeface="+mn-lt"/>
                <a:ea typeface="+mn-ea"/>
                <a:cs typeface="+mn-ea"/>
                <a:sym typeface="+mn-lt"/>
              </a:rPr>
              <a:t>米。</a:t>
            </a:r>
            <a:r>
              <a:rPr lang="en-US" altLang="zh-CN" sz="1400" dirty="0">
                <a:solidFill>
                  <a:srgbClr val="2F3F8D"/>
                </a:solidFill>
                <a:latin typeface="+mn-lt"/>
                <a:ea typeface="+mn-ea"/>
                <a:cs typeface="+mn-ea"/>
                <a:sym typeface="+mn-lt"/>
              </a:rPr>
              <a:t>1645</a:t>
            </a:r>
            <a:r>
              <a:rPr lang="zh-CN" altLang="en-US" sz="1400" dirty="0">
                <a:solidFill>
                  <a:srgbClr val="2F3F8D"/>
                </a:solidFill>
                <a:latin typeface="+mn-lt"/>
                <a:ea typeface="+mn-ea"/>
                <a:cs typeface="+mn-ea"/>
                <a:sym typeface="+mn-lt"/>
              </a:rPr>
              <a:t>年起沿用至今的“定气法”划分节气，当太阳到达黄经</a:t>
            </a:r>
            <a:r>
              <a:rPr lang="en-US" altLang="zh-CN" sz="1400" dirty="0">
                <a:solidFill>
                  <a:srgbClr val="2F3F8D"/>
                </a:solidFill>
                <a:latin typeface="+mn-lt"/>
                <a:ea typeface="+mn-ea"/>
                <a:cs typeface="+mn-ea"/>
                <a:sym typeface="+mn-lt"/>
              </a:rPr>
              <a:t>195</a:t>
            </a:r>
            <a:r>
              <a:rPr lang="zh-CN" altLang="en-US" sz="1400" dirty="0">
                <a:solidFill>
                  <a:srgbClr val="2F3F8D"/>
                </a:solidFill>
                <a:latin typeface="+mn-lt"/>
                <a:ea typeface="+mn-ea"/>
                <a:cs typeface="+mn-ea"/>
                <a:sym typeface="+mn-lt"/>
              </a:rPr>
              <a:t>度为寒露。</a:t>
            </a:r>
          </a:p>
        </p:txBody>
      </p:sp>
      <p:pic>
        <p:nvPicPr>
          <p:cNvPr id="6" name="图片 5"/>
          <p:cNvPicPr>
            <a:picLocks noChangeAspect="1"/>
          </p:cNvPicPr>
          <p:nvPr/>
        </p:nvPicPr>
        <p:blipFill>
          <a:blip r:embed="rId3" cstate="screen"/>
          <a:stretch>
            <a:fillRect/>
          </a:stretch>
        </p:blipFill>
        <p:spPr>
          <a:xfrm rot="20171976">
            <a:off x="8350138" y="712905"/>
            <a:ext cx="2153755" cy="301191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节气知识</a:t>
            </a:r>
            <a:endParaRPr kumimoji="1" lang="en-US" altLang="zh-CN" sz="2400">
              <a:solidFill>
                <a:srgbClr val="2F3F8D"/>
              </a:solidFill>
              <a:cs typeface="+mn-ea"/>
              <a:sym typeface="+mn-lt"/>
            </a:endParaRPr>
          </a:p>
        </p:txBody>
      </p:sp>
      <p:sp>
        <p:nvSpPr>
          <p:cNvPr id="4" name="TextBox 33"/>
          <p:cNvSpPr txBox="1"/>
          <p:nvPr/>
        </p:nvSpPr>
        <p:spPr>
          <a:xfrm>
            <a:off x="4870427" y="2171908"/>
            <a:ext cx="5889823" cy="93140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r">
              <a:lnSpc>
                <a:spcPct val="150000"/>
              </a:lnSpc>
            </a:pPr>
            <a:r>
              <a:rPr lang="zh-CN" altLang="en-US" sz="1400" dirty="0">
                <a:solidFill>
                  <a:srgbClr val="2F3F8D"/>
                </a:solidFill>
                <a:latin typeface="+mn-lt"/>
                <a:ea typeface="+mn-ea"/>
                <a:cs typeface="+mn-ea"/>
                <a:sym typeface="+mn-lt"/>
              </a:rPr>
              <a:t>寒露时节，南岭及以北的广大地区均已进入秋季，东北和西北地区已进入或即将进入冬季。首都北京大部分年份这时已可见初霜，除全年飞雪的青藏高原外，东北北部和新疆北部地区一般已开始降雪。</a:t>
            </a:r>
          </a:p>
        </p:txBody>
      </p:sp>
      <p:sp>
        <p:nvSpPr>
          <p:cNvPr id="5" name="矩形 47"/>
          <p:cNvSpPr>
            <a:spLocks noChangeArrowheads="1"/>
          </p:cNvSpPr>
          <p:nvPr/>
        </p:nvSpPr>
        <p:spPr bwMode="auto">
          <a:xfrm>
            <a:off x="6346676" y="1687622"/>
            <a:ext cx="4413574"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2000" dirty="0">
                <a:solidFill>
                  <a:srgbClr val="2F3F8D"/>
                </a:solidFill>
                <a:latin typeface="+mn-lt"/>
                <a:ea typeface="+mn-ea"/>
                <a:cs typeface="+mn-ea"/>
                <a:sym typeface="+mn-lt"/>
              </a:rPr>
              <a:t>地面的露水更冷，快要凝结成霜了</a:t>
            </a:r>
          </a:p>
        </p:txBody>
      </p:sp>
      <p:sp>
        <p:nvSpPr>
          <p:cNvPr id="6" name="TextBox 33"/>
          <p:cNvSpPr txBox="1"/>
          <p:nvPr/>
        </p:nvSpPr>
        <p:spPr>
          <a:xfrm>
            <a:off x="4870427" y="4245873"/>
            <a:ext cx="5889823" cy="1292662"/>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r">
              <a:lnSpc>
                <a:spcPct val="150000"/>
              </a:lnSpc>
            </a:pPr>
            <a:r>
              <a:rPr lang="zh-CN" altLang="en-US" sz="1400" dirty="0">
                <a:solidFill>
                  <a:srgbClr val="2F3F8D"/>
                </a:solidFill>
                <a:latin typeface="+mn-lt"/>
                <a:ea typeface="+mn-ea"/>
                <a:cs typeface="+mn-ea"/>
                <a:sym typeface="+mn-lt"/>
              </a:rPr>
              <a:t>我国古时曾使用的“平气法”将寒露分为三候：“一候鸿雁来宾；二候雀入大水为蛤；三候菊有黄华。”此节气中鸿雁排成一字或人字形的队列大举南迁；深秋天寒，雀鸟都不见了，古人看到海边突然出现很多蛤蜊，并且贝壳的条纹及颜色与雀鸟很相似，所以便以为是雀鸟变成的</a:t>
            </a:r>
          </a:p>
        </p:txBody>
      </p:sp>
      <p:sp>
        <p:nvSpPr>
          <p:cNvPr id="7" name="矩形 47"/>
          <p:cNvSpPr>
            <a:spLocks noChangeArrowheads="1"/>
          </p:cNvSpPr>
          <p:nvPr/>
        </p:nvSpPr>
        <p:spPr bwMode="auto">
          <a:xfrm>
            <a:off x="6346676" y="3761587"/>
            <a:ext cx="4413574"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2000" dirty="0">
                <a:solidFill>
                  <a:srgbClr val="2F3F8D"/>
                </a:solidFill>
                <a:latin typeface="+mn-lt"/>
                <a:ea typeface="+mn-ea"/>
                <a:cs typeface="+mn-ea"/>
                <a:sym typeface="+mn-lt"/>
              </a:rPr>
              <a:t>南岭及以北的广大地区均已进入秋季</a:t>
            </a:r>
          </a:p>
        </p:txBody>
      </p:sp>
      <p:pic>
        <p:nvPicPr>
          <p:cNvPr id="9" name="图片 8"/>
          <p:cNvPicPr>
            <a:picLocks noChangeAspect="1"/>
          </p:cNvPicPr>
          <p:nvPr/>
        </p:nvPicPr>
        <p:blipFill>
          <a:blip r:embed="rId3" cstate="screen"/>
          <a:stretch>
            <a:fillRect/>
          </a:stretch>
        </p:blipFill>
        <p:spPr>
          <a:xfrm>
            <a:off x="784210" y="1761629"/>
            <a:ext cx="4303915" cy="4303915"/>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321632" y="1113019"/>
            <a:ext cx="9548735" cy="4631961"/>
          </a:xfrm>
          <a:prstGeom prst="rect">
            <a:avLst/>
          </a:prstGeom>
          <a:solidFill>
            <a:srgbClr val="0064B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284727" y="2558320"/>
            <a:ext cx="5622545" cy="1415772"/>
          </a:xfrm>
          <a:prstGeom prst="rect">
            <a:avLst/>
          </a:prstGeom>
          <a:noFill/>
        </p:spPr>
        <p:txBody>
          <a:bodyPr wrap="square" rtlCol="0">
            <a:spAutoFit/>
          </a:bodyPr>
          <a:lstStyle/>
          <a:p>
            <a:pPr algn="dist"/>
            <a:r>
              <a:rPr lang="zh-CN" altLang="en-US" sz="8600" dirty="0">
                <a:solidFill>
                  <a:schemeClr val="bg1"/>
                </a:solidFill>
                <a:cs typeface="+mn-ea"/>
                <a:sym typeface="+mn-lt"/>
              </a:rPr>
              <a:t>节气特征</a:t>
            </a:r>
            <a:endParaRPr lang="en-US" altLang="zh-CN" sz="8600" dirty="0">
              <a:solidFill>
                <a:schemeClr val="bg1"/>
              </a:solidFill>
              <a:cs typeface="+mn-ea"/>
              <a:sym typeface="+mn-lt"/>
            </a:endParaRPr>
          </a:p>
        </p:txBody>
      </p:sp>
      <p:sp>
        <p:nvSpPr>
          <p:cNvPr id="10" name="文本框 9"/>
          <p:cNvSpPr txBox="1"/>
          <p:nvPr/>
        </p:nvSpPr>
        <p:spPr>
          <a:xfrm>
            <a:off x="2132665" y="4102580"/>
            <a:ext cx="7926667" cy="784830"/>
          </a:xfrm>
          <a:prstGeom prst="rect">
            <a:avLst/>
          </a:prstGeom>
          <a:noFill/>
        </p:spPr>
        <p:txBody>
          <a:bodyPr wrap="square" rtlCol="0">
            <a:spAutoFit/>
          </a:bodyPr>
          <a:lstStyle/>
          <a:p>
            <a:pPr algn="ctr">
              <a:lnSpc>
                <a:spcPct val="150000"/>
              </a:lnSpc>
            </a:pPr>
            <a:r>
              <a:rPr lang="zh-CN" altLang="en-US" sz="1000" dirty="0">
                <a:solidFill>
                  <a:schemeClr val="bg1"/>
                </a:solidFill>
                <a:cs typeface="+mn-ea"/>
                <a:sym typeface="+mn-lt"/>
              </a:rPr>
              <a:t>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点击此处输入你的文本内容</a:t>
            </a:r>
            <a:endParaRPr lang="en-GB" altLang="zh-CN" sz="1000" dirty="0">
              <a:solidFill>
                <a:schemeClr val="bg1"/>
              </a:solidFill>
              <a:cs typeface="+mn-ea"/>
              <a:sym typeface="+mn-lt"/>
            </a:endParaRPr>
          </a:p>
        </p:txBody>
      </p:sp>
      <p:sp>
        <p:nvSpPr>
          <p:cNvPr id="11" name="文本框 10"/>
          <p:cNvSpPr txBox="1"/>
          <p:nvPr/>
        </p:nvSpPr>
        <p:spPr>
          <a:xfrm>
            <a:off x="4464784" y="1819330"/>
            <a:ext cx="3135795" cy="461665"/>
          </a:xfrm>
          <a:prstGeom prst="rect">
            <a:avLst/>
          </a:prstGeom>
          <a:noFill/>
        </p:spPr>
        <p:txBody>
          <a:bodyPr wrap="none" rtlCol="0">
            <a:spAutoFit/>
          </a:bodyPr>
          <a:lstStyle/>
          <a:p>
            <a:r>
              <a:rPr lang="zh-CN" altLang="en-US" sz="2400" dirty="0">
                <a:solidFill>
                  <a:schemeClr val="bg1"/>
                </a:solidFill>
                <a:cs typeface="+mn-ea"/>
                <a:sym typeface="+mn-lt"/>
              </a:rPr>
              <a:t>ＰＡＲＴ０</a:t>
            </a:r>
            <a:r>
              <a:rPr lang="en-US" altLang="zh-CN" sz="2400" dirty="0">
                <a:solidFill>
                  <a:schemeClr val="bg1"/>
                </a:solidFill>
                <a:cs typeface="+mn-ea"/>
                <a:sym typeface="+mn-lt"/>
              </a:rPr>
              <a:t>2</a:t>
            </a:r>
            <a:r>
              <a:rPr lang="zh-CN" altLang="en-US" sz="2400" dirty="0">
                <a:solidFill>
                  <a:schemeClr val="bg1"/>
                </a:solidFill>
                <a:cs typeface="+mn-ea"/>
                <a:sym typeface="+mn-lt"/>
              </a:rPr>
              <a:t>　第二章</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71955" y="406400"/>
            <a:ext cx="2130045" cy="461665"/>
          </a:xfrm>
          <a:prstGeom prst="rect">
            <a:avLst/>
          </a:prstGeom>
          <a:noFill/>
        </p:spPr>
        <p:txBody>
          <a:bodyPr wrap="square" rtlCol="0">
            <a:spAutoFit/>
          </a:bodyPr>
          <a:lstStyle/>
          <a:p>
            <a:pPr algn="dist"/>
            <a:r>
              <a:rPr kumimoji="1" lang="zh-CN" altLang="en-US" sz="2400">
                <a:solidFill>
                  <a:srgbClr val="2F3F8D"/>
                </a:solidFill>
                <a:cs typeface="+mn-ea"/>
                <a:sym typeface="+mn-lt"/>
              </a:rPr>
              <a:t>气候特征</a:t>
            </a:r>
          </a:p>
        </p:txBody>
      </p:sp>
      <p:sp>
        <p:nvSpPr>
          <p:cNvPr id="4" name="TextBox 33"/>
          <p:cNvSpPr txBox="1"/>
          <p:nvPr/>
        </p:nvSpPr>
        <p:spPr>
          <a:xfrm>
            <a:off x="1678156" y="2787619"/>
            <a:ext cx="2597690" cy="2585323"/>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寒露之后，露水增多，气温更低。此时我国有些地区会出现霜冻，北方已呈深秋景象，白云红叶，偶见早霜，南方也秋意渐浓，蝉噤荷残。北京人登高习俗更盛，景山公园、八大处、香山等都是登高的好地方，重九登高节，更会吸引众多的游人。</a:t>
            </a:r>
          </a:p>
        </p:txBody>
      </p:sp>
      <p:sp>
        <p:nvSpPr>
          <p:cNvPr id="5" name="TextBox 33"/>
          <p:cNvSpPr txBox="1"/>
          <p:nvPr/>
        </p:nvSpPr>
        <p:spPr>
          <a:xfrm>
            <a:off x="5047294" y="2787619"/>
            <a:ext cx="2597690" cy="2908489"/>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我国传统将寒露作为天气转凉变冷的表征。仲秋白露节气“露凝而白”，至季秋寒露时已是“露气寒冷，将凝结为霜了”。这时，我国南方大部分地区各地气温继续下降。华南日平均气温多不到</a:t>
            </a:r>
            <a:r>
              <a:rPr lang="en-US" altLang="zh-CN" sz="1400" dirty="0">
                <a:solidFill>
                  <a:srgbClr val="2F3F8D"/>
                </a:solidFill>
                <a:latin typeface="+mn-lt"/>
                <a:ea typeface="+mn-ea"/>
                <a:cs typeface="+mn-ea"/>
                <a:sym typeface="+mn-lt"/>
              </a:rPr>
              <a:t>20℃</a:t>
            </a:r>
            <a:r>
              <a:rPr lang="zh-CN" altLang="en-US" sz="1400" dirty="0">
                <a:solidFill>
                  <a:srgbClr val="2F3F8D"/>
                </a:solidFill>
                <a:latin typeface="+mn-lt"/>
                <a:ea typeface="+mn-ea"/>
                <a:cs typeface="+mn-ea"/>
                <a:sym typeface="+mn-lt"/>
              </a:rPr>
              <a:t>，即使在长江沿岸地区，水银柱也很难升到</a:t>
            </a:r>
            <a:r>
              <a:rPr lang="en-US" altLang="zh-CN" sz="1400" dirty="0">
                <a:solidFill>
                  <a:srgbClr val="2F3F8D"/>
                </a:solidFill>
                <a:latin typeface="+mn-lt"/>
                <a:ea typeface="+mn-ea"/>
                <a:cs typeface="+mn-ea"/>
                <a:sym typeface="+mn-lt"/>
              </a:rPr>
              <a:t>30℃</a:t>
            </a:r>
            <a:r>
              <a:rPr lang="zh-CN" altLang="en-US" sz="1400" dirty="0">
                <a:solidFill>
                  <a:srgbClr val="2F3F8D"/>
                </a:solidFill>
                <a:latin typeface="+mn-lt"/>
                <a:ea typeface="+mn-ea"/>
                <a:cs typeface="+mn-ea"/>
                <a:sym typeface="+mn-lt"/>
              </a:rPr>
              <a:t>以上，而最低气温却可降至</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以下。</a:t>
            </a:r>
          </a:p>
        </p:txBody>
      </p:sp>
      <p:sp>
        <p:nvSpPr>
          <p:cNvPr id="6" name="TextBox 33"/>
          <p:cNvSpPr txBox="1"/>
          <p:nvPr/>
        </p:nvSpPr>
        <p:spPr>
          <a:xfrm>
            <a:off x="8416432" y="2787619"/>
            <a:ext cx="2597690" cy="1615827"/>
          </a:xfrm>
          <a:prstGeom prst="rect">
            <a:avLst/>
          </a:prstGeom>
        </p:spPr>
        <p:txBody>
          <a:bodyPr wrap="square" lIns="0" tIns="0" rIns="0" bIns="0">
            <a:spAutoFit/>
          </a:bodyPr>
          <a:lstStyle>
            <a:defPPr>
              <a:defRPr lang="zh-CN"/>
            </a:defPPr>
            <a:lvl1pPr algn="just">
              <a:lnSpc>
                <a:spcPts val="1600"/>
              </a:lnSpc>
              <a:defRPr sz="1100">
                <a:solidFill>
                  <a:schemeClr val="tx2"/>
                </a:solidFill>
                <a:latin typeface="微软雅黑 Light" panose="020B0502040204020203" pitchFamily="34" charset="-122"/>
                <a:ea typeface="微软雅黑 Light" panose="020B0502040204020203" pitchFamily="34" charset="-122"/>
              </a:defRPr>
            </a:lvl1pPr>
          </a:lstStyle>
          <a:p>
            <a:pPr algn="l">
              <a:lnSpc>
                <a:spcPct val="150000"/>
              </a:lnSpc>
            </a:pPr>
            <a:r>
              <a:rPr lang="zh-CN" altLang="en-US" sz="1400" dirty="0">
                <a:solidFill>
                  <a:srgbClr val="2F3F8D"/>
                </a:solidFill>
                <a:latin typeface="+mn-lt"/>
                <a:ea typeface="+mn-ea"/>
                <a:cs typeface="+mn-ea"/>
                <a:sym typeface="+mn-lt"/>
              </a:rPr>
              <a:t>西北高原除了少数河谷低地以外，候（</a:t>
            </a:r>
            <a:r>
              <a:rPr lang="en-US" altLang="zh-CN" sz="1400" dirty="0">
                <a:solidFill>
                  <a:srgbClr val="2F3F8D"/>
                </a:solidFill>
                <a:latin typeface="+mn-lt"/>
                <a:ea typeface="+mn-ea"/>
                <a:cs typeface="+mn-ea"/>
                <a:sym typeface="+mn-lt"/>
              </a:rPr>
              <a:t>5</a:t>
            </a:r>
            <a:r>
              <a:rPr lang="zh-CN" altLang="en-US" sz="1400" dirty="0">
                <a:solidFill>
                  <a:srgbClr val="2F3F8D"/>
                </a:solidFill>
                <a:latin typeface="+mn-lt"/>
                <a:ea typeface="+mn-ea"/>
                <a:cs typeface="+mn-ea"/>
                <a:sym typeface="+mn-lt"/>
              </a:rPr>
              <a:t>天）平均气温普遍低于</a:t>
            </a:r>
            <a:r>
              <a:rPr lang="en-US" altLang="zh-CN" sz="1400" dirty="0">
                <a:solidFill>
                  <a:srgbClr val="2F3F8D"/>
                </a:solidFill>
                <a:latin typeface="+mn-lt"/>
                <a:ea typeface="+mn-ea"/>
                <a:cs typeface="+mn-ea"/>
                <a:sym typeface="+mn-lt"/>
              </a:rPr>
              <a:t>10℃</a:t>
            </a:r>
            <a:r>
              <a:rPr lang="zh-CN" altLang="en-US" sz="1400" dirty="0">
                <a:solidFill>
                  <a:srgbClr val="2F3F8D"/>
                </a:solidFill>
                <a:latin typeface="+mn-lt"/>
                <a:ea typeface="+mn-ea"/>
                <a:cs typeface="+mn-ea"/>
                <a:sym typeface="+mn-lt"/>
              </a:rPr>
              <a:t>，用气候学划分四季的标准衡量，已是冬季了。千里霜铺，万里雪飘，与华南秋色迥然不同。</a:t>
            </a:r>
          </a:p>
        </p:txBody>
      </p:sp>
      <p:pic>
        <p:nvPicPr>
          <p:cNvPr id="10" name="图片 9"/>
          <p:cNvPicPr>
            <a:picLocks noChangeAspect="1"/>
          </p:cNvPicPr>
          <p:nvPr/>
        </p:nvPicPr>
        <p:blipFill rotWithShape="1">
          <a:blip r:embed="rId3" cstate="screen"/>
          <a:srcRect/>
          <a:stretch>
            <a:fillRect/>
          </a:stretch>
        </p:blipFill>
        <p:spPr>
          <a:xfrm>
            <a:off x="2332424" y="1297023"/>
            <a:ext cx="1259173" cy="1436861"/>
          </a:xfrm>
          <a:prstGeom prst="rect">
            <a:avLst/>
          </a:prstGeom>
        </p:spPr>
      </p:pic>
      <p:pic>
        <p:nvPicPr>
          <p:cNvPr id="12" name="图片 11"/>
          <p:cNvPicPr>
            <a:picLocks noChangeAspect="1"/>
          </p:cNvPicPr>
          <p:nvPr/>
        </p:nvPicPr>
        <p:blipFill rotWithShape="1">
          <a:blip r:embed="rId3" cstate="screen"/>
          <a:srcRect/>
          <a:stretch>
            <a:fillRect/>
          </a:stretch>
        </p:blipFill>
        <p:spPr>
          <a:xfrm>
            <a:off x="5701561" y="1297023"/>
            <a:ext cx="1259173" cy="1436861"/>
          </a:xfrm>
          <a:prstGeom prst="rect">
            <a:avLst/>
          </a:prstGeom>
        </p:spPr>
      </p:pic>
      <p:pic>
        <p:nvPicPr>
          <p:cNvPr id="14" name="图片 13"/>
          <p:cNvPicPr>
            <a:picLocks noChangeAspect="1"/>
          </p:cNvPicPr>
          <p:nvPr/>
        </p:nvPicPr>
        <p:blipFill rotWithShape="1">
          <a:blip r:embed="rId3" cstate="screen"/>
          <a:srcRect/>
          <a:stretch>
            <a:fillRect/>
          </a:stretch>
        </p:blipFill>
        <p:spPr>
          <a:xfrm>
            <a:off x="9070699" y="1297023"/>
            <a:ext cx="1259173" cy="1436861"/>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4zp0yc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2056</Words>
  <Application>Microsoft Office PowerPoint</Application>
  <PresentationFormat>宽屏</PresentationFormat>
  <Paragraphs>91</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2022-03-10T05:45:30Z</dcterms:created>
  <dcterms:modified xsi:type="dcterms:W3CDTF">2023-01-11T02:23:10Z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14EAEFEBB36B4741AF71C91409BF5380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