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325" r:id="rId3"/>
    <p:sldId id="335" r:id="rId4"/>
    <p:sldId id="376" r:id="rId5"/>
    <p:sldId id="378" r:id="rId6"/>
    <p:sldId id="380" r:id="rId7"/>
    <p:sldId id="381" r:id="rId8"/>
    <p:sldId id="315" r:id="rId9"/>
    <p:sldId id="387" r:id="rId10"/>
    <p:sldId id="312" r:id="rId11"/>
    <p:sldId id="382" r:id="rId12"/>
    <p:sldId id="384" r:id="rId13"/>
    <p:sldId id="385" r:id="rId14"/>
    <p:sldId id="386" r:id="rId15"/>
    <p:sldId id="388" r:id="rId16"/>
    <p:sldId id="369" r:id="rId17"/>
    <p:sldId id="309" r:id="rId18"/>
    <p:sldId id="311" r:id="rId19"/>
    <p:sldId id="310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F1ED"/>
    <a:srgbClr val="FFF2CC"/>
    <a:srgbClr val="5BC4ED"/>
    <a:srgbClr val="FFFF87"/>
    <a:srgbClr val="FFFF9F"/>
    <a:srgbClr val="FFFF86"/>
    <a:srgbClr val="DA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8" autoAdjust="0"/>
    <p:restoredTop sz="94109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A9569BE-4DBD-4BF4-9C78-7BCCB186C8C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86435468-5F17-47E9-BC42-2FBA199A4EC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5B7B61F-131B-4310-967C-54734867416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CA5DB540-FCD3-4688-9E19-DA5D72F8D41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2565E86-C5FD-46DC-9F39-1BF251B95166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A5BB2E9-7DE7-4586-8A8B-FFD2161F4550}" type="slidenum">
              <a:rPr lang="zh-CN" altLang="en-US">
                <a:ea typeface="宋体" panose="02010600030101010101" pitchFamily="2" charset="-122"/>
              </a:rPr>
              <a:t>17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DFF238B-003D-4F00-B758-341B32B17141}" type="slidenum">
              <a:rPr lang="zh-CN" altLang="en-US">
                <a:ea typeface="宋体" panose="02010600030101010101" pitchFamily="2" charset="-122"/>
              </a:rPr>
              <a:t>19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0A37580-A7EE-4B43-8BD3-C220181BE640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C3252FF-C9A6-4DB6-A82C-9DC73D2FB174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B540-FCD3-4688-9E19-DA5D72F8D41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F3C02FB-5019-4D51-895D-375D66D11E16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4B56B5A-90E9-4D56-8B74-8A36DE5A904B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9EEEAC0-90BD-45DB-BECE-F79DB4A3B580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885422E-E234-4256-BEE8-806A1EA0E555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306C2FC-6518-4978-BDD7-12310FF944D8}" type="slidenum">
              <a:rPr lang="zh-CN" altLang="en-US">
                <a:ea typeface="宋体" panose="02010600030101010101" pitchFamily="2" charset="-122"/>
              </a:rPr>
              <a:t>16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16338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61913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9763" y="4041775"/>
            <a:ext cx="31003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 userDrawn="1"/>
        </p:nvPicPr>
        <p:blipFill>
          <a:blip r:embed="rId3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300663"/>
            <a:ext cx="1595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7584" y="677418"/>
            <a:ext cx="5153718" cy="663350"/>
          </a:xfrm>
          <a:prstGeom prst="rect">
            <a:avLst/>
          </a:prstGeom>
        </p:spPr>
        <p:txBody>
          <a:bodyPr anchor="b"/>
          <a:lstStyle>
            <a:lvl1pPr>
              <a:defRPr sz="3200" baseline="0"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26642" y="1417612"/>
            <a:ext cx="36733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69D1466-7CFE-4673-BCB7-BE040F0F97E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9B342AE6-478F-4289-BD5D-474E3EB3A0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69959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352B016-1102-4125-A763-E0F8E79617F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16533D2E-8A91-4F08-B003-53894F618E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36B8349-2711-439E-9361-D0757550005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5D88A53-B962-4491-97F1-D47544867B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0389" y="713182"/>
            <a:ext cx="8292045" cy="48357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340767"/>
            <a:ext cx="8292045" cy="496614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4FC75E0-68FD-4DA6-A578-C30ED40D589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AE9B1F6D-2A2C-4923-A5C4-345A15E6C1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bg>
      <p:bgPr>
        <a:blipFill rotWithShape="1">
          <a:blip r:embed="rId2"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12643" cy="720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7999" y="1268760"/>
            <a:ext cx="5995987" cy="45747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7" y="3369401"/>
            <a:ext cx="5995987" cy="527141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26045" y="-95437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0EA4EA2-A98D-4E1A-9730-BAEAAD012C7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E2FFA98A-4A11-461E-82B8-200B466C1B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35478" y="620688"/>
            <a:ext cx="8292045" cy="50405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35478" y="1243187"/>
            <a:ext cx="3810000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5C5E08B-E03A-4C03-8A08-F9993805DD2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1C68D70E-760D-40C8-A6B1-13BEBDF229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0" indent="0" algn="l">
              <a:buNone/>
              <a:defRPr lang="zh-CN" altLang="en-US" sz="2800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822F804-31F5-429C-8AD5-9F63E5E8388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5DED7660-5137-4520-958D-61A27094E5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4A7F57D-2DB3-499D-A712-E2EFDF615CC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F502C253-FB6D-4484-B5C7-CDB975B124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B785469-B0FD-43D1-8C7B-E65686BE808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81B5F43D-A50E-457C-ADB9-6B32564A25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6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17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hyperlink" Target="Lesson19__Let&#8217;s__sing&#35838;&#25991;&#21160;&#30011;.swf" TargetMode="Externa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Let&#8217;s_sing&#21160;&#30011;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19%20&#25945;&#23398;&#35838;&#20214;\ball_128k.mp3" TargetMode="External"/><Relationship Id="rId1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19%20&#25945;&#23398;&#35838;&#20214;\ball_128k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19%20&#25945;&#23398;&#35838;&#20214;\doll_128k.mp3" TargetMode="External"/><Relationship Id="rId1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19%20&#25945;&#23398;&#35838;&#20214;\doll_128k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19%20&#25945;&#23398;&#35838;&#20214;\Lesson19Justtalk&#35838;&#25991;&#24405;&#38899;.MP3" TargetMode="External"/><Relationship Id="rId1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19%20&#25945;&#23398;&#35838;&#20214;\Lesson19Justtalk&#35838;&#25991;&#24405;&#38899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19%20&#25945;&#23398;&#35838;&#20214;\&#21477;2_128k.mp3" TargetMode="External"/><Relationship Id="rId7" Type="http://schemas.openxmlformats.org/officeDocument/2006/relationships/slideLayout" Target="../slideLayouts/slideLayout12.xml"/><Relationship Id="rId2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19%20&#25945;&#23398;&#35838;&#20214;\&#21477;1_128k.mp3" TargetMode="External"/><Relationship Id="rId1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19%20&#25945;&#23398;&#35838;&#20214;\&#21477;1_128k.mp3" TargetMode="External"/><Relationship Id="rId6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19%20&#25945;&#23398;&#35838;&#20214;\&#21477;3_128k.mp3" TargetMode="External"/><Relationship Id="rId11" Type="http://schemas.openxmlformats.org/officeDocument/2006/relationships/image" Target="../media/image16.png"/><Relationship Id="rId5" Type="http://schemas.microsoft.com/office/2007/relationships/media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19%20&#25945;&#23398;&#35838;&#20214;\&#21477;3_128k.mp3" TargetMode="External"/><Relationship Id="rId10" Type="http://schemas.openxmlformats.org/officeDocument/2006/relationships/image" Target="../media/image14.png"/><Relationship Id="rId4" Type="http://schemas.openxmlformats.org/officeDocument/2006/relationships/audio" Target="file:///E:\&#20154;&#25945;&#26032;&#29256;3&#19978;\&#12304;&#32039;&#24613;&#12305;2016.07.21&#23567;&#23398;&#33521;&#35821;&#20154;&#25945;&#26032;&#29256;3&#19978;&#36164;&#28304;&#31574;&#21010;&#21333;-&#37101;&#20122;&#30007;&#65288;&#26032;&#22686;18&#26465;&#65292;&#20449;&#24687;&#20462;&#25913;9&#26465;&#65289;\Unit4%20I%20have%20a%20ball\Lesson19%20&#25945;&#23398;&#35838;&#20214;\&#21477;2_128k.mp3" TargetMode="External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title"/>
          </p:nvPr>
        </p:nvSpPr>
        <p:spPr bwMode="auto">
          <a:xfrm>
            <a:off x="467544" y="1916832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Unit4 I have a ball.</a:t>
            </a:r>
            <a:endParaRPr lang="zh-CN" altLang="en-US" sz="6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19672" y="548680"/>
            <a:ext cx="6048672" cy="121285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200" dirty="0" smtClean="0"/>
              <a:t>人教精通版三年级上册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2729956" y="3933056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89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2790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2791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279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4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6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4820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36825" y="954088"/>
            <a:ext cx="4092575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1116013" y="4292600"/>
            <a:ext cx="6985000" cy="1584325"/>
          </a:xfrm>
          <a:prstGeom prst="wedgeEllipseCallout">
            <a:avLst>
              <a:gd name="adj1" fmla="val 10557"/>
              <a:gd name="adj2" fmla="val -90329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822" name="矩形 4"/>
          <p:cNvSpPr>
            <a:spLocks noChangeArrowheads="1"/>
          </p:cNvSpPr>
          <p:nvPr/>
        </p:nvSpPr>
        <p:spPr bwMode="auto">
          <a:xfrm>
            <a:off x="2401888" y="4675188"/>
            <a:ext cx="4581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 have a ____. </a:t>
            </a:r>
            <a:endParaRPr lang="zh-CN" altLang="en-US" sz="320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105400" y="4670425"/>
            <a:ext cx="1106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cat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946150"/>
            <a:ext cx="401161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1116013" y="4292600"/>
            <a:ext cx="6985000" cy="1584325"/>
          </a:xfrm>
          <a:prstGeom prst="wedgeEllipseCallout">
            <a:avLst>
              <a:gd name="adj1" fmla="val 9218"/>
              <a:gd name="adj2" fmla="val -89673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846" name="矩形 4"/>
          <p:cNvSpPr>
            <a:spLocks noChangeArrowheads="1"/>
          </p:cNvSpPr>
          <p:nvPr/>
        </p:nvSpPr>
        <p:spPr bwMode="auto">
          <a:xfrm>
            <a:off x="2411413" y="4675188"/>
            <a:ext cx="4581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 have a ____. </a:t>
            </a:r>
            <a:endParaRPr lang="zh-CN" altLang="en-US" sz="320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094288" y="4670425"/>
            <a:ext cx="1198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dog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95550" y="1084263"/>
            <a:ext cx="4206875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1116013" y="4292600"/>
            <a:ext cx="6985000" cy="1584325"/>
          </a:xfrm>
          <a:prstGeom prst="wedgeEllipseCallout">
            <a:avLst>
              <a:gd name="adj1" fmla="val -6402"/>
              <a:gd name="adj2" fmla="val -92953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870" name="矩形 4"/>
          <p:cNvSpPr>
            <a:spLocks noChangeArrowheads="1"/>
          </p:cNvSpPr>
          <p:nvPr/>
        </p:nvSpPr>
        <p:spPr bwMode="auto">
          <a:xfrm>
            <a:off x="2236788" y="4675188"/>
            <a:ext cx="49672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 have a _____. </a:t>
            </a:r>
            <a:endParaRPr lang="zh-CN" altLang="en-US" sz="320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781550" y="4656138"/>
            <a:ext cx="1992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rabbit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u=1792809730,268939139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6963" y="1027113"/>
            <a:ext cx="442753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1116013" y="4292600"/>
            <a:ext cx="6985000" cy="1584325"/>
          </a:xfrm>
          <a:prstGeom prst="wedgeEllipseCallout">
            <a:avLst>
              <a:gd name="adj1" fmla="val -6402"/>
              <a:gd name="adj2" fmla="val -92953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894" name="矩形 4"/>
          <p:cNvSpPr>
            <a:spLocks noChangeArrowheads="1"/>
          </p:cNvSpPr>
          <p:nvPr/>
        </p:nvSpPr>
        <p:spPr bwMode="auto">
          <a:xfrm>
            <a:off x="2236788" y="4675188"/>
            <a:ext cx="49672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 have a _____. </a:t>
            </a:r>
            <a:endParaRPr lang="zh-CN" altLang="en-US" sz="320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802188" y="4646613"/>
            <a:ext cx="1830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panda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7392" y="620688"/>
            <a:ext cx="389882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  <a:ea typeface="+mn-ea"/>
              </a:rPr>
              <a:t>Group work</a:t>
            </a:r>
            <a:endParaRPr lang="zh-CN" alt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55688" y="4008438"/>
            <a:ext cx="557212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A: Look!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 have a new 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B: That’s nice!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C: I have a 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D: Wow, it’s …</a:t>
            </a:r>
          </a:p>
        </p:txBody>
      </p:sp>
      <p:pic>
        <p:nvPicPr>
          <p:cNvPr id="3891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8918" name="组合 5"/>
          <p:cNvGrpSpPr/>
          <p:nvPr/>
        </p:nvGrpSpPr>
        <p:grpSpPr bwMode="auto">
          <a:xfrm>
            <a:off x="539750" y="1196975"/>
            <a:ext cx="7993063" cy="2952750"/>
            <a:chOff x="575935" y="1603221"/>
            <a:chExt cx="8016638" cy="3697987"/>
          </a:xfrm>
        </p:grpSpPr>
        <p:sp>
          <p:nvSpPr>
            <p:cNvPr id="8" name="横卷形 7"/>
            <p:cNvSpPr/>
            <p:nvPr/>
          </p:nvSpPr>
          <p:spPr>
            <a:xfrm>
              <a:off x="575935" y="1603221"/>
              <a:ext cx="8016638" cy="3697987"/>
            </a:xfrm>
            <a:prstGeom prst="horizont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923" name="矩形 8"/>
            <p:cNvSpPr>
              <a:spLocks noChangeArrowheads="1"/>
            </p:cNvSpPr>
            <p:nvPr/>
          </p:nvSpPr>
          <p:spPr bwMode="auto">
            <a:xfrm>
              <a:off x="1093395" y="2155931"/>
              <a:ext cx="7417976" cy="254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1F1F2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活动时间</a:t>
              </a:r>
              <a:r>
                <a:rPr lang="zh-CN" altLang="en-US" sz="2800" dirty="0">
                  <a:solidFill>
                    <a:srgbClr val="1F1F2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800" dirty="0">
                  <a:solidFill>
                    <a:srgbClr val="1F1F2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dirty="0">
                  <a:solidFill>
                    <a:srgbClr val="1F1F2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分钟</a:t>
              </a:r>
              <a:endParaRPr lang="en-US" altLang="zh-CN" sz="2800" dirty="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1F1F2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活动内容</a:t>
              </a:r>
              <a:r>
                <a:rPr lang="zh-CN" altLang="en-US" sz="2800" dirty="0">
                  <a:solidFill>
                    <a:srgbClr val="1F1F2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：四人一小组，拿出各自的学习用品或玩具，跟同学们分享。</a:t>
              </a:r>
            </a:p>
          </p:txBody>
        </p:sp>
      </p:grpSp>
      <p:pic>
        <p:nvPicPr>
          <p:cNvPr id="38919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141788"/>
            <a:ext cx="25923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10644" y="504773"/>
            <a:ext cx="22862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Let’s sing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39941" name="组合 6"/>
          <p:cNvGrpSpPr/>
          <p:nvPr/>
        </p:nvGrpSpPr>
        <p:grpSpPr bwMode="auto">
          <a:xfrm>
            <a:off x="1684338" y="1422400"/>
            <a:ext cx="5759450" cy="4303713"/>
            <a:chOff x="1547664" y="1500282"/>
            <a:chExt cx="6227404" cy="477240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47664" y="1500282"/>
              <a:ext cx="6227404" cy="477240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矩形 4"/>
            <p:cNvSpPr/>
            <p:nvPr/>
          </p:nvSpPr>
          <p:spPr>
            <a:xfrm>
              <a:off x="1691849" y="5825548"/>
              <a:ext cx="2808168" cy="396086"/>
            </a:xfrm>
            <a:prstGeom prst="rect">
              <a:avLst/>
            </a:prstGeom>
            <a:solidFill>
              <a:srgbClr val="FFF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4369564" y="5992784"/>
              <a:ext cx="295235" cy="279902"/>
            </a:xfrm>
            <a:prstGeom prst="rect">
              <a:avLst/>
            </a:prstGeom>
            <a:solidFill>
              <a:srgbClr val="FFF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228515" y="6013909"/>
              <a:ext cx="432554" cy="197163"/>
            </a:xfrm>
            <a:prstGeom prst="rect">
              <a:avLst/>
            </a:prstGeom>
            <a:solidFill>
              <a:srgbClr val="FFF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661069" y="6070241"/>
              <a:ext cx="588755" cy="161955"/>
            </a:xfrm>
            <a:prstGeom prst="rect">
              <a:avLst/>
            </a:prstGeom>
            <a:solidFill>
              <a:srgbClr val="FFFF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39942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1925" y="5018088"/>
            <a:ext cx="7620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646738" y="4797425"/>
            <a:ext cx="1038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doll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3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5335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990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矩形 8"/>
          <p:cNvSpPr>
            <a:spLocks noChangeArrowheads="1"/>
          </p:cNvSpPr>
          <p:nvPr/>
        </p:nvSpPr>
        <p:spPr bwMode="auto">
          <a:xfrm>
            <a:off x="1751013" y="1585913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本课学习的玩具类单词有</a:t>
            </a: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1992" name="Text Box 2"/>
          <p:cNvSpPr txBox="1">
            <a:spLocks noChangeArrowheads="1"/>
          </p:cNvSpPr>
          <p:nvPr/>
        </p:nvSpPr>
        <p:spPr bwMode="auto">
          <a:xfrm>
            <a:off x="2371725" y="4805363"/>
            <a:ext cx="103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ball</a:t>
            </a:r>
            <a:endParaRPr kumimoji="1" lang="zh-CN" altLang="en-US" sz="40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334000" y="4868863"/>
            <a:ext cx="1841500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2117725" y="4868863"/>
            <a:ext cx="1860550" cy="698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995" name="图片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73688" y="2206625"/>
            <a:ext cx="17684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图片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85963" y="2655888"/>
            <a:ext cx="18478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200977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042988" y="1196975"/>
            <a:ext cx="7058025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037" name="矩形 8"/>
          <p:cNvSpPr>
            <a:spLocks noChangeArrowheads="1"/>
          </p:cNvSpPr>
          <p:nvPr/>
        </p:nvSpPr>
        <p:spPr bwMode="auto">
          <a:xfrm>
            <a:off x="2046288" y="1960563"/>
            <a:ext cx="60880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6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如何介绍自己所拥有的物品呢？</a:t>
            </a:r>
            <a:endParaRPr lang="en-US" altLang="zh-CN" sz="36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046288" y="3644900"/>
            <a:ext cx="4291012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 have (a/an) … 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4"/>
          <p:cNvSpPr>
            <a:spLocks noGrp="1"/>
          </p:cNvSpPr>
          <p:nvPr>
            <p:ph type="title"/>
          </p:nvPr>
        </p:nvSpPr>
        <p:spPr bwMode="auto">
          <a:xfrm>
            <a:off x="1619250" y="404813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28638" y="1644650"/>
            <a:ext cx="8032750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读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学唱“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Let’s sing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”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部分的歌曲，并</a:t>
            </a: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唱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给你的爸爸妈妈听。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预习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Lesson20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1619672" y="26765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2138363" y="3973513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2484438" y="3973513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579242" y="4652243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898330" y="4652243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211067" y="4652243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5288" y="1268413"/>
            <a:ext cx="8321675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507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20260" y="1127125"/>
            <a:ext cx="6120680" cy="4781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9" name="标题 1"/>
          <p:cNvSpPr txBox="1"/>
          <p:nvPr/>
        </p:nvSpPr>
        <p:spPr bwMode="auto">
          <a:xfrm>
            <a:off x="3492500" y="406400"/>
            <a:ext cx="25923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sing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460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32550" y="4797425"/>
            <a:ext cx="9366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150938" y="109538"/>
            <a:ext cx="14462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8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508625" y="2182813"/>
            <a:ext cx="23860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8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ball </a:t>
            </a:r>
            <a:endParaRPr kumimoji="1" lang="zh-CN" altLang="en-US" sz="88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1510" name="图片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550" y="1474788"/>
            <a:ext cx="36417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387826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6372225" y="3500438"/>
            <a:ext cx="10541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5629275" y="3500438"/>
            <a:ext cx="620713" cy="11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938" y="765175"/>
            <a:ext cx="2087562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G:\常用小图片\图片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32088" y="4108450"/>
            <a:ext cx="1663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G:\常用小图片\图片2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18100" y="4119563"/>
            <a:ext cx="13255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 bwMode="auto">
          <a:xfrm>
            <a:off x="285750" y="2719388"/>
            <a:ext cx="4100513" cy="1409700"/>
            <a:chOff x="1478733" y="2881237"/>
            <a:chExt cx="4101380" cy="1410115"/>
          </a:xfrm>
        </p:grpSpPr>
        <p:sp>
          <p:nvSpPr>
            <p:cNvPr id="9" name="椭圆形标注 8"/>
            <p:cNvSpPr/>
            <p:nvPr/>
          </p:nvSpPr>
          <p:spPr>
            <a:xfrm>
              <a:off x="1478733" y="2881237"/>
              <a:ext cx="4101380" cy="1410115"/>
            </a:xfrm>
            <a:prstGeom prst="wedgeEllipseCallout">
              <a:avLst>
                <a:gd name="adj1" fmla="val 22387"/>
                <a:gd name="adj2" fmla="val 62007"/>
              </a:avLst>
            </a:prstGeom>
            <a:solidFill>
              <a:schemeClr val="bg2"/>
            </a:solidFill>
            <a:ln w="2540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562" name="矩形 13"/>
            <p:cNvSpPr>
              <a:spLocks noChangeArrowheads="1"/>
            </p:cNvSpPr>
            <p:nvPr/>
          </p:nvSpPr>
          <p:spPr bwMode="auto">
            <a:xfrm>
              <a:off x="1772187" y="3015990"/>
              <a:ext cx="351989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Look! This is my ball. </a:t>
              </a:r>
              <a:r>
                <a:rPr lang="en-US" altLang="zh-CN" sz="3200" dirty="0">
                  <a:solidFill>
                    <a:srgbClr val="FF00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 have a ball.</a:t>
              </a:r>
              <a:endPara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椭圆形标注 9"/>
          <p:cNvSpPr/>
          <p:nvPr/>
        </p:nvSpPr>
        <p:spPr>
          <a:xfrm>
            <a:off x="5292725" y="2743200"/>
            <a:ext cx="3455988" cy="1365250"/>
          </a:xfrm>
          <a:prstGeom prst="wedgeEllipseCallout">
            <a:avLst>
              <a:gd name="adj1" fmla="val -24176"/>
              <a:gd name="adj2" fmla="val 66535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Wow! It’s </a:t>
            </a:r>
            <a:r>
              <a:rPr lang="en-US" altLang="zh-CN" sz="32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big</a:t>
            </a: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!</a:t>
            </a:r>
            <a:endParaRPr lang="zh-CN" altLang="en-US" sz="3200" b="1" kern="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0" name="标题 1"/>
          <p:cNvSpPr txBox="1"/>
          <p:nvPr/>
        </p:nvSpPr>
        <p:spPr bwMode="auto">
          <a:xfrm>
            <a:off x="3949700" y="427038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580063" y="2205038"/>
            <a:ext cx="20605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defRPr/>
            </a:pPr>
            <a:r>
              <a:rPr kumimoji="1" lang="en-US" altLang="zh-CN" sz="8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doll</a:t>
            </a:r>
            <a:endParaRPr kumimoji="1" lang="zh-CN" altLang="en-US" sz="88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4582" name="图片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913" y="1052513"/>
            <a:ext cx="31686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ll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39338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6424613" y="3556000"/>
            <a:ext cx="10541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707063" y="3556000"/>
            <a:ext cx="622300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89400" y="692150"/>
            <a:ext cx="1562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6629" name="Picture 5" descr="G:\常用小图片\图片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4129088"/>
            <a:ext cx="18319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G:\常用小图片\图片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6175" y="4129088"/>
            <a:ext cx="13382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 bwMode="auto">
          <a:xfrm>
            <a:off x="204788" y="2514600"/>
            <a:ext cx="4102100" cy="1409700"/>
            <a:chOff x="1478733" y="2881237"/>
            <a:chExt cx="4101380" cy="1410115"/>
          </a:xfrm>
        </p:grpSpPr>
        <p:sp>
          <p:nvSpPr>
            <p:cNvPr id="9" name="椭圆形标注 8"/>
            <p:cNvSpPr/>
            <p:nvPr/>
          </p:nvSpPr>
          <p:spPr>
            <a:xfrm>
              <a:off x="1478733" y="2881237"/>
              <a:ext cx="4101380" cy="1410115"/>
            </a:xfrm>
            <a:prstGeom prst="wedgeEllipseCallout">
              <a:avLst>
                <a:gd name="adj1" fmla="val 19093"/>
                <a:gd name="adj2" fmla="val 68639"/>
              </a:avLst>
            </a:prstGeom>
            <a:solidFill>
              <a:srgbClr val="FFF2CC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3200" dirty="0">
                <a:solidFill>
                  <a:srgbClr val="3D3F4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634" name="矩形 13"/>
            <p:cNvSpPr>
              <a:spLocks noChangeArrowheads="1"/>
            </p:cNvSpPr>
            <p:nvPr/>
          </p:nvSpPr>
          <p:spPr bwMode="auto">
            <a:xfrm>
              <a:off x="1772187" y="3015990"/>
              <a:ext cx="351989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Look! This is my doll. </a:t>
              </a:r>
              <a:r>
                <a:rPr lang="en-US" altLang="zh-CN" sz="3200" dirty="0">
                  <a:solidFill>
                    <a:srgbClr val="FF000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 have a doll.</a:t>
              </a:r>
              <a:endPara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椭圆形标注 9"/>
          <p:cNvSpPr/>
          <p:nvPr/>
        </p:nvSpPr>
        <p:spPr>
          <a:xfrm>
            <a:off x="5219700" y="2649538"/>
            <a:ext cx="3455988" cy="1363662"/>
          </a:xfrm>
          <a:prstGeom prst="wedgeEllipseCallout">
            <a:avLst>
              <a:gd name="adj1" fmla="val -24176"/>
              <a:gd name="adj2" fmla="val 66535"/>
            </a:avLst>
          </a:prstGeom>
          <a:solidFill>
            <a:schemeClr val="bg2"/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Wow! It’s </a:t>
            </a:r>
            <a:r>
              <a:rPr lang="en-US" altLang="zh-CN" sz="32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nice</a:t>
            </a: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!</a:t>
            </a:r>
            <a:endParaRPr lang="zh-CN" altLang="en-US" sz="3200" b="1" kern="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1070918"/>
            <a:ext cx="3794193" cy="4986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3" name="标题 1"/>
          <p:cNvSpPr txBox="1"/>
          <p:nvPr/>
        </p:nvSpPr>
        <p:spPr bwMode="auto">
          <a:xfrm>
            <a:off x="3289300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Look, listen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195763" y="1268413"/>
            <a:ext cx="4897437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 can you see in the picture?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195763" y="3559175"/>
            <a:ext cx="4697412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 are they talking about? </a:t>
            </a:r>
            <a:endParaRPr lang="zh-CN" altLang="en-US" dirty="0"/>
          </a:p>
        </p:txBody>
      </p:sp>
      <p:pic>
        <p:nvPicPr>
          <p:cNvPr id="7" name="Lesson19Just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5641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111625" y="2441575"/>
            <a:ext cx="48783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在图片上你能看到什么？）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195763" y="4784725"/>
            <a:ext cx="39036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他们在谈论什么呢</a:t>
            </a:r>
            <a:r>
              <a:rPr lang="zh-CN" altLang="en-US" sz="240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？</a:t>
            </a:r>
            <a:r>
              <a:rPr lang="zh-CN" altLang="en-US" sz="280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）</a:t>
            </a:r>
            <a:endParaRPr lang="zh-CN" altLang="en-US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16" grpId="0"/>
      <p:bldP spid="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503821" y="886577"/>
            <a:ext cx="4125238" cy="5421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699" name="图片 1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1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643438" y="2133600"/>
            <a:ext cx="3816350" cy="1030288"/>
          </a:xfrm>
          <a:prstGeom prst="wedgeRoundRectCallout">
            <a:avLst>
              <a:gd name="adj1" fmla="val -26662"/>
              <a:gd name="adj2" fmla="val 7911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Wow! How nice! Look!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 have a ball.</a:t>
            </a:r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755650" y="2708275"/>
            <a:ext cx="2952750" cy="1011238"/>
          </a:xfrm>
          <a:prstGeom prst="wedgeRoundRectCallout">
            <a:avLst>
              <a:gd name="adj1" fmla="val 38709"/>
              <a:gd name="adj2" fmla="val 7329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Look, Kate.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 have a doll.</a:t>
            </a:r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55625" y="4267200"/>
            <a:ext cx="2547938" cy="647700"/>
          </a:xfrm>
          <a:prstGeom prst="wedgeRoundRectCallout">
            <a:avLst>
              <a:gd name="adj1" fmla="val 60542"/>
              <a:gd name="adj2" fmla="val 3320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Oh, it’s big.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30178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422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50609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827088" y="1109663"/>
            <a:ext cx="7561262" cy="879475"/>
            <a:chOff x="827584" y="1110251"/>
            <a:chExt cx="7560840" cy="878589"/>
          </a:xfrm>
        </p:grpSpPr>
        <p:sp>
          <p:nvSpPr>
            <p:cNvPr id="14" name="双波形 13"/>
            <p:cNvSpPr/>
            <p:nvPr/>
          </p:nvSpPr>
          <p:spPr>
            <a:xfrm>
              <a:off x="827584" y="1110251"/>
              <a:ext cx="7560840" cy="878589"/>
            </a:xfrm>
            <a:prstGeom prst="doubleWav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938703" y="1257739"/>
              <a:ext cx="7344952" cy="645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  <a:defRPr/>
              </a:pPr>
              <a:r>
                <a:rPr lang="en-US" altLang="zh-CN" sz="3600" dirty="0">
                  <a:solidFill>
                    <a:schemeClr val="tx1">
                      <a:lumMod val="50000"/>
                    </a:schemeClr>
                  </a:solidFill>
                </a:rPr>
                <a:t>  </a:t>
              </a:r>
              <a:r>
                <a:rPr lang="zh-CN" altLang="en-US" sz="3600" dirty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和别人谈论自己所拥有的东西时用：</a:t>
              </a:r>
              <a:r>
                <a:rPr lang="zh-CN" altLang="en-US" sz="3600" dirty="0">
                  <a:solidFill>
                    <a:schemeClr val="tx1">
                      <a:lumMod val="50000"/>
                    </a:schemeClr>
                  </a:solidFill>
                </a:rPr>
                <a:t>          </a:t>
              </a:r>
            </a:p>
          </p:txBody>
        </p:sp>
      </p:grp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116263" y="2133600"/>
            <a:ext cx="2824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00B0F0"/>
              </a:buClr>
              <a:buSzPct val="75000"/>
            </a:pPr>
            <a:r>
              <a:rPr lang="en-US" altLang="zh-CN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have …</a:t>
            </a:r>
            <a:endParaRPr lang="en-US" altLang="zh-CN" sz="4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78275" y="3203575"/>
            <a:ext cx="12636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77060">
            <a:off x="6513513" y="3286125"/>
            <a:ext cx="16684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80904">
            <a:off x="6481763" y="5010150"/>
            <a:ext cx="1746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210170">
            <a:off x="1101725" y="2805113"/>
            <a:ext cx="1509713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36979">
            <a:off x="1317625" y="4545013"/>
            <a:ext cx="6858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64000" y="4572000"/>
            <a:ext cx="11604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标题 1"/>
          <p:cNvSpPr txBox="1"/>
          <p:nvPr/>
        </p:nvSpPr>
        <p:spPr bwMode="auto">
          <a:xfrm>
            <a:off x="3563938" y="368300"/>
            <a:ext cx="2808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371</Words>
  <Application>Microsoft Office PowerPoint</Application>
  <PresentationFormat>全屏显示(4:3)</PresentationFormat>
  <Paragraphs>85</Paragraphs>
  <Slides>19</Slides>
  <Notes>11</Notes>
  <HiddenSlides>0</HiddenSlides>
  <MMClips>6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MingLiU_HKSCS-ExtB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Unit4 I have a ball.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2023-01-17T03:11:28Z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C344A3CBE8BC4E3396CDFD9A17FE21F8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