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8" r:id="rId2"/>
    <p:sldId id="269" r:id="rId3"/>
    <p:sldId id="309" r:id="rId4"/>
    <p:sldId id="310" r:id="rId5"/>
    <p:sldId id="312" r:id="rId6"/>
    <p:sldId id="313" r:id="rId7"/>
    <p:sldId id="271" r:id="rId8"/>
    <p:sldId id="318" r:id="rId9"/>
    <p:sldId id="319" r:id="rId10"/>
    <p:sldId id="287" r:id="rId11"/>
    <p:sldId id="322" r:id="rId12"/>
    <p:sldId id="339" r:id="rId1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41" y="1294256"/>
            <a:ext cx="12191424" cy="3063125"/>
            <a:chOff x="2204" y="810"/>
            <a:chExt cx="14187" cy="4456"/>
          </a:xfrm>
        </p:grpSpPr>
        <p:sp>
          <p:nvSpPr>
            <p:cNvPr id="9" name="Rectangle 5"/>
            <p:cNvSpPr/>
            <p:nvPr/>
          </p:nvSpPr>
          <p:spPr>
            <a:xfrm>
              <a:off x="3739" y="4236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第</a:t>
              </a: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2</a:t>
              </a: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课</a:t>
              </a:r>
              <a:r>
                <a:rPr lang="zh-CN" altLang="en-US" sz="40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时</a:t>
              </a:r>
            </a:p>
          </p:txBody>
        </p:sp>
        <p:sp>
          <p:nvSpPr>
            <p:cNvPr id="10" name="文本框 5"/>
            <p:cNvSpPr txBox="1"/>
            <p:nvPr/>
          </p:nvSpPr>
          <p:spPr>
            <a:xfrm>
              <a:off x="2204" y="810"/>
              <a:ext cx="14187" cy="3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4400" b="1" dirty="0">
                  <a:latin typeface="微软雅黑" panose="020B0503020204020204" charset="-122"/>
                  <a:ea typeface="微软雅黑" panose="020B0503020204020204" charset="-122"/>
                </a:rPr>
                <a:t>Unit 2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4400" b="1" dirty="0">
                  <a:latin typeface="微软雅黑" panose="020B0503020204020204" charset="-122"/>
                  <a:ea typeface="微软雅黑" panose="020B0503020204020204" charset="-122"/>
                </a:rPr>
                <a:t>I'll help to clean up the city parks.</a:t>
              </a:r>
            </a:p>
          </p:txBody>
        </p:sp>
      </p:grpSp>
      <p:pic>
        <p:nvPicPr>
          <p:cNvPr id="11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8125" y="2171094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矩形 11"/>
          <p:cNvSpPr/>
          <p:nvPr/>
        </p:nvSpPr>
        <p:spPr>
          <a:xfrm>
            <a:off x="0" y="5661670"/>
            <a:ext cx="12192000" cy="5638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8405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08189" y="1037251"/>
            <a:ext cx="10086535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从方框中选出合适的单词，并用其适当形式完成短文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0355" y="3303181"/>
            <a:ext cx="11315155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Become a volunteer and help those who need your help in your community(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社区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)!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1" y="2050366"/>
            <a:ext cx="9619488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great, want, job, lead, week, join, enough, make, need, 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79830" y="1552152"/>
            <a:ext cx="11315155" cy="416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Our holiday volunteer 1.________ are open to all Americans. You don't 2.________ any special skills to join and there are no age limits. With Biosphere Expedition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生物探险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you can be a wildlife and environmental(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环保的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)volunteer for anywhere from two 3.________ to two months. You'll work with local scientists, and the 4.________ from Biosphere Expedition will be by your side.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742432" y="1755648"/>
            <a:ext cx="877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88738" y="244912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84322" y="4530910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47746" y="5216710"/>
            <a:ext cx="1124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79830" y="1552152"/>
            <a:ext cx="11315155" cy="416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We need students at the 5.________ of 16 and up who study at school and 6.________ a chance to use their talents(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才能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skills and knowledge to help the little kids. They must have 7.________ patience(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耐心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and be warm­hearted. 8.________ the Volunteer Service Center today! Volunteers are the 9.________ people in the world. Let's work together 10.________ the world a better place.</a:t>
            </a:r>
          </a:p>
        </p:txBody>
      </p:sp>
      <p:sp>
        <p:nvSpPr>
          <p:cNvPr id="13" name="矩形 12"/>
          <p:cNvSpPr/>
          <p:nvPr/>
        </p:nvSpPr>
        <p:spPr>
          <a:xfrm>
            <a:off x="6199632" y="1746504"/>
            <a:ext cx="877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88738" y="2449126"/>
            <a:ext cx="835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319178" y="3122734"/>
            <a:ext cx="1143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005746" y="3845110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066706" y="4491286"/>
            <a:ext cx="1221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greatest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716698" y="5204518"/>
            <a:ext cx="1236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" grpId="0"/>
      <p:bldP spid="6" grpId="0"/>
      <p:bldP spid="7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22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课内基础自测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906516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Ⅰ.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根据句意及汉语提示写出所缺的单词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1966" y="2585863"/>
            <a:ext cx="11303241" cy="416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afraid I am not 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强壮的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enough to carry the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heavy box.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going to hold a concert to 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募集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money for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charity.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had a strong 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感觉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of satisfaction after helping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these poor kids.</a:t>
            </a:r>
          </a:p>
        </p:txBody>
      </p:sp>
      <p:sp>
        <p:nvSpPr>
          <p:cNvPr id="16" name="矩形 15"/>
          <p:cNvSpPr/>
          <p:nvPr/>
        </p:nvSpPr>
        <p:spPr>
          <a:xfrm>
            <a:off x="4854189" y="2792843"/>
            <a:ext cx="1017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384867" y="4181677"/>
            <a:ext cx="816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296803" y="5528655"/>
            <a:ext cx="1055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83583" y="2324897"/>
            <a:ext cx="10803997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was a long 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旅程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)but we finally arrived.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finish the task in 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几个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days.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I'd like to share my ________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愉快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with my friends. </a:t>
            </a:r>
          </a:p>
        </p:txBody>
      </p:sp>
      <p:sp>
        <p:nvSpPr>
          <p:cNvPr id="10" name="矩形 9"/>
          <p:cNvSpPr/>
          <p:nvPr/>
        </p:nvSpPr>
        <p:spPr>
          <a:xfrm>
            <a:off x="3624176" y="2509620"/>
            <a:ext cx="1210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journey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216377" y="3198294"/>
            <a:ext cx="1106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</a:p>
        </p:txBody>
      </p:sp>
      <p:sp>
        <p:nvSpPr>
          <p:cNvPr id="6" name="矩形 5"/>
          <p:cNvSpPr/>
          <p:nvPr/>
        </p:nvSpPr>
        <p:spPr>
          <a:xfrm>
            <a:off x="5057881" y="3908478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8722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257292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用所给单词的适当形式填空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1688" y="2028783"/>
            <a:ext cx="114763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 taught herself how_______(make) a cake and she succeeded.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winner laughed with ________ (satisfy).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large the house is! Who is the ________(own) of it?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will raise some money to help those ________(home) people.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doesn't give up ________(study) English because he wants to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have a trip in England.</a:t>
            </a:r>
          </a:p>
        </p:txBody>
      </p:sp>
      <p:sp>
        <p:nvSpPr>
          <p:cNvPr id="16" name="矩形 15"/>
          <p:cNvSpPr/>
          <p:nvPr/>
        </p:nvSpPr>
        <p:spPr>
          <a:xfrm>
            <a:off x="5076305" y="2254423"/>
            <a:ext cx="1236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163594" y="2959256"/>
            <a:ext cx="1672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satisfaction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063656" y="3620432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947576" y="4321472"/>
            <a:ext cx="1364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homeless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335696" y="4970696"/>
            <a:ext cx="13147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7" grpId="0"/>
      <p:bldP spid="1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2353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193608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Ⅲ.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1966" y="1779967"/>
            <a:ext cx="10803997" cy="416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．她非常高兴，因为她可以做她喜欢的事情。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She is very happy because she can do ________ she ________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________ do.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．他五岁时开始学习弹钢琴。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He started to learn to play the piano ________ ________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 ________ five. </a:t>
            </a:r>
          </a:p>
        </p:txBody>
      </p:sp>
      <p:sp>
        <p:nvSpPr>
          <p:cNvPr id="16" name="矩形 15"/>
          <p:cNvSpPr/>
          <p:nvPr/>
        </p:nvSpPr>
        <p:spPr>
          <a:xfrm>
            <a:off x="7698312" y="2681235"/>
            <a:ext cx="835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573639" y="2693168"/>
            <a:ext cx="1516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loves/likes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07919" y="3403352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665591" y="4726184"/>
            <a:ext cx="2236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                the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67711" y="5402840"/>
            <a:ext cx="21162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               of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7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13013" y="952044"/>
            <a:ext cx="1139189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．儿女在外工作时总是担心他们父母的健康。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When children work outside their homes, they ________ always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 ________ their parents' health.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．琳达想学习如何照看动物。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Linda wants to ________ ________ how to ________ ________/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________ ________ animals.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．他们同时到了终点。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They arrived at the finishing line ______ ______ ______ ______. </a:t>
            </a:r>
          </a:p>
        </p:txBody>
      </p:sp>
      <p:sp>
        <p:nvSpPr>
          <p:cNvPr id="10" name="矩形 9"/>
          <p:cNvSpPr/>
          <p:nvPr/>
        </p:nvSpPr>
        <p:spPr>
          <a:xfrm>
            <a:off x="9191574" y="1886792"/>
            <a:ext cx="605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15371" y="2504399"/>
            <a:ext cx="2826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worried           about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001087" y="3919136"/>
            <a:ext cx="2313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learn        about</a:t>
            </a:r>
          </a:p>
        </p:txBody>
      </p:sp>
      <p:sp>
        <p:nvSpPr>
          <p:cNvPr id="7" name="矩形 6"/>
          <p:cNvSpPr/>
          <p:nvPr/>
        </p:nvSpPr>
        <p:spPr>
          <a:xfrm>
            <a:off x="8533463" y="3929455"/>
            <a:ext cx="2436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               for  </a:t>
            </a:r>
          </a:p>
        </p:txBody>
      </p:sp>
      <p:sp>
        <p:nvSpPr>
          <p:cNvPr id="8" name="矩形 7"/>
          <p:cNvSpPr/>
          <p:nvPr/>
        </p:nvSpPr>
        <p:spPr>
          <a:xfrm>
            <a:off x="6884495" y="5965519"/>
            <a:ext cx="4330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           the          same       time</a:t>
            </a:r>
          </a:p>
        </p:txBody>
      </p:sp>
      <p:sp>
        <p:nvSpPr>
          <p:cNvPr id="9" name="矩形 8"/>
          <p:cNvSpPr/>
          <p:nvPr/>
        </p:nvSpPr>
        <p:spPr>
          <a:xfrm>
            <a:off x="1535255" y="4621351"/>
            <a:ext cx="2534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              after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课后巩固提升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079" y="184282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854792" y="1738899"/>
            <a:ext cx="105648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+mn-ea"/>
              </a:rPr>
              <a:t>Ⅰ.</a:t>
            </a:r>
            <a:r>
              <a:rPr lang="zh-CN" altLang="en-US" sz="3000" b="1" dirty="0" smtClean="0">
                <a:latin typeface="+mn-ea"/>
              </a:rPr>
              <a:t>单项填空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0312" y="2209022"/>
            <a:ext cx="118140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)1. The old man lives ________ in a small village, but he doesn't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feel ________ because of the kind neighbors.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lonely; alone               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alone; alone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alone; lonely             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lonely; lonely</a:t>
            </a:r>
          </a:p>
        </p:txBody>
      </p:sp>
      <p:sp>
        <p:nvSpPr>
          <p:cNvPr id="13" name="矩形 12"/>
          <p:cNvSpPr/>
          <p:nvPr/>
        </p:nvSpPr>
        <p:spPr>
          <a:xfrm>
            <a:off x="763942" y="244158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2456" y="4967437"/>
            <a:ext cx="11046476" cy="1198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考查词义辨析。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alone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意为“独自，单独”，不带感情色彩；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lonely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意为“孤独的，寂寞的”，带感情色彩。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28225" y="1294509"/>
            <a:ext cx="1107667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)2.You should ________ when you have a new idea.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out it                 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it out   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it on                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on it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)3.[2018·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武威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]My two cousins decide ________ a business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together.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start      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    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started</a:t>
            </a:r>
          </a:p>
        </p:txBody>
      </p:sp>
      <p:sp>
        <p:nvSpPr>
          <p:cNvPr id="13" name="矩形 12"/>
          <p:cNvSpPr/>
          <p:nvPr/>
        </p:nvSpPr>
        <p:spPr>
          <a:xfrm>
            <a:off x="1191502" y="1525215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51878" y="354299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72193" y="978195"/>
            <a:ext cx="113418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)4.When the teacher came in, we must stop ________ with our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classmates.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      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talk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talking 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talks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)5.________ healthy, my grandfather does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taiji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every morning.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keep  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 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Keeping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keeping</a:t>
            </a:r>
          </a:p>
        </p:txBody>
      </p:sp>
      <p:sp>
        <p:nvSpPr>
          <p:cNvPr id="13" name="矩形 12"/>
          <p:cNvSpPr/>
          <p:nvPr/>
        </p:nvSpPr>
        <p:spPr>
          <a:xfrm>
            <a:off x="962902" y="123075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7320" y="3038053"/>
            <a:ext cx="1104647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 stop doing </a:t>
            </a:r>
            <a:r>
              <a:rPr lang="en-US" altLang="zh-CN" sz="2600" b="1" dirty="0" err="1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sth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.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意为“停止做某事”。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2916" y="5156413"/>
            <a:ext cx="1104647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考查动词不定式短语作目的状语。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5846" y="395261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683</Words>
  <Application>Microsoft Office PowerPoint</Application>
  <PresentationFormat>宽屏</PresentationFormat>
  <Paragraphs>100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2023-01-17T03:12:03Z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4EF76F628A724643B69927DCFEE49CCB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