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51" r:id="rId2"/>
    <p:sldId id="316" r:id="rId3"/>
    <p:sldId id="272" r:id="rId4"/>
    <p:sldId id="325" r:id="rId5"/>
    <p:sldId id="271" r:id="rId6"/>
    <p:sldId id="315" r:id="rId7"/>
    <p:sldId id="321" r:id="rId8"/>
    <p:sldId id="319" r:id="rId9"/>
    <p:sldId id="301" r:id="rId10"/>
    <p:sldId id="320" r:id="rId11"/>
    <p:sldId id="329" r:id="rId12"/>
    <p:sldId id="322" r:id="rId13"/>
    <p:sldId id="268" r:id="rId14"/>
    <p:sldId id="283" r:id="rId15"/>
    <p:sldId id="331" r:id="rId16"/>
    <p:sldId id="349" r:id="rId17"/>
    <p:sldId id="348" r:id="rId18"/>
    <p:sldId id="332" r:id="rId19"/>
    <p:sldId id="347" r:id="rId20"/>
    <p:sldId id="340" r:id="rId21"/>
    <p:sldId id="336" r:id="rId22"/>
    <p:sldId id="311" r:id="rId23"/>
    <p:sldId id="344" r:id="rId24"/>
  </p:sldIdLst>
  <p:sldSz cx="9144000" cy="6858000" type="screen4x3"/>
  <p:notesSz cx="6858000" cy="9144000"/>
  <p:defaultTextStyle>
    <a:defPPr>
      <a:defRPr lang="zh-CN"/>
    </a:defPPr>
    <a:lvl1pPr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6600"/>
    <a:srgbClr val="0033CC"/>
    <a:srgbClr val="0000FF"/>
    <a:srgbClr val="FF9933"/>
    <a:srgbClr val="5FAED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89" autoAdjust="0"/>
  </p:normalViewPr>
  <p:slideViewPr>
    <p:cSldViewPr>
      <p:cViewPr>
        <p:scale>
          <a:sx n="100" d="100"/>
          <a:sy n="100" d="100"/>
        </p:scale>
        <p:origin x="-109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aseline="0"/>
            </a:lvl1pPr>
          </a:lstStyle>
          <a:p>
            <a:fld id="{564879FC-CBC9-4341-A63A-D1D7545106C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91168C-4062-4DC5-B746-6AB1A96C32ED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E9488DB-4EBF-4FDC-A0D9-559B97D7699C}" type="slidenum">
              <a:rPr lang="en-US" altLang="zh-CN" sz="1200" baseline="0"/>
              <a:t>2</a:t>
            </a:fld>
            <a:endParaRPr lang="en-US" altLang="zh-CN" sz="1200" baseline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E315967-1380-4723-9940-1D26E5626F43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50F8210-DA72-48DD-B7FF-5D5D95FDC812}" type="slidenum">
              <a:rPr lang="en-US" altLang="zh-CN" sz="1200" baseline="0"/>
              <a:t>6</a:t>
            </a:fld>
            <a:endParaRPr lang="en-US" altLang="zh-CN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7A9591-BE53-431B-B64B-CB018ABFBD11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D08F76F-57F3-4884-9952-FA45EC98091F}" type="slidenum">
              <a:rPr lang="en-US" altLang="zh-CN" sz="1200" baseline="0"/>
              <a:t>8</a:t>
            </a:fld>
            <a:endParaRPr lang="en-US" altLang="zh-CN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29AB6C8-A694-4128-AA85-DC9DAEBE0195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179CBE4-B0A4-4656-9CD3-15E41CDE8634}" type="slidenum">
              <a:rPr lang="en-US" altLang="zh-CN" sz="1200" baseline="0"/>
              <a:t>9</a:t>
            </a:fld>
            <a:endParaRPr lang="en-US" altLang="zh-CN" sz="1200" baseline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879FC-CBC9-4341-A63A-D1D7545106CB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NULL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45049" y="1124744"/>
            <a:ext cx="4148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zh-CN" altLang="en-US" sz="3600" baseline="0" dirty="0">
                <a:solidFill>
                  <a:srgbClr val="0033CC"/>
                </a:solidFill>
                <a:latin typeface="+mn-ea"/>
                <a:ea typeface="+mn-ea"/>
                <a:sym typeface="Wingdings" panose="05000000000000000000" pitchFamily="2" charset="2"/>
              </a:rPr>
              <a:t>第</a:t>
            </a:r>
            <a:r>
              <a:rPr lang="en-US" altLang="zh-CN" sz="3600" baseline="0" dirty="0">
                <a:solidFill>
                  <a:srgbClr val="0033CC"/>
                </a:solidFill>
                <a:latin typeface="+mn-ea"/>
                <a:ea typeface="+mn-ea"/>
                <a:sym typeface="Wingdings" panose="05000000000000000000" pitchFamily="2" charset="2"/>
              </a:rPr>
              <a:t>8</a:t>
            </a:r>
            <a:r>
              <a:rPr lang="zh-CN" altLang="en-US" sz="3600" baseline="0" dirty="0">
                <a:solidFill>
                  <a:srgbClr val="0033CC"/>
                </a:solidFill>
                <a:latin typeface="+mn-ea"/>
                <a:ea typeface="+mn-ea"/>
                <a:sym typeface="Wingdings" panose="05000000000000000000" pitchFamily="2" charset="2"/>
              </a:rPr>
              <a:t>章：投影与识图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4208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8.1 </a:t>
            </a:r>
            <a:r>
              <a:rPr lang="zh-CN" altLang="en-US" sz="9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9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心投影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632965"/>
            <a:ext cx="9144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3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0011" y="1297508"/>
            <a:ext cx="35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 descr="pic_2211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797152"/>
            <a:ext cx="32400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11560" y="4005064"/>
            <a:ext cx="8243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 b="1" baseline="0" dirty="0"/>
              <a:t>例如：物体在灯泡发出的光照射下形成影子就是中心投影</a:t>
            </a:r>
            <a:r>
              <a:rPr lang="zh-CN" altLang="en-US" sz="2400" b="1" baseline="0" dirty="0" smtClean="0"/>
              <a:t>．</a:t>
            </a:r>
            <a:endParaRPr lang="zh-CN" altLang="en-US" sz="2400" b="1" baseline="0" dirty="0"/>
          </a:p>
        </p:txBody>
      </p:sp>
      <p:grpSp>
        <p:nvGrpSpPr>
          <p:cNvPr id="109573" name="Group 5"/>
          <p:cNvGrpSpPr/>
          <p:nvPr/>
        </p:nvGrpSpPr>
        <p:grpSpPr bwMode="auto">
          <a:xfrm rot="2487984">
            <a:off x="6042099" y="1094308"/>
            <a:ext cx="787400" cy="928688"/>
            <a:chOff x="0" y="0"/>
            <a:chExt cx="681" cy="907"/>
          </a:xfrm>
        </p:grpSpPr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81" cy="907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575" name="AutoShape 7"/>
            <p:cNvSpPr>
              <a:spLocks noChangeArrowheads="1"/>
            </p:cNvSpPr>
            <p:nvPr/>
          </p:nvSpPr>
          <p:spPr bwMode="auto">
            <a:xfrm>
              <a:off x="91" y="272"/>
              <a:ext cx="408" cy="544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95288" y="2708275"/>
            <a:ext cx="86042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000" b="1" baseline="0" dirty="0"/>
              <a:t>   </a:t>
            </a:r>
            <a:r>
              <a:rPr lang="zh-CN" altLang="en-US" sz="2400" b="1" baseline="0" dirty="0"/>
              <a:t>由同一点（点光源）发出的光线形成的投影叫做</a:t>
            </a:r>
            <a:r>
              <a:rPr lang="zh-CN" altLang="en-US" sz="2400" b="1" baseline="0" dirty="0">
                <a:solidFill>
                  <a:srgbClr val="FF3300"/>
                </a:solidFill>
              </a:rPr>
              <a:t>中心投影</a:t>
            </a:r>
            <a:r>
              <a:rPr lang="zh-CN" altLang="en-US" sz="2400" b="1" baseline="0" dirty="0"/>
              <a:t>．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400" b="1" baseline="0" dirty="0"/>
              <a:t>点光源叫做</a:t>
            </a:r>
            <a:r>
              <a:rPr lang="zh-CN" altLang="en-US" sz="2400" b="1" baseline="0" dirty="0">
                <a:solidFill>
                  <a:srgbClr val="FF3300"/>
                </a:solidFill>
              </a:rPr>
              <a:t>投影中心</a:t>
            </a:r>
            <a:r>
              <a:rPr lang="zh-CN" altLang="en-US" sz="2400" b="1" baseline="0" dirty="0"/>
              <a:t>。</a:t>
            </a:r>
          </a:p>
        </p:txBody>
      </p:sp>
      <p:grpSp>
        <p:nvGrpSpPr>
          <p:cNvPr id="109577" name="Group 9"/>
          <p:cNvGrpSpPr/>
          <p:nvPr/>
        </p:nvGrpSpPr>
        <p:grpSpPr bwMode="auto">
          <a:xfrm>
            <a:off x="3552899" y="649808"/>
            <a:ext cx="4835525" cy="1843088"/>
            <a:chOff x="0" y="0"/>
            <a:chExt cx="3045" cy="1161"/>
          </a:xfrm>
        </p:grpSpPr>
        <p:grpSp>
          <p:nvGrpSpPr>
            <p:cNvPr id="109578" name="Group 10"/>
            <p:cNvGrpSpPr/>
            <p:nvPr/>
          </p:nvGrpSpPr>
          <p:grpSpPr bwMode="auto">
            <a:xfrm>
              <a:off x="2364" y="129"/>
              <a:ext cx="681" cy="908"/>
              <a:chOff x="0" y="0"/>
              <a:chExt cx="681" cy="908"/>
            </a:xfrm>
          </p:grpSpPr>
          <p:sp>
            <p:nvSpPr>
              <p:cNvPr id="109579" name="AutoShape 11"/>
              <p:cNvSpPr>
                <a:spLocks noChangeArrowheads="1"/>
              </p:cNvSpPr>
              <p:nvPr/>
            </p:nvSpPr>
            <p:spPr bwMode="auto">
              <a:xfrm rot="2487984">
                <a:off x="0" y="0"/>
                <a:ext cx="681" cy="908"/>
              </a:xfrm>
              <a:prstGeom prst="rtTriangl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580" name="AutoShape 12"/>
              <p:cNvSpPr>
                <a:spLocks noChangeArrowheads="1"/>
              </p:cNvSpPr>
              <p:nvPr/>
            </p:nvSpPr>
            <p:spPr bwMode="auto">
              <a:xfrm rot="2487984">
                <a:off x="42" y="218"/>
                <a:ext cx="408" cy="545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 flipV="1">
              <a:off x="0" y="0"/>
              <a:ext cx="2758" cy="49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36" y="508"/>
              <a:ext cx="2631" cy="65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6" y="505"/>
              <a:ext cx="2132" cy="18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9584" name="WordArt 16"/>
          <p:cNvSpPr>
            <a:spLocks noChangeArrowheads="1" noChangeShapeType="1"/>
          </p:cNvSpPr>
          <p:nvPr/>
        </p:nvSpPr>
        <p:spPr bwMode="auto">
          <a:xfrm>
            <a:off x="683568" y="1346721"/>
            <a:ext cx="1800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7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200592204220529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3716338"/>
            <a:ext cx="11525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3771664" y="819944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573" y="692150"/>
            <a:ext cx="3024187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971550" y="1844675"/>
            <a:ext cx="6769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ea typeface="楷体" panose="02010609060101010101" pitchFamily="49" charset="-122"/>
              </a:rPr>
              <a:t>取一根细竹签，在点光源下，把竹签的影子投在桌面上，改变竹签与光线的角度，观察影子的形状和大小有什么变化</a:t>
            </a:r>
          </a:p>
        </p:txBody>
      </p:sp>
      <p:grpSp>
        <p:nvGrpSpPr>
          <p:cNvPr id="122889" name="Group 9"/>
          <p:cNvGrpSpPr/>
          <p:nvPr/>
        </p:nvGrpSpPr>
        <p:grpSpPr bwMode="auto">
          <a:xfrm>
            <a:off x="468313" y="3284538"/>
            <a:ext cx="7345362" cy="2921000"/>
            <a:chOff x="443" y="1207"/>
            <a:chExt cx="4875" cy="2071"/>
          </a:xfrm>
        </p:grpSpPr>
        <p:sp>
          <p:nvSpPr>
            <p:cNvPr id="122890" name="Line 10"/>
            <p:cNvSpPr>
              <a:spLocks noChangeShapeType="1"/>
            </p:cNvSpPr>
            <p:nvPr/>
          </p:nvSpPr>
          <p:spPr bwMode="auto">
            <a:xfrm>
              <a:off x="1746" y="1933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2891" name="Group 11"/>
            <p:cNvGrpSpPr/>
            <p:nvPr/>
          </p:nvGrpSpPr>
          <p:grpSpPr bwMode="auto">
            <a:xfrm>
              <a:off x="443" y="1207"/>
              <a:ext cx="4875" cy="2071"/>
              <a:chOff x="443" y="1207"/>
              <a:chExt cx="4875" cy="2071"/>
            </a:xfrm>
          </p:grpSpPr>
          <p:sp>
            <p:nvSpPr>
              <p:cNvPr id="122892" name="Line 12"/>
              <p:cNvSpPr>
                <a:spLocks noChangeShapeType="1"/>
              </p:cNvSpPr>
              <p:nvPr/>
            </p:nvSpPr>
            <p:spPr bwMode="auto">
              <a:xfrm flipV="1">
                <a:off x="3152" y="1933"/>
                <a:ext cx="227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893" name="Line 13"/>
              <p:cNvSpPr>
                <a:spLocks noChangeShapeType="1"/>
              </p:cNvSpPr>
              <p:nvPr/>
            </p:nvSpPr>
            <p:spPr bwMode="auto">
              <a:xfrm flipH="1">
                <a:off x="4241" y="1564"/>
                <a:ext cx="1" cy="4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2894" name="Group 14"/>
              <p:cNvGrpSpPr/>
              <p:nvPr/>
            </p:nvGrpSpPr>
            <p:grpSpPr bwMode="auto">
              <a:xfrm>
                <a:off x="443" y="1207"/>
                <a:ext cx="4875" cy="2071"/>
                <a:chOff x="443" y="1207"/>
                <a:chExt cx="4875" cy="2071"/>
              </a:xfrm>
            </p:grpSpPr>
            <p:sp>
              <p:nvSpPr>
                <p:cNvPr id="122895" name="AutoShape 15"/>
                <p:cNvSpPr>
                  <a:spLocks noChangeArrowheads="1"/>
                </p:cNvSpPr>
                <p:nvPr/>
              </p:nvSpPr>
              <p:spPr bwMode="auto">
                <a:xfrm>
                  <a:off x="443" y="2647"/>
                  <a:ext cx="4875" cy="539"/>
                </a:xfrm>
                <a:prstGeom prst="parallelogram">
                  <a:avLst>
                    <a:gd name="adj" fmla="val 226113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/>
                  <a:endParaRPr lang="zh-CN" altLang="zh-CN" sz="2400" baseline="0"/>
                </a:p>
              </p:txBody>
            </p:sp>
            <p:sp>
              <p:nvSpPr>
                <p:cNvPr id="1228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83" y="1752"/>
                  <a:ext cx="511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zh-CN" sz="2400" i="1" baseline="0"/>
                    <a:t>A</a:t>
                  </a:r>
                </a:p>
              </p:txBody>
            </p:sp>
            <p:sp>
              <p:nvSpPr>
                <p:cNvPr id="1228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54" y="1752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B</a:t>
                  </a:r>
                </a:p>
              </p:txBody>
            </p:sp>
            <p:sp>
              <p:nvSpPr>
                <p:cNvPr id="1228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80" y="1979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A</a:t>
                  </a:r>
                </a:p>
              </p:txBody>
            </p:sp>
            <p:sp>
              <p:nvSpPr>
                <p:cNvPr id="1228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24" y="1752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B</a:t>
                  </a:r>
                </a:p>
              </p:txBody>
            </p:sp>
            <p:sp>
              <p:nvSpPr>
                <p:cNvPr id="1229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90" y="1486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A</a:t>
                  </a:r>
                </a:p>
              </p:txBody>
            </p:sp>
            <p:sp>
              <p:nvSpPr>
                <p:cNvPr id="12290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85" y="1842"/>
                  <a:ext cx="258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B</a:t>
                  </a:r>
                </a:p>
              </p:txBody>
            </p:sp>
            <p:sp>
              <p:nvSpPr>
                <p:cNvPr id="12290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81" y="2954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P</a:t>
                  </a:r>
                </a:p>
              </p:txBody>
            </p:sp>
            <p:grpSp>
              <p:nvGrpSpPr>
                <p:cNvPr id="122903" name="Group 23"/>
                <p:cNvGrpSpPr/>
                <p:nvPr/>
              </p:nvGrpSpPr>
              <p:grpSpPr bwMode="auto">
                <a:xfrm>
                  <a:off x="1399" y="2841"/>
                  <a:ext cx="1193" cy="329"/>
                  <a:chOff x="1399" y="2841"/>
                  <a:chExt cx="1193" cy="329"/>
                </a:xfrm>
              </p:grpSpPr>
              <p:sp>
                <p:nvSpPr>
                  <p:cNvPr id="12290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2875"/>
                    <a:ext cx="8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2905" name="Group 25"/>
                  <p:cNvGrpSpPr/>
                  <p:nvPr/>
                </p:nvGrpSpPr>
                <p:grpSpPr bwMode="auto">
                  <a:xfrm>
                    <a:off x="1399" y="2841"/>
                    <a:ext cx="1193" cy="329"/>
                    <a:chOff x="1399" y="2841"/>
                    <a:chExt cx="1193" cy="329"/>
                  </a:xfrm>
                </p:grpSpPr>
                <p:sp>
                  <p:nvSpPr>
                    <p:cNvPr id="12290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9" y="2841"/>
                      <a:ext cx="336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A*</a:t>
                      </a:r>
                    </a:p>
                  </p:txBody>
                </p:sp>
                <p:sp>
                  <p:nvSpPr>
                    <p:cNvPr id="12290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6" y="2846"/>
                      <a:ext cx="336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B</a:t>
                      </a:r>
                      <a:r>
                        <a:rPr lang="en-US" altLang="zh-CN" sz="2400" baseline="0"/>
                        <a:t>*</a:t>
                      </a:r>
                    </a:p>
                  </p:txBody>
                </p:sp>
              </p:grpSp>
            </p:grpSp>
            <p:grpSp>
              <p:nvGrpSpPr>
                <p:cNvPr id="122908" name="Group 28"/>
                <p:cNvGrpSpPr/>
                <p:nvPr/>
              </p:nvGrpSpPr>
              <p:grpSpPr bwMode="auto">
                <a:xfrm>
                  <a:off x="2767" y="2840"/>
                  <a:ext cx="1043" cy="329"/>
                  <a:chOff x="2767" y="2840"/>
                  <a:chExt cx="1043" cy="329"/>
                </a:xfrm>
              </p:grpSpPr>
              <p:sp>
                <p:nvSpPr>
                  <p:cNvPr id="12290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874"/>
                    <a:ext cx="557" cy="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2910" name="Group 30"/>
                  <p:cNvGrpSpPr/>
                  <p:nvPr/>
                </p:nvGrpSpPr>
                <p:grpSpPr bwMode="auto">
                  <a:xfrm>
                    <a:off x="2767" y="2840"/>
                    <a:ext cx="1043" cy="329"/>
                    <a:chOff x="2767" y="2840"/>
                    <a:chExt cx="1043" cy="329"/>
                  </a:xfrm>
                </p:grpSpPr>
                <p:sp>
                  <p:nvSpPr>
                    <p:cNvPr id="122911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67" y="2840"/>
                      <a:ext cx="469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i="1" baseline="0"/>
                        <a:t>A</a:t>
                      </a:r>
                      <a:r>
                        <a:rPr lang="en-US" altLang="zh-CN" sz="2400" baseline="0"/>
                        <a:t>*</a:t>
                      </a:r>
                    </a:p>
                  </p:txBody>
                </p:sp>
                <p:sp>
                  <p:nvSpPr>
                    <p:cNvPr id="122912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74" y="2845"/>
                      <a:ext cx="336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B</a:t>
                      </a:r>
                      <a:r>
                        <a:rPr lang="en-US" altLang="zh-CN" sz="2400" baseline="0"/>
                        <a:t>*</a:t>
                      </a:r>
                    </a:p>
                  </p:txBody>
                </p:sp>
              </p:grpSp>
            </p:grpSp>
            <p:grpSp>
              <p:nvGrpSpPr>
                <p:cNvPr id="122913" name="Group 33"/>
                <p:cNvGrpSpPr/>
                <p:nvPr/>
              </p:nvGrpSpPr>
              <p:grpSpPr bwMode="auto">
                <a:xfrm>
                  <a:off x="4212" y="2704"/>
                  <a:ext cx="714" cy="324"/>
                  <a:chOff x="4212" y="2704"/>
                  <a:chExt cx="714" cy="324"/>
                </a:xfrm>
              </p:grpSpPr>
              <p:sp>
                <p:nvSpPr>
                  <p:cNvPr id="12291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2704"/>
                    <a:ext cx="685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A</a:t>
                    </a:r>
                    <a:r>
                      <a:rPr lang="en-US" altLang="zh-CN" sz="2400" baseline="0"/>
                      <a:t>*(</a:t>
                    </a:r>
                    <a:r>
                      <a:rPr lang="en-US" altLang="zh-CN" sz="2400" i="1" baseline="0"/>
                      <a:t>B</a:t>
                    </a:r>
                    <a:r>
                      <a:rPr lang="en-US" altLang="zh-CN" sz="2400" baseline="0"/>
                      <a:t>*)</a:t>
                    </a:r>
                  </a:p>
                </p:txBody>
              </p:sp>
              <p:sp>
                <p:nvSpPr>
                  <p:cNvPr id="12291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212" y="2845"/>
                    <a:ext cx="57" cy="5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2916" name="Group 36"/>
                <p:cNvGrpSpPr/>
                <p:nvPr/>
              </p:nvGrpSpPr>
              <p:grpSpPr bwMode="auto">
                <a:xfrm>
                  <a:off x="1519" y="1389"/>
                  <a:ext cx="862" cy="1497"/>
                  <a:chOff x="1519" y="1389"/>
                  <a:chExt cx="862" cy="1497"/>
                </a:xfrm>
              </p:grpSpPr>
              <p:sp>
                <p:nvSpPr>
                  <p:cNvPr id="12291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389"/>
                    <a:ext cx="363" cy="149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1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1389"/>
                    <a:ext cx="499" cy="1497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291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655" y="1207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/>
                    <a:t>O</a:t>
                  </a:r>
                </a:p>
              </p:txBody>
            </p:sp>
            <p:grpSp>
              <p:nvGrpSpPr>
                <p:cNvPr id="122920" name="Group 40"/>
                <p:cNvGrpSpPr/>
                <p:nvPr/>
              </p:nvGrpSpPr>
              <p:grpSpPr bwMode="auto">
                <a:xfrm>
                  <a:off x="3061" y="1389"/>
                  <a:ext cx="545" cy="1497"/>
                  <a:chOff x="3061" y="1389"/>
                  <a:chExt cx="545" cy="1497"/>
                </a:xfrm>
              </p:grpSpPr>
              <p:sp>
                <p:nvSpPr>
                  <p:cNvPr id="12292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1389"/>
                    <a:ext cx="363" cy="14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2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1" y="1389"/>
                    <a:ext cx="182" cy="149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292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71" y="1253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/>
                    <a:t>O</a:t>
                  </a:r>
                </a:p>
              </p:txBody>
            </p:sp>
            <p:sp>
              <p:nvSpPr>
                <p:cNvPr id="12292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059" y="1298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/>
                    <a:t>O</a:t>
                  </a:r>
                </a:p>
              </p:txBody>
            </p:sp>
            <p:sp>
              <p:nvSpPr>
                <p:cNvPr id="122925" name="Line 45"/>
                <p:cNvSpPr>
                  <a:spLocks noChangeShapeType="1"/>
                </p:cNvSpPr>
                <p:nvPr/>
              </p:nvSpPr>
              <p:spPr bwMode="auto">
                <a:xfrm>
                  <a:off x="4241" y="1979"/>
                  <a:ext cx="0" cy="86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703263" y="4644157"/>
            <a:ext cx="7739062" cy="855662"/>
          </a:xfrm>
          <a:prstGeom prst="parallelogram">
            <a:avLst>
              <a:gd name="adj" fmla="val 2261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zh-CN" altLang="zh-CN" sz="2400" baseline="0"/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2771775" y="3510682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V="1">
            <a:off x="5003800" y="3510682"/>
            <a:ext cx="3603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 flipH="1">
            <a:off x="6732588" y="2924894"/>
            <a:ext cx="1587" cy="658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2195513" y="3223344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400" i="1" baseline="0"/>
              <a:t>A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3419475" y="322334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B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4572000" y="358370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A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5435600" y="322334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B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6810375" y="2801069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A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6804025" y="33662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B</a:t>
            </a:r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1239838" y="5131519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P</a:t>
            </a:r>
          </a:p>
        </p:txBody>
      </p:sp>
      <p:grpSp>
        <p:nvGrpSpPr>
          <p:cNvPr id="112692" name="Group 52"/>
          <p:cNvGrpSpPr/>
          <p:nvPr/>
        </p:nvGrpSpPr>
        <p:grpSpPr bwMode="auto">
          <a:xfrm>
            <a:off x="2220913" y="4952132"/>
            <a:ext cx="1809750" cy="463550"/>
            <a:chOff x="1399" y="2841"/>
            <a:chExt cx="1140" cy="292"/>
          </a:xfrm>
        </p:grpSpPr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>
              <a:off x="1516" y="2875"/>
              <a:ext cx="8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2691" name="Group 51"/>
            <p:cNvGrpSpPr/>
            <p:nvPr/>
          </p:nvGrpSpPr>
          <p:grpSpPr bwMode="auto">
            <a:xfrm>
              <a:off x="1399" y="2841"/>
              <a:ext cx="1140" cy="292"/>
              <a:chOff x="1399" y="2841"/>
              <a:chExt cx="1140" cy="292"/>
            </a:xfrm>
          </p:grpSpPr>
          <p:sp>
            <p:nvSpPr>
              <p:cNvPr id="112667" name="Text Box 27"/>
              <p:cNvSpPr txBox="1">
                <a:spLocks noChangeArrowheads="1"/>
              </p:cNvSpPr>
              <p:nvPr/>
            </p:nvSpPr>
            <p:spPr bwMode="auto">
              <a:xfrm>
                <a:off x="1399" y="2841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400" i="1" baseline="0"/>
                  <a:t>A*</a:t>
                </a:r>
              </a:p>
            </p:txBody>
          </p:sp>
          <p:sp>
            <p:nvSpPr>
              <p:cNvPr id="112668" name="Text Box 28"/>
              <p:cNvSpPr txBox="1">
                <a:spLocks noChangeArrowheads="1"/>
              </p:cNvSpPr>
              <p:nvPr/>
            </p:nvSpPr>
            <p:spPr bwMode="auto">
              <a:xfrm>
                <a:off x="2256" y="2845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400" i="1" baseline="0"/>
                  <a:t>B</a:t>
                </a:r>
                <a:r>
                  <a:rPr lang="en-US" altLang="zh-CN" sz="2400" baseline="0"/>
                  <a:t>*</a:t>
                </a:r>
              </a:p>
            </p:txBody>
          </p:sp>
        </p:grpSp>
      </p:grpSp>
      <p:grpSp>
        <p:nvGrpSpPr>
          <p:cNvPr id="112694" name="Group 54"/>
          <p:cNvGrpSpPr/>
          <p:nvPr/>
        </p:nvGrpSpPr>
        <p:grpSpPr bwMode="auto">
          <a:xfrm>
            <a:off x="4392613" y="4950544"/>
            <a:ext cx="1570037" cy="465138"/>
            <a:chOff x="2767" y="2840"/>
            <a:chExt cx="989" cy="293"/>
          </a:xfrm>
        </p:grpSpPr>
        <p:sp>
          <p:nvSpPr>
            <p:cNvPr id="112652" name="Line 12"/>
            <p:cNvSpPr>
              <a:spLocks noChangeShapeType="1"/>
            </p:cNvSpPr>
            <p:nvPr/>
          </p:nvSpPr>
          <p:spPr bwMode="auto">
            <a:xfrm flipV="1">
              <a:off x="3061" y="2874"/>
              <a:ext cx="557" cy="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2693" name="Group 53"/>
            <p:cNvGrpSpPr/>
            <p:nvPr/>
          </p:nvGrpSpPr>
          <p:grpSpPr bwMode="auto">
            <a:xfrm>
              <a:off x="2767" y="2840"/>
              <a:ext cx="989" cy="293"/>
              <a:chOff x="2767" y="2840"/>
              <a:chExt cx="989" cy="293"/>
            </a:xfrm>
          </p:grpSpPr>
          <p:sp>
            <p:nvSpPr>
              <p:cNvPr id="112669" name="Text Box 29"/>
              <p:cNvSpPr txBox="1">
                <a:spLocks noChangeArrowheads="1"/>
              </p:cNvSpPr>
              <p:nvPr/>
            </p:nvSpPr>
            <p:spPr bwMode="auto">
              <a:xfrm>
                <a:off x="2767" y="2840"/>
                <a:ext cx="4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400" i="1" baseline="0"/>
                  <a:t>A</a:t>
                </a:r>
                <a:r>
                  <a:rPr lang="en-US" altLang="zh-CN" sz="2400" baseline="0"/>
                  <a:t>*</a:t>
                </a:r>
              </a:p>
            </p:txBody>
          </p:sp>
          <p:sp>
            <p:nvSpPr>
              <p:cNvPr id="112670" name="Text Box 30"/>
              <p:cNvSpPr txBox="1">
                <a:spLocks noChangeArrowheads="1"/>
              </p:cNvSpPr>
              <p:nvPr/>
            </p:nvSpPr>
            <p:spPr bwMode="auto">
              <a:xfrm>
                <a:off x="3474" y="2845"/>
                <a:ext cx="2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400" i="1" baseline="0"/>
                  <a:t>B</a:t>
                </a:r>
                <a:r>
                  <a:rPr lang="en-US" altLang="zh-CN" sz="2400" baseline="0"/>
                  <a:t>*</a:t>
                </a:r>
              </a:p>
            </p:txBody>
          </p:sp>
        </p:grpSp>
      </p:grpSp>
      <p:grpSp>
        <p:nvGrpSpPr>
          <p:cNvPr id="112695" name="Group 55"/>
          <p:cNvGrpSpPr/>
          <p:nvPr/>
        </p:nvGrpSpPr>
        <p:grpSpPr bwMode="auto">
          <a:xfrm>
            <a:off x="6686550" y="4734644"/>
            <a:ext cx="1077913" cy="457200"/>
            <a:chOff x="4212" y="2704"/>
            <a:chExt cx="679" cy="288"/>
          </a:xfrm>
        </p:grpSpPr>
        <p:sp>
          <p:nvSpPr>
            <p:cNvPr id="112671" name="Text Box 31"/>
            <p:cNvSpPr txBox="1">
              <a:spLocks noChangeArrowheads="1"/>
            </p:cNvSpPr>
            <p:nvPr/>
          </p:nvSpPr>
          <p:spPr bwMode="auto">
            <a:xfrm>
              <a:off x="4241" y="2704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400" i="1" baseline="0"/>
                <a:t>A</a:t>
              </a:r>
              <a:r>
                <a:rPr lang="en-US" altLang="zh-CN" sz="2400" baseline="0"/>
                <a:t>*(</a:t>
              </a:r>
              <a:r>
                <a:rPr lang="en-US" altLang="zh-CN" sz="2400" i="1" baseline="0"/>
                <a:t>B</a:t>
              </a:r>
              <a:r>
                <a:rPr lang="en-US" altLang="zh-CN" sz="2400" baseline="0"/>
                <a:t>*)</a:t>
              </a:r>
            </a:p>
          </p:txBody>
        </p:sp>
        <p:sp>
          <p:nvSpPr>
            <p:cNvPr id="112672" name="Oval 32"/>
            <p:cNvSpPr>
              <a:spLocks noChangeArrowheads="1"/>
            </p:cNvSpPr>
            <p:nvPr/>
          </p:nvSpPr>
          <p:spPr bwMode="auto">
            <a:xfrm>
              <a:off x="4212" y="2845"/>
              <a:ext cx="57" cy="5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12676" name="Picture 36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783482"/>
            <a:ext cx="5794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7" name="Picture 37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63" y="1812057"/>
            <a:ext cx="5794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8" name="Picture 38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3" y="1812057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9" name="Group 49"/>
          <p:cNvGrpSpPr/>
          <p:nvPr/>
        </p:nvGrpSpPr>
        <p:grpSpPr bwMode="auto">
          <a:xfrm>
            <a:off x="2411413" y="2647082"/>
            <a:ext cx="1368425" cy="2376487"/>
            <a:chOff x="1519" y="1389"/>
            <a:chExt cx="862" cy="1497"/>
          </a:xfrm>
        </p:grpSpPr>
        <p:sp>
          <p:nvSpPr>
            <p:cNvPr id="112681" name="Line 41"/>
            <p:cNvSpPr>
              <a:spLocks noChangeShapeType="1"/>
            </p:cNvSpPr>
            <p:nvPr/>
          </p:nvSpPr>
          <p:spPr bwMode="auto">
            <a:xfrm flipH="1">
              <a:off x="1519" y="1389"/>
              <a:ext cx="363" cy="14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>
              <a:off x="1882" y="1389"/>
              <a:ext cx="499" cy="14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2627313" y="2358157"/>
            <a:ext cx="576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O</a:t>
            </a:r>
          </a:p>
        </p:txBody>
      </p:sp>
      <p:grpSp>
        <p:nvGrpSpPr>
          <p:cNvPr id="112690" name="Group 50"/>
          <p:cNvGrpSpPr/>
          <p:nvPr/>
        </p:nvGrpSpPr>
        <p:grpSpPr bwMode="auto">
          <a:xfrm>
            <a:off x="4859338" y="2647082"/>
            <a:ext cx="865187" cy="2376487"/>
            <a:chOff x="3061" y="1389"/>
            <a:chExt cx="545" cy="1497"/>
          </a:xfrm>
        </p:grpSpPr>
        <p:sp>
          <p:nvSpPr>
            <p:cNvPr id="112684" name="Line 44"/>
            <p:cNvSpPr>
              <a:spLocks noChangeShapeType="1"/>
            </p:cNvSpPr>
            <p:nvPr/>
          </p:nvSpPr>
          <p:spPr bwMode="auto">
            <a:xfrm>
              <a:off x="3243" y="1389"/>
              <a:ext cx="363" cy="14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5" name="Line 45"/>
            <p:cNvSpPr>
              <a:spLocks noChangeShapeType="1"/>
            </p:cNvSpPr>
            <p:nvPr/>
          </p:nvSpPr>
          <p:spPr bwMode="auto">
            <a:xfrm flipH="1">
              <a:off x="3061" y="1389"/>
              <a:ext cx="182" cy="14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4716463" y="2431182"/>
            <a:ext cx="576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O</a:t>
            </a:r>
          </a:p>
        </p:txBody>
      </p:sp>
      <p:sp>
        <p:nvSpPr>
          <p:cNvPr id="112687" name="Text Box 47"/>
          <p:cNvSpPr txBox="1">
            <a:spLocks noChangeArrowheads="1"/>
          </p:cNvSpPr>
          <p:nvPr/>
        </p:nvSpPr>
        <p:spPr bwMode="auto">
          <a:xfrm>
            <a:off x="6443663" y="2502619"/>
            <a:ext cx="576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O</a:t>
            </a:r>
          </a:p>
        </p:txBody>
      </p:sp>
      <p:sp>
        <p:nvSpPr>
          <p:cNvPr id="112688" name="Line 48"/>
          <p:cNvSpPr>
            <a:spLocks noChangeShapeType="1"/>
          </p:cNvSpPr>
          <p:nvPr/>
        </p:nvSpPr>
        <p:spPr bwMode="auto">
          <a:xfrm>
            <a:off x="6732588" y="3583707"/>
            <a:ext cx="0" cy="136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6" name="Oval 56"/>
          <p:cNvSpPr>
            <a:spLocks noChangeArrowheads="1"/>
          </p:cNvSpPr>
          <p:nvPr/>
        </p:nvSpPr>
        <p:spPr bwMode="auto">
          <a:xfrm>
            <a:off x="6686550" y="4958482"/>
            <a:ext cx="90488" cy="9048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14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65" y="378296"/>
            <a:ext cx="2771775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7" name="WordArt 77"/>
          <p:cNvSpPr>
            <a:spLocks noChangeArrowheads="1" noChangeShapeType="1" noTextEdit="1"/>
          </p:cNvSpPr>
          <p:nvPr/>
        </p:nvSpPr>
        <p:spPr bwMode="auto">
          <a:xfrm>
            <a:off x="3563664" y="692497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u="sng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12720" name="Text Box 80"/>
          <p:cNvSpPr txBox="1">
            <a:spLocks noChangeArrowheads="1"/>
          </p:cNvSpPr>
          <p:nvPr/>
        </p:nvSpPr>
        <p:spPr bwMode="auto">
          <a:xfrm>
            <a:off x="2339975" y="5671269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竹签平行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于投影面。</a:t>
            </a:r>
          </a:p>
        </p:txBody>
      </p: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4572000" y="5599832"/>
            <a:ext cx="12652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竹签倾斜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于投影面。</a:t>
            </a:r>
          </a:p>
        </p:txBody>
      </p:sp>
      <p:sp>
        <p:nvSpPr>
          <p:cNvPr id="112722" name="Text Box 82"/>
          <p:cNvSpPr txBox="1">
            <a:spLocks noChangeArrowheads="1"/>
          </p:cNvSpPr>
          <p:nvPr/>
        </p:nvSpPr>
        <p:spPr bwMode="auto">
          <a:xfrm>
            <a:off x="6227763" y="5599832"/>
            <a:ext cx="13065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竹签垂直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于投影面。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8" grpId="0" animBg="1"/>
      <p:bldP spid="1126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13" name="Picture 109" descr="200592204220529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3716338"/>
            <a:ext cx="11525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14" name="WordArt 110"/>
          <p:cNvSpPr>
            <a:spLocks noChangeArrowheads="1" noChangeShapeType="1" noTextEdit="1"/>
          </p:cNvSpPr>
          <p:nvPr/>
        </p:nvSpPr>
        <p:spPr bwMode="auto">
          <a:xfrm>
            <a:off x="3419475" y="549275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pic>
        <p:nvPicPr>
          <p:cNvPr id="21615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3024188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17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916113"/>
            <a:ext cx="6983412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5" name="Picture 1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860800"/>
            <a:ext cx="6931025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Picture 13" descr="ayame1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9725"/>
            <a:ext cx="813435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68313" y="620713"/>
            <a:ext cx="4535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baseline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你有什么发现？</a:t>
            </a:r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868863"/>
            <a:ext cx="85471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341438"/>
            <a:ext cx="7704137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1187450" y="3860800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纸片平行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067175" y="3860800"/>
            <a:ext cx="12652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纸片倾斜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588125" y="3860800"/>
            <a:ext cx="13065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纸片垂直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38936" name="WordArt 24"/>
          <p:cNvSpPr>
            <a:spLocks noChangeArrowheads="1" noChangeShapeType="1" noTextEdit="1"/>
          </p:cNvSpPr>
          <p:nvPr/>
        </p:nvSpPr>
        <p:spPr bwMode="auto">
          <a:xfrm>
            <a:off x="3924300" y="549275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195513" y="4148336"/>
            <a:ext cx="504825" cy="142875"/>
          </a:xfrm>
          <a:prstGeom prst="parallelogram">
            <a:avLst>
              <a:gd name="adj" fmla="val 88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 rot="1947374">
            <a:off x="4284663" y="4076899"/>
            <a:ext cx="450850" cy="127000"/>
          </a:xfrm>
          <a:prstGeom prst="parallelogram">
            <a:avLst>
              <a:gd name="adj" fmla="val 5219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 rot="16200000" flipH="1">
            <a:off x="6049963" y="4110236"/>
            <a:ext cx="539750" cy="184150"/>
          </a:xfrm>
          <a:prstGeom prst="parallelogram">
            <a:avLst>
              <a:gd name="adj" fmla="val 52202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5015" name="Group 87"/>
          <p:cNvGrpSpPr/>
          <p:nvPr/>
        </p:nvGrpSpPr>
        <p:grpSpPr bwMode="auto">
          <a:xfrm>
            <a:off x="1908175" y="3860999"/>
            <a:ext cx="996950" cy="654050"/>
            <a:chOff x="1202" y="1979"/>
            <a:chExt cx="628" cy="412"/>
          </a:xfrm>
        </p:grpSpPr>
        <p:sp>
          <p:nvSpPr>
            <p:cNvPr id="124947" name="Text Box 19"/>
            <p:cNvSpPr txBox="1">
              <a:spLocks noChangeArrowheads="1"/>
            </p:cNvSpPr>
            <p:nvPr/>
          </p:nvSpPr>
          <p:spPr bwMode="auto">
            <a:xfrm>
              <a:off x="1202" y="21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A</a:t>
              </a:r>
            </a:p>
          </p:txBody>
        </p:sp>
        <p:sp>
          <p:nvSpPr>
            <p:cNvPr id="124948" name="Text Box 20"/>
            <p:cNvSpPr txBox="1">
              <a:spLocks noChangeArrowheads="1"/>
            </p:cNvSpPr>
            <p:nvPr/>
          </p:nvSpPr>
          <p:spPr bwMode="auto">
            <a:xfrm>
              <a:off x="1610" y="21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B</a:t>
              </a:r>
            </a:p>
          </p:txBody>
        </p:sp>
        <p:sp>
          <p:nvSpPr>
            <p:cNvPr id="124949" name="Text Box 21"/>
            <p:cNvSpPr txBox="1">
              <a:spLocks noChangeArrowheads="1"/>
            </p:cNvSpPr>
            <p:nvPr/>
          </p:nvSpPr>
          <p:spPr bwMode="auto">
            <a:xfrm>
              <a:off x="1610" y="197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</a:p>
          </p:txBody>
        </p:sp>
        <p:sp>
          <p:nvSpPr>
            <p:cNvPr id="124950" name="Text Box 22"/>
            <p:cNvSpPr txBox="1">
              <a:spLocks noChangeArrowheads="1"/>
            </p:cNvSpPr>
            <p:nvPr/>
          </p:nvSpPr>
          <p:spPr bwMode="auto">
            <a:xfrm>
              <a:off x="1292" y="197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</a:p>
          </p:txBody>
        </p:sp>
      </p:grpSp>
      <p:grpSp>
        <p:nvGrpSpPr>
          <p:cNvPr id="125016" name="Group 88"/>
          <p:cNvGrpSpPr/>
          <p:nvPr/>
        </p:nvGrpSpPr>
        <p:grpSpPr bwMode="auto">
          <a:xfrm>
            <a:off x="3924300" y="3716536"/>
            <a:ext cx="1068388" cy="869950"/>
            <a:chOff x="2472" y="1888"/>
            <a:chExt cx="673" cy="548"/>
          </a:xfrm>
        </p:grpSpPr>
        <p:sp>
          <p:nvSpPr>
            <p:cNvPr id="124955" name="Text Box 27"/>
            <p:cNvSpPr txBox="1">
              <a:spLocks noChangeArrowheads="1"/>
            </p:cNvSpPr>
            <p:nvPr/>
          </p:nvSpPr>
          <p:spPr bwMode="auto">
            <a:xfrm>
              <a:off x="2472" y="1979"/>
              <a:ext cx="1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 i="1" baseline="0"/>
                <a:t>A</a:t>
              </a:r>
            </a:p>
          </p:txBody>
        </p:sp>
        <p:sp>
          <p:nvSpPr>
            <p:cNvPr id="124956" name="Text Box 28"/>
            <p:cNvSpPr txBox="1">
              <a:spLocks noChangeArrowheads="1"/>
            </p:cNvSpPr>
            <p:nvPr/>
          </p:nvSpPr>
          <p:spPr bwMode="auto">
            <a:xfrm>
              <a:off x="2744" y="220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B</a:t>
              </a:r>
            </a:p>
          </p:txBody>
        </p:sp>
        <p:sp>
          <p:nvSpPr>
            <p:cNvPr id="124957" name="Text Box 29"/>
            <p:cNvSpPr txBox="1">
              <a:spLocks noChangeArrowheads="1"/>
            </p:cNvSpPr>
            <p:nvPr/>
          </p:nvSpPr>
          <p:spPr bwMode="auto">
            <a:xfrm>
              <a:off x="2925" y="202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</a:p>
          </p:txBody>
        </p:sp>
        <p:sp>
          <p:nvSpPr>
            <p:cNvPr id="124958" name="Text Box 30"/>
            <p:cNvSpPr txBox="1">
              <a:spLocks noChangeArrowheads="1"/>
            </p:cNvSpPr>
            <p:nvPr/>
          </p:nvSpPr>
          <p:spPr bwMode="auto">
            <a:xfrm>
              <a:off x="2653" y="188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</a:p>
          </p:txBody>
        </p:sp>
      </p:grpSp>
      <p:grpSp>
        <p:nvGrpSpPr>
          <p:cNvPr id="125020" name="Group 92"/>
          <p:cNvGrpSpPr/>
          <p:nvPr/>
        </p:nvGrpSpPr>
        <p:grpSpPr bwMode="auto">
          <a:xfrm>
            <a:off x="5867400" y="3643511"/>
            <a:ext cx="925513" cy="1158875"/>
            <a:chOff x="3696" y="1842"/>
            <a:chExt cx="583" cy="730"/>
          </a:xfrm>
        </p:grpSpPr>
        <p:sp>
          <p:nvSpPr>
            <p:cNvPr id="124963" name="Text Box 35"/>
            <p:cNvSpPr txBox="1">
              <a:spLocks noChangeArrowheads="1"/>
            </p:cNvSpPr>
            <p:nvPr/>
          </p:nvSpPr>
          <p:spPr bwMode="auto">
            <a:xfrm>
              <a:off x="3696" y="197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A</a:t>
              </a:r>
            </a:p>
          </p:txBody>
        </p:sp>
        <p:sp>
          <p:nvSpPr>
            <p:cNvPr id="124964" name="Text Box 36"/>
            <p:cNvSpPr txBox="1">
              <a:spLocks noChangeArrowheads="1"/>
            </p:cNvSpPr>
            <p:nvPr/>
          </p:nvSpPr>
          <p:spPr bwMode="auto">
            <a:xfrm>
              <a:off x="3833" y="234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B</a:t>
              </a:r>
            </a:p>
          </p:txBody>
        </p:sp>
        <p:sp>
          <p:nvSpPr>
            <p:cNvPr id="124965" name="Text Box 37"/>
            <p:cNvSpPr txBox="1">
              <a:spLocks noChangeArrowheads="1"/>
            </p:cNvSpPr>
            <p:nvPr/>
          </p:nvSpPr>
          <p:spPr bwMode="auto">
            <a:xfrm>
              <a:off x="4059" y="216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</a:p>
          </p:txBody>
        </p:sp>
        <p:sp>
          <p:nvSpPr>
            <p:cNvPr id="124966" name="Text Box 38"/>
            <p:cNvSpPr txBox="1">
              <a:spLocks noChangeArrowheads="1"/>
            </p:cNvSpPr>
            <p:nvPr/>
          </p:nvSpPr>
          <p:spPr bwMode="auto">
            <a:xfrm>
              <a:off x="4014" y="184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</a:p>
          </p:txBody>
        </p:sp>
      </p:grp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1014413" y="412750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zh-CN" altLang="zh-CN" sz="2400" baseline="0">
              <a:solidFill>
                <a:srgbClr val="FF0000"/>
              </a:solidFill>
            </a:endParaRPr>
          </a:p>
        </p:txBody>
      </p:sp>
      <p:pic>
        <p:nvPicPr>
          <p:cNvPr id="124974" name="Picture 46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852936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75" name="Picture 47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852936"/>
            <a:ext cx="5794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76" name="Picture 48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852936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77" name="Rectangle 49"/>
          <p:cNvSpPr>
            <a:spLocks noGrp="1" noChangeArrowheads="1"/>
          </p:cNvSpPr>
          <p:nvPr>
            <p:ph type="title"/>
          </p:nvPr>
        </p:nvSpPr>
        <p:spPr>
          <a:xfrm>
            <a:off x="323851" y="1556792"/>
            <a:ext cx="8496622" cy="100905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ea typeface="楷体" panose="02010609060101010101" pitchFamily="49" charset="-122"/>
              </a:rPr>
              <a:t>取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一张平行四边形的纸片，放在点光源下，观察纸片的投影，并比较纸片的面积与投影面积的大小</a:t>
            </a:r>
            <a:r>
              <a:rPr lang="zh-CN" altLang="en-US" sz="2800" dirty="0" smtClean="0">
                <a:solidFill>
                  <a:schemeClr val="tx1"/>
                </a:solidFill>
                <a:ea typeface="楷体" panose="02010609060101010101" pitchFamily="49" charset="-122"/>
              </a:rPr>
              <a:t>。</a:t>
            </a:r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grpSp>
        <p:nvGrpSpPr>
          <p:cNvPr id="125014" name="Group 86"/>
          <p:cNvGrpSpPr/>
          <p:nvPr/>
        </p:nvGrpSpPr>
        <p:grpSpPr bwMode="auto">
          <a:xfrm>
            <a:off x="1619250" y="3427611"/>
            <a:ext cx="1558925" cy="2166938"/>
            <a:chOff x="1020" y="1706"/>
            <a:chExt cx="982" cy="1365"/>
          </a:xfrm>
        </p:grpSpPr>
        <p:sp>
          <p:nvSpPr>
            <p:cNvPr id="124954" name="Text Box 26"/>
            <p:cNvSpPr txBox="1">
              <a:spLocks noChangeArrowheads="1"/>
            </p:cNvSpPr>
            <p:nvPr/>
          </p:nvSpPr>
          <p:spPr bwMode="auto">
            <a:xfrm>
              <a:off x="1156" y="256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  <a:r>
                <a:rPr lang="en-US" altLang="zh-CN" sz="1800" baseline="0"/>
                <a:t>*</a:t>
              </a:r>
            </a:p>
          </p:txBody>
        </p:sp>
        <p:grpSp>
          <p:nvGrpSpPr>
            <p:cNvPr id="124985" name="Group 57"/>
            <p:cNvGrpSpPr/>
            <p:nvPr/>
          </p:nvGrpSpPr>
          <p:grpSpPr bwMode="auto">
            <a:xfrm>
              <a:off x="1020" y="1706"/>
              <a:ext cx="982" cy="1365"/>
              <a:chOff x="1429" y="2432"/>
              <a:chExt cx="982" cy="1365"/>
            </a:xfrm>
          </p:grpSpPr>
          <p:sp>
            <p:nvSpPr>
              <p:cNvPr id="124952" name="Text Box 24"/>
              <p:cNvSpPr txBox="1">
                <a:spLocks noChangeArrowheads="1"/>
              </p:cNvSpPr>
              <p:nvPr/>
            </p:nvSpPr>
            <p:spPr bwMode="auto">
              <a:xfrm>
                <a:off x="2064" y="3566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 i="1" baseline="0"/>
                  <a:t>B</a:t>
                </a:r>
                <a:r>
                  <a:rPr lang="en-US" altLang="zh-CN" sz="1800" baseline="0"/>
                  <a:t>*</a:t>
                </a:r>
              </a:p>
            </p:txBody>
          </p:sp>
          <p:sp>
            <p:nvSpPr>
              <p:cNvPr id="124953" name="Text Box 25"/>
              <p:cNvSpPr txBox="1">
                <a:spLocks noChangeArrowheads="1"/>
              </p:cNvSpPr>
              <p:nvPr/>
            </p:nvSpPr>
            <p:spPr bwMode="auto">
              <a:xfrm>
                <a:off x="2135" y="332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 i="1" baseline="0"/>
                  <a:t>C</a:t>
                </a:r>
                <a:r>
                  <a:rPr lang="en-US" altLang="zh-CN" sz="1800" baseline="0"/>
                  <a:t>*</a:t>
                </a:r>
              </a:p>
            </p:txBody>
          </p:sp>
          <p:grpSp>
            <p:nvGrpSpPr>
              <p:cNvPr id="124984" name="Group 56"/>
              <p:cNvGrpSpPr/>
              <p:nvPr/>
            </p:nvGrpSpPr>
            <p:grpSpPr bwMode="auto">
              <a:xfrm>
                <a:off x="1429" y="2432"/>
                <a:ext cx="819" cy="1322"/>
                <a:chOff x="1426" y="2432"/>
                <a:chExt cx="819" cy="1322"/>
              </a:xfrm>
            </p:grpSpPr>
            <p:sp>
              <p:nvSpPr>
                <p:cNvPr id="1249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26" y="3523"/>
                  <a:ext cx="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  <a:r>
                    <a:rPr lang="en-US" altLang="zh-CN" sz="1800" baseline="0"/>
                    <a:t>*</a:t>
                  </a:r>
                </a:p>
              </p:txBody>
            </p:sp>
            <p:grpSp>
              <p:nvGrpSpPr>
                <p:cNvPr id="124983" name="Group 55"/>
                <p:cNvGrpSpPr/>
                <p:nvPr/>
              </p:nvGrpSpPr>
              <p:grpSpPr bwMode="auto">
                <a:xfrm>
                  <a:off x="1565" y="2432"/>
                  <a:ext cx="680" cy="1225"/>
                  <a:chOff x="1565" y="2432"/>
                  <a:chExt cx="680" cy="1225"/>
                </a:xfrm>
              </p:grpSpPr>
              <p:sp>
                <p:nvSpPr>
                  <p:cNvPr id="124934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3459"/>
                    <a:ext cx="669" cy="198"/>
                  </a:xfrm>
                  <a:prstGeom prst="parallelogram">
                    <a:avLst>
                      <a:gd name="adj" fmla="val 84470"/>
                    </a:avLst>
                  </a:prstGeom>
                  <a:noFill/>
                  <a:ln w="28575">
                    <a:solidFill>
                      <a:srgbClr val="0000FF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4982" name="Group 54"/>
                  <p:cNvGrpSpPr/>
                  <p:nvPr/>
                </p:nvGrpSpPr>
                <p:grpSpPr bwMode="auto">
                  <a:xfrm>
                    <a:off x="1565" y="2432"/>
                    <a:ext cx="680" cy="1225"/>
                    <a:chOff x="1565" y="2432"/>
                    <a:chExt cx="680" cy="1225"/>
                  </a:xfrm>
                </p:grpSpPr>
                <p:sp>
                  <p:nvSpPr>
                    <p:cNvPr id="124978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46" y="2432"/>
                      <a:ext cx="227" cy="10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9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5" y="2432"/>
                      <a:ext cx="408" cy="12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33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80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432"/>
                      <a:ext cx="136" cy="12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81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432"/>
                      <a:ext cx="272" cy="108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25017" name="Group 89"/>
          <p:cNvGrpSpPr/>
          <p:nvPr/>
        </p:nvGrpSpPr>
        <p:grpSpPr bwMode="auto">
          <a:xfrm>
            <a:off x="3563938" y="3427611"/>
            <a:ext cx="1806575" cy="2166938"/>
            <a:chOff x="2245" y="1706"/>
            <a:chExt cx="1138" cy="1365"/>
          </a:xfrm>
        </p:grpSpPr>
        <p:sp>
          <p:nvSpPr>
            <p:cNvPr id="124961" name="Text Box 33"/>
            <p:cNvSpPr txBox="1">
              <a:spLocks noChangeArrowheads="1"/>
            </p:cNvSpPr>
            <p:nvPr/>
          </p:nvSpPr>
          <p:spPr bwMode="auto">
            <a:xfrm>
              <a:off x="3107" y="256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  <a:r>
                <a:rPr lang="en-US" altLang="zh-CN" sz="1800" baseline="0"/>
                <a:t>*</a:t>
              </a:r>
            </a:p>
          </p:txBody>
        </p:sp>
        <p:grpSp>
          <p:nvGrpSpPr>
            <p:cNvPr id="125008" name="Group 80"/>
            <p:cNvGrpSpPr/>
            <p:nvPr/>
          </p:nvGrpSpPr>
          <p:grpSpPr bwMode="auto">
            <a:xfrm>
              <a:off x="2245" y="1706"/>
              <a:ext cx="1039" cy="1365"/>
              <a:chOff x="2653" y="2478"/>
              <a:chExt cx="1039" cy="1365"/>
            </a:xfrm>
          </p:grpSpPr>
          <p:grpSp>
            <p:nvGrpSpPr>
              <p:cNvPr id="125007" name="Group 79"/>
              <p:cNvGrpSpPr/>
              <p:nvPr/>
            </p:nvGrpSpPr>
            <p:grpSpPr bwMode="auto">
              <a:xfrm>
                <a:off x="2653" y="3339"/>
                <a:ext cx="1039" cy="504"/>
                <a:chOff x="2653" y="3339"/>
                <a:chExt cx="1039" cy="504"/>
              </a:xfrm>
            </p:grpSpPr>
            <p:sp>
              <p:nvSpPr>
                <p:cNvPr id="12495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  <a:r>
                    <a:rPr lang="en-US" altLang="zh-CN" sz="1800" baseline="0"/>
                    <a:t>*</a:t>
                  </a:r>
                </a:p>
              </p:txBody>
            </p:sp>
            <p:sp>
              <p:nvSpPr>
                <p:cNvPr id="12496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24" y="3612"/>
                  <a:ext cx="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  <a:r>
                    <a:rPr lang="en-US" altLang="zh-CN" sz="1800" baseline="0"/>
                    <a:t>*</a:t>
                  </a:r>
                </a:p>
              </p:txBody>
            </p:sp>
            <p:sp>
              <p:nvSpPr>
                <p:cNvPr id="12496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880" y="3339"/>
                  <a:ext cx="2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  <a:r>
                    <a:rPr lang="en-US" altLang="zh-CN" sz="1800" baseline="0"/>
                    <a:t>*</a:t>
                  </a:r>
                </a:p>
              </p:txBody>
            </p:sp>
          </p:grpSp>
          <p:grpSp>
            <p:nvGrpSpPr>
              <p:cNvPr id="125006" name="Group 78"/>
              <p:cNvGrpSpPr/>
              <p:nvPr/>
            </p:nvGrpSpPr>
            <p:grpSpPr bwMode="auto">
              <a:xfrm>
                <a:off x="2835" y="2478"/>
                <a:ext cx="680" cy="1224"/>
                <a:chOff x="2835" y="2478"/>
                <a:chExt cx="680" cy="1224"/>
              </a:xfrm>
            </p:grpSpPr>
            <p:grpSp>
              <p:nvGrpSpPr>
                <p:cNvPr id="125005" name="Group 77"/>
                <p:cNvGrpSpPr/>
                <p:nvPr/>
              </p:nvGrpSpPr>
              <p:grpSpPr bwMode="auto">
                <a:xfrm>
                  <a:off x="2835" y="2478"/>
                  <a:ext cx="680" cy="1224"/>
                  <a:chOff x="2835" y="2478"/>
                  <a:chExt cx="680" cy="1224"/>
                </a:xfrm>
              </p:grpSpPr>
              <p:sp>
                <p:nvSpPr>
                  <p:cNvPr id="12498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1" y="2478"/>
                    <a:ext cx="182" cy="1043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87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5" y="2478"/>
                    <a:ext cx="408" cy="122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8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568"/>
                    <a:ext cx="136" cy="113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478"/>
                    <a:ext cx="272" cy="99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004" name="Group 76"/>
                <p:cNvGrpSpPr/>
                <p:nvPr/>
              </p:nvGrpSpPr>
              <p:grpSpPr bwMode="auto">
                <a:xfrm>
                  <a:off x="2835" y="3475"/>
                  <a:ext cx="680" cy="227"/>
                  <a:chOff x="385" y="2886"/>
                  <a:chExt cx="680" cy="227"/>
                </a:xfrm>
              </p:grpSpPr>
              <p:sp>
                <p:nvSpPr>
                  <p:cNvPr id="12499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3113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5003" name="Group 75"/>
                  <p:cNvGrpSpPr/>
                  <p:nvPr/>
                </p:nvGrpSpPr>
                <p:grpSpPr bwMode="auto">
                  <a:xfrm>
                    <a:off x="385" y="2886"/>
                    <a:ext cx="680" cy="227"/>
                    <a:chOff x="385" y="2886"/>
                    <a:chExt cx="680" cy="227"/>
                  </a:xfrm>
                </p:grpSpPr>
                <p:sp>
                  <p:nvSpPr>
                    <p:cNvPr id="124988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5" y="2931"/>
                      <a:ext cx="227" cy="18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91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1" y="2886"/>
                      <a:ext cx="454" cy="4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93" name="Line 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9" y="2886"/>
                      <a:ext cx="136" cy="22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25019" name="Group 91"/>
          <p:cNvGrpSpPr/>
          <p:nvPr/>
        </p:nvGrpSpPr>
        <p:grpSpPr bwMode="auto">
          <a:xfrm>
            <a:off x="5724525" y="3500636"/>
            <a:ext cx="1924050" cy="2166938"/>
            <a:chOff x="3742" y="2478"/>
            <a:chExt cx="1212" cy="1365"/>
          </a:xfrm>
        </p:grpSpPr>
        <p:sp>
          <p:nvSpPr>
            <p:cNvPr id="124943" name="Line 15"/>
            <p:cNvSpPr>
              <a:spLocks noChangeShapeType="1"/>
            </p:cNvSpPr>
            <p:nvPr/>
          </p:nvSpPr>
          <p:spPr bwMode="auto">
            <a:xfrm flipV="1">
              <a:off x="3923" y="3339"/>
              <a:ext cx="454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967" name="Text Box 39"/>
            <p:cNvSpPr txBox="1">
              <a:spLocks noChangeArrowheads="1"/>
            </p:cNvSpPr>
            <p:nvPr/>
          </p:nvSpPr>
          <p:spPr bwMode="auto">
            <a:xfrm>
              <a:off x="3742" y="3612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A*(B*)</a:t>
              </a:r>
            </a:p>
          </p:txBody>
        </p:sp>
        <p:sp>
          <p:nvSpPr>
            <p:cNvPr id="124968" name="Text Box 40"/>
            <p:cNvSpPr txBox="1">
              <a:spLocks noChangeArrowheads="1"/>
            </p:cNvSpPr>
            <p:nvPr/>
          </p:nvSpPr>
          <p:spPr bwMode="auto">
            <a:xfrm>
              <a:off x="4422" y="3249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D*(C</a:t>
              </a:r>
              <a:r>
                <a:rPr lang="en-US" altLang="zh-CN" sz="1800" baseline="0"/>
                <a:t>*)</a:t>
              </a:r>
            </a:p>
          </p:txBody>
        </p:sp>
        <p:grpSp>
          <p:nvGrpSpPr>
            <p:cNvPr id="125018" name="Group 90"/>
            <p:cNvGrpSpPr/>
            <p:nvPr/>
          </p:nvGrpSpPr>
          <p:grpSpPr bwMode="auto">
            <a:xfrm>
              <a:off x="3923" y="2478"/>
              <a:ext cx="454" cy="1179"/>
              <a:chOff x="3923" y="2478"/>
              <a:chExt cx="454" cy="1179"/>
            </a:xfrm>
          </p:grpSpPr>
          <p:sp>
            <p:nvSpPr>
              <p:cNvPr id="125009" name="Line 81"/>
              <p:cNvSpPr>
                <a:spLocks noChangeShapeType="1"/>
              </p:cNvSpPr>
              <p:nvPr/>
            </p:nvSpPr>
            <p:spPr bwMode="auto">
              <a:xfrm>
                <a:off x="4105" y="2478"/>
                <a:ext cx="272" cy="90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10" name="Line 82"/>
              <p:cNvSpPr>
                <a:spLocks noChangeShapeType="1"/>
              </p:cNvSpPr>
              <p:nvPr/>
            </p:nvSpPr>
            <p:spPr bwMode="auto">
              <a:xfrm>
                <a:off x="4105" y="2478"/>
                <a:ext cx="136" cy="99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11" name="Line 83"/>
              <p:cNvSpPr>
                <a:spLocks noChangeShapeType="1"/>
              </p:cNvSpPr>
              <p:nvPr/>
            </p:nvSpPr>
            <p:spPr bwMode="auto">
              <a:xfrm flipH="1">
                <a:off x="3923" y="2478"/>
                <a:ext cx="182" cy="117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12" name="Line 84"/>
              <p:cNvSpPr>
                <a:spLocks noChangeShapeType="1"/>
              </p:cNvSpPr>
              <p:nvPr/>
            </p:nvSpPr>
            <p:spPr bwMode="auto">
              <a:xfrm flipH="1">
                <a:off x="4059" y="2478"/>
                <a:ext cx="46" cy="10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5024" name="Text Box 96"/>
          <p:cNvSpPr txBox="1">
            <a:spLocks noChangeArrowheads="1"/>
          </p:cNvSpPr>
          <p:nvPr/>
        </p:nvSpPr>
        <p:spPr bwMode="auto">
          <a:xfrm>
            <a:off x="1692275" y="5588199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纸片平行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125025" name="Text Box 97"/>
          <p:cNvSpPr txBox="1">
            <a:spLocks noChangeArrowheads="1"/>
          </p:cNvSpPr>
          <p:nvPr/>
        </p:nvSpPr>
        <p:spPr bwMode="auto">
          <a:xfrm>
            <a:off x="3708400" y="5588199"/>
            <a:ext cx="12652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纸片倾斜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125026" name="Text Box 98"/>
          <p:cNvSpPr txBox="1">
            <a:spLocks noChangeArrowheads="1"/>
          </p:cNvSpPr>
          <p:nvPr/>
        </p:nvSpPr>
        <p:spPr bwMode="auto">
          <a:xfrm>
            <a:off x="5867400" y="5588199"/>
            <a:ext cx="13065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纸片垂直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125027" name="WordArt 99"/>
          <p:cNvSpPr>
            <a:spLocks noChangeArrowheads="1" noChangeShapeType="1" noTextEdit="1"/>
          </p:cNvSpPr>
          <p:nvPr/>
        </p:nvSpPr>
        <p:spPr bwMode="auto">
          <a:xfrm>
            <a:off x="3096419" y="642938"/>
            <a:ext cx="23764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/>
          <p:cNvSpPr/>
          <p:nvPr/>
        </p:nvSpPr>
        <p:spPr>
          <a:xfrm>
            <a:off x="1349301" y="171343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1014413" y="412750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zh-CN" altLang="zh-CN" sz="2400" baseline="0">
              <a:solidFill>
                <a:srgbClr val="FF0000"/>
              </a:solidFill>
            </a:endParaRPr>
          </a:p>
        </p:txBody>
      </p:sp>
      <p:grpSp>
        <p:nvGrpSpPr>
          <p:cNvPr id="144505" name="Group 121"/>
          <p:cNvGrpSpPr/>
          <p:nvPr/>
        </p:nvGrpSpPr>
        <p:grpSpPr bwMode="auto">
          <a:xfrm>
            <a:off x="2296049" y="1834081"/>
            <a:ext cx="6408738" cy="4687888"/>
            <a:chOff x="1020" y="1026"/>
            <a:chExt cx="4037" cy="2953"/>
          </a:xfrm>
        </p:grpSpPr>
        <p:grpSp>
          <p:nvGrpSpPr>
            <p:cNvPr id="144498" name="Group 114"/>
            <p:cNvGrpSpPr/>
            <p:nvPr/>
          </p:nvGrpSpPr>
          <p:grpSpPr bwMode="auto">
            <a:xfrm>
              <a:off x="1111" y="2523"/>
              <a:ext cx="3888" cy="1456"/>
              <a:chOff x="930" y="2523"/>
              <a:chExt cx="3888" cy="1456"/>
            </a:xfrm>
          </p:grpSpPr>
          <p:grpSp>
            <p:nvGrpSpPr>
              <p:cNvPr id="144460" name="Group 76"/>
              <p:cNvGrpSpPr/>
              <p:nvPr/>
            </p:nvGrpSpPr>
            <p:grpSpPr bwMode="auto">
              <a:xfrm>
                <a:off x="930" y="2568"/>
                <a:ext cx="982" cy="1365"/>
                <a:chOff x="1020" y="1706"/>
                <a:chExt cx="982" cy="1365"/>
              </a:xfrm>
            </p:grpSpPr>
            <p:sp>
              <p:nvSpPr>
                <p:cNvPr id="144386" name="AutoShape 2"/>
                <p:cNvSpPr>
                  <a:spLocks noChangeArrowheads="1"/>
                </p:cNvSpPr>
                <p:nvPr/>
              </p:nvSpPr>
              <p:spPr bwMode="auto">
                <a:xfrm>
                  <a:off x="1383" y="2160"/>
                  <a:ext cx="318" cy="90"/>
                </a:xfrm>
                <a:prstGeom prst="parallelogram">
                  <a:avLst>
                    <a:gd name="adj" fmla="val 88333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44457" name="Group 73"/>
                <p:cNvGrpSpPr/>
                <p:nvPr/>
              </p:nvGrpSpPr>
              <p:grpSpPr bwMode="auto">
                <a:xfrm>
                  <a:off x="1020" y="1706"/>
                  <a:ext cx="982" cy="1365"/>
                  <a:chOff x="1020" y="1706"/>
                  <a:chExt cx="982" cy="1365"/>
                </a:xfrm>
              </p:grpSpPr>
              <p:grpSp>
                <p:nvGrpSpPr>
                  <p:cNvPr id="144389" name="Group 5"/>
                  <p:cNvGrpSpPr/>
                  <p:nvPr/>
                </p:nvGrpSpPr>
                <p:grpSpPr bwMode="auto">
                  <a:xfrm>
                    <a:off x="1202" y="1979"/>
                    <a:ext cx="628" cy="412"/>
                    <a:chOff x="1202" y="1979"/>
                    <a:chExt cx="628" cy="412"/>
                  </a:xfrm>
                </p:grpSpPr>
                <p:sp>
                  <p:nvSpPr>
                    <p:cNvPr id="144390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2" y="2160"/>
                      <a:ext cx="21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A</a:t>
                      </a:r>
                    </a:p>
                  </p:txBody>
                </p:sp>
                <p:sp>
                  <p:nvSpPr>
                    <p:cNvPr id="1443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0" y="2160"/>
                      <a:ext cx="21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</a:p>
                  </p:txBody>
                </p:sp>
                <p:sp>
                  <p:nvSpPr>
                    <p:cNvPr id="144392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0" y="1979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C</a:t>
                      </a:r>
                    </a:p>
                  </p:txBody>
                </p:sp>
                <p:sp>
                  <p:nvSpPr>
                    <p:cNvPr id="144393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979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</a:p>
                  </p:txBody>
                </p:sp>
              </p:grpSp>
              <p:grpSp>
                <p:nvGrpSpPr>
                  <p:cNvPr id="144409" name="Group 25"/>
                  <p:cNvGrpSpPr/>
                  <p:nvPr/>
                </p:nvGrpSpPr>
                <p:grpSpPr bwMode="auto">
                  <a:xfrm>
                    <a:off x="1020" y="1706"/>
                    <a:ext cx="982" cy="1365"/>
                    <a:chOff x="1020" y="1706"/>
                    <a:chExt cx="982" cy="1365"/>
                  </a:xfrm>
                </p:grpSpPr>
                <p:sp>
                  <p:nvSpPr>
                    <p:cNvPr id="144410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6" y="2568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grpSp>
                  <p:nvGrpSpPr>
                    <p:cNvPr id="144411" name="Group 27"/>
                    <p:cNvGrpSpPr/>
                    <p:nvPr/>
                  </p:nvGrpSpPr>
                  <p:grpSpPr bwMode="auto">
                    <a:xfrm>
                      <a:off x="1020" y="1706"/>
                      <a:ext cx="982" cy="1365"/>
                      <a:chOff x="1429" y="2432"/>
                      <a:chExt cx="982" cy="1365"/>
                    </a:xfrm>
                  </p:grpSpPr>
                  <p:sp>
                    <p:nvSpPr>
                      <p:cNvPr id="144412" name="Text 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64" y="3566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B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sp>
                    <p:nvSpPr>
                      <p:cNvPr id="144413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35" y="3322"/>
                        <a:ext cx="276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C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grpSp>
                    <p:nvGrpSpPr>
                      <p:cNvPr id="144414" name="Group 30"/>
                      <p:cNvGrpSpPr/>
                      <p:nvPr/>
                    </p:nvGrpSpPr>
                    <p:grpSpPr bwMode="auto">
                      <a:xfrm>
                        <a:off x="1429" y="2432"/>
                        <a:ext cx="819" cy="1322"/>
                        <a:chOff x="1426" y="2432"/>
                        <a:chExt cx="819" cy="1322"/>
                      </a:xfrm>
                    </p:grpSpPr>
                    <p:sp>
                      <p:nvSpPr>
                        <p:cNvPr id="144415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6" y="3523"/>
                          <a:ext cx="268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l" eaLnBrk="1" hangingPunct="1"/>
                          <a:r>
                            <a:rPr lang="en-US" altLang="zh-CN" sz="1800" i="1" baseline="0"/>
                            <a:t>A</a:t>
                          </a:r>
                          <a:r>
                            <a:rPr lang="en-US" altLang="zh-CN" sz="1800" baseline="0"/>
                            <a:t>*</a:t>
                          </a:r>
                        </a:p>
                      </p:txBody>
                    </p:sp>
                    <p:grpSp>
                      <p:nvGrpSpPr>
                        <p:cNvPr id="144416" name="Group 32"/>
                        <p:cNvGrpSpPr/>
                        <p:nvPr/>
                      </p:nvGrpSpPr>
                      <p:grpSpPr bwMode="auto">
                        <a:xfrm>
                          <a:off x="1565" y="2432"/>
                          <a:ext cx="680" cy="1225"/>
                          <a:chOff x="1565" y="2432"/>
                          <a:chExt cx="680" cy="1225"/>
                        </a:xfrm>
                      </p:grpSpPr>
                      <p:sp>
                        <p:nvSpPr>
                          <p:cNvPr id="144417" name="AutoShap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3459"/>
                            <a:ext cx="669" cy="198"/>
                          </a:xfrm>
                          <a:prstGeom prst="parallelogram">
                            <a:avLst>
                              <a:gd name="adj" fmla="val 84470"/>
                            </a:avLst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miter lim="800000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144418" name="Group 34"/>
                          <p:cNvGrpSpPr/>
                          <p:nvPr/>
                        </p:nvGrpSpPr>
                        <p:grpSpPr bwMode="auto">
                          <a:xfrm>
                            <a:off x="1565" y="2432"/>
                            <a:ext cx="680" cy="1225"/>
                            <a:chOff x="1565" y="2432"/>
                            <a:chExt cx="680" cy="1225"/>
                          </a:xfrm>
                        </p:grpSpPr>
                        <p:sp>
                          <p:nvSpPr>
                            <p:cNvPr id="144419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746" y="2432"/>
                              <a:ext cx="227" cy="104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00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44420" name="Line 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565" y="2432"/>
                              <a:ext cx="408" cy="122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33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44421" name="Line 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73" y="2432"/>
                              <a:ext cx="136" cy="122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00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44422" name="Line 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73" y="2432"/>
                              <a:ext cx="272" cy="108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00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  <p:grpSp>
            <p:nvGrpSpPr>
              <p:cNvPr id="144458" name="Group 74"/>
              <p:cNvGrpSpPr/>
              <p:nvPr/>
            </p:nvGrpSpPr>
            <p:grpSpPr bwMode="auto">
              <a:xfrm>
                <a:off x="2154" y="2523"/>
                <a:ext cx="1138" cy="1365"/>
                <a:chOff x="2245" y="1706"/>
                <a:chExt cx="1138" cy="1365"/>
              </a:xfrm>
            </p:grpSpPr>
            <p:sp>
              <p:nvSpPr>
                <p:cNvPr id="144387" name="AutoShape 3"/>
                <p:cNvSpPr>
                  <a:spLocks noChangeArrowheads="1"/>
                </p:cNvSpPr>
                <p:nvPr/>
              </p:nvSpPr>
              <p:spPr bwMode="auto">
                <a:xfrm rot="1947374">
                  <a:off x="2699" y="2115"/>
                  <a:ext cx="284" cy="80"/>
                </a:xfrm>
                <a:prstGeom prst="parallelogram">
                  <a:avLst>
                    <a:gd name="adj" fmla="val 52198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44394" name="Group 10"/>
                <p:cNvGrpSpPr/>
                <p:nvPr/>
              </p:nvGrpSpPr>
              <p:grpSpPr bwMode="auto">
                <a:xfrm>
                  <a:off x="2472" y="1888"/>
                  <a:ext cx="673" cy="548"/>
                  <a:chOff x="2472" y="1888"/>
                  <a:chExt cx="673" cy="548"/>
                </a:xfrm>
              </p:grpSpPr>
              <p:sp>
                <p:nvSpPr>
                  <p:cNvPr id="14439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2" y="1979"/>
                    <a:ext cx="17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439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4" y="2205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439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5" y="2024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439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4423" name="Group 39"/>
                <p:cNvGrpSpPr/>
                <p:nvPr/>
              </p:nvGrpSpPr>
              <p:grpSpPr bwMode="auto">
                <a:xfrm>
                  <a:off x="2245" y="1706"/>
                  <a:ext cx="1138" cy="1365"/>
                  <a:chOff x="2245" y="1706"/>
                  <a:chExt cx="1138" cy="1365"/>
                </a:xfrm>
              </p:grpSpPr>
              <p:sp>
                <p:nvSpPr>
                  <p:cNvPr id="14442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7" y="2568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  <a:r>
                      <a:rPr lang="en-US" altLang="zh-CN" sz="1800" baseline="0"/>
                      <a:t>*</a:t>
                    </a:r>
                  </a:p>
                </p:txBody>
              </p:sp>
              <p:grpSp>
                <p:nvGrpSpPr>
                  <p:cNvPr id="144425" name="Group 41"/>
                  <p:cNvGrpSpPr/>
                  <p:nvPr/>
                </p:nvGrpSpPr>
                <p:grpSpPr bwMode="auto">
                  <a:xfrm>
                    <a:off x="2245" y="1706"/>
                    <a:ext cx="1039" cy="1365"/>
                    <a:chOff x="2653" y="2478"/>
                    <a:chExt cx="1039" cy="1365"/>
                  </a:xfrm>
                </p:grpSpPr>
                <p:grpSp>
                  <p:nvGrpSpPr>
                    <p:cNvPr id="144426" name="Group 42"/>
                    <p:cNvGrpSpPr/>
                    <p:nvPr/>
                  </p:nvGrpSpPr>
                  <p:grpSpPr bwMode="auto">
                    <a:xfrm>
                      <a:off x="2653" y="3339"/>
                      <a:ext cx="1039" cy="504"/>
                      <a:chOff x="2653" y="3339"/>
                      <a:chExt cx="1039" cy="504"/>
                    </a:xfrm>
                  </p:grpSpPr>
                  <p:sp>
                    <p:nvSpPr>
                      <p:cNvPr id="144427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3" y="3566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A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sp>
                    <p:nvSpPr>
                      <p:cNvPr id="144428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24" y="3612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B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sp>
                    <p:nvSpPr>
                      <p:cNvPr id="14442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0" y="3339"/>
                        <a:ext cx="276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D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</p:grpSp>
                <p:grpSp>
                  <p:nvGrpSpPr>
                    <p:cNvPr id="144430" name="Group 46"/>
                    <p:cNvGrpSpPr/>
                    <p:nvPr/>
                  </p:nvGrpSpPr>
                  <p:grpSpPr bwMode="auto">
                    <a:xfrm>
                      <a:off x="2835" y="2478"/>
                      <a:ext cx="680" cy="1224"/>
                      <a:chOff x="2835" y="2478"/>
                      <a:chExt cx="680" cy="1224"/>
                    </a:xfrm>
                  </p:grpSpPr>
                  <p:grpSp>
                    <p:nvGrpSpPr>
                      <p:cNvPr id="144431" name="Group 47"/>
                      <p:cNvGrpSpPr/>
                      <p:nvPr/>
                    </p:nvGrpSpPr>
                    <p:grpSpPr bwMode="auto">
                      <a:xfrm>
                        <a:off x="2835" y="2478"/>
                        <a:ext cx="680" cy="1224"/>
                        <a:chOff x="2835" y="2478"/>
                        <a:chExt cx="680" cy="1224"/>
                      </a:xfrm>
                    </p:grpSpPr>
                    <p:sp>
                      <p:nvSpPr>
                        <p:cNvPr id="14443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61" y="2478"/>
                          <a:ext cx="182" cy="104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433" name="Line 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835" y="2478"/>
                          <a:ext cx="408" cy="12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434" name="Lin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43" y="2568"/>
                          <a:ext cx="136" cy="11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435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43" y="2478"/>
                          <a:ext cx="272" cy="99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44436" name="Group 52"/>
                      <p:cNvGrpSpPr/>
                      <p:nvPr/>
                    </p:nvGrpSpPr>
                    <p:grpSpPr bwMode="auto">
                      <a:xfrm>
                        <a:off x="2835" y="3475"/>
                        <a:ext cx="680" cy="227"/>
                        <a:chOff x="385" y="2886"/>
                        <a:chExt cx="680" cy="227"/>
                      </a:xfrm>
                    </p:grpSpPr>
                    <p:sp>
                      <p:nvSpPr>
                        <p:cNvPr id="144437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5" y="3113"/>
                          <a:ext cx="544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44438" name="Group 54"/>
                        <p:cNvGrpSpPr/>
                        <p:nvPr/>
                      </p:nvGrpSpPr>
                      <p:grpSpPr bwMode="auto">
                        <a:xfrm>
                          <a:off x="385" y="2886"/>
                          <a:ext cx="680" cy="227"/>
                          <a:chOff x="385" y="2886"/>
                          <a:chExt cx="680" cy="227"/>
                        </a:xfrm>
                      </p:grpSpPr>
                      <p:sp>
                        <p:nvSpPr>
                          <p:cNvPr id="144439" name="Line 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85" y="2931"/>
                            <a:ext cx="227" cy="182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4440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11" y="2886"/>
                            <a:ext cx="454" cy="45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4441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929" y="2886"/>
                            <a:ext cx="136" cy="227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144459" name="Group 75"/>
              <p:cNvGrpSpPr/>
              <p:nvPr/>
            </p:nvGrpSpPr>
            <p:grpSpPr bwMode="auto">
              <a:xfrm>
                <a:off x="3606" y="2614"/>
                <a:ext cx="1212" cy="1365"/>
                <a:chOff x="3606" y="1752"/>
                <a:chExt cx="1212" cy="1365"/>
              </a:xfrm>
            </p:grpSpPr>
            <p:sp>
              <p:nvSpPr>
                <p:cNvPr id="144388" name="AutoShape 4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811" y="2136"/>
                  <a:ext cx="340" cy="116"/>
                </a:xfrm>
                <a:prstGeom prst="parallelogram">
                  <a:avLst>
                    <a:gd name="adj" fmla="val 52202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44399" name="Group 15"/>
                <p:cNvGrpSpPr/>
                <p:nvPr/>
              </p:nvGrpSpPr>
              <p:grpSpPr bwMode="auto">
                <a:xfrm>
                  <a:off x="3696" y="1842"/>
                  <a:ext cx="583" cy="730"/>
                  <a:chOff x="3696" y="1842"/>
                  <a:chExt cx="583" cy="730"/>
                </a:xfrm>
              </p:grpSpPr>
              <p:sp>
                <p:nvSpPr>
                  <p:cNvPr id="14440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1979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3" y="2341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440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9" y="2160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440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1842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4442" name="Group 58"/>
                <p:cNvGrpSpPr/>
                <p:nvPr/>
              </p:nvGrpSpPr>
              <p:grpSpPr bwMode="auto">
                <a:xfrm>
                  <a:off x="3606" y="1752"/>
                  <a:ext cx="1212" cy="1365"/>
                  <a:chOff x="3742" y="2478"/>
                  <a:chExt cx="1212" cy="1365"/>
                </a:xfrm>
              </p:grpSpPr>
              <p:sp>
                <p:nvSpPr>
                  <p:cNvPr id="144443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3339"/>
                    <a:ext cx="454" cy="31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444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3612"/>
                    <a:ext cx="51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A*(B*)</a:t>
                    </a:r>
                  </a:p>
                </p:txBody>
              </p:sp>
              <p:sp>
                <p:nvSpPr>
                  <p:cNvPr id="144445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3249"/>
                    <a:ext cx="53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D*(C</a:t>
                    </a:r>
                    <a:r>
                      <a:rPr lang="en-US" altLang="zh-CN" sz="1800" baseline="0"/>
                      <a:t>*)</a:t>
                    </a:r>
                  </a:p>
                </p:txBody>
              </p:sp>
              <p:grpSp>
                <p:nvGrpSpPr>
                  <p:cNvPr id="144446" name="Group 62"/>
                  <p:cNvGrpSpPr/>
                  <p:nvPr/>
                </p:nvGrpSpPr>
                <p:grpSpPr bwMode="auto">
                  <a:xfrm>
                    <a:off x="3923" y="2478"/>
                    <a:ext cx="454" cy="1179"/>
                    <a:chOff x="3923" y="2478"/>
                    <a:chExt cx="454" cy="1179"/>
                  </a:xfrm>
                </p:grpSpPr>
                <p:sp>
                  <p:nvSpPr>
                    <p:cNvPr id="14444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5" y="2478"/>
                      <a:ext cx="272" cy="90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5" y="2478"/>
                      <a:ext cx="136" cy="99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49" name="Line 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23" y="2478"/>
                      <a:ext cx="182" cy="117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59" y="2478"/>
                      <a:ext cx="46" cy="10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44461" name="Group 77"/>
            <p:cNvGrpSpPr/>
            <p:nvPr/>
          </p:nvGrpSpPr>
          <p:grpSpPr bwMode="auto">
            <a:xfrm>
              <a:off x="1020" y="1026"/>
              <a:ext cx="4037" cy="1656"/>
              <a:chOff x="443" y="1207"/>
              <a:chExt cx="4875" cy="2387"/>
            </a:xfrm>
          </p:grpSpPr>
          <p:sp>
            <p:nvSpPr>
              <p:cNvPr id="144462" name="Line 78"/>
              <p:cNvSpPr>
                <a:spLocks noChangeShapeType="1"/>
              </p:cNvSpPr>
              <p:nvPr/>
            </p:nvSpPr>
            <p:spPr bwMode="auto">
              <a:xfrm>
                <a:off x="1746" y="1933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4463" name="Group 79"/>
              <p:cNvGrpSpPr/>
              <p:nvPr/>
            </p:nvGrpSpPr>
            <p:grpSpPr bwMode="auto">
              <a:xfrm>
                <a:off x="443" y="1207"/>
                <a:ext cx="4875" cy="2387"/>
                <a:chOff x="443" y="1207"/>
                <a:chExt cx="4875" cy="2387"/>
              </a:xfrm>
            </p:grpSpPr>
            <p:sp>
              <p:nvSpPr>
                <p:cNvPr id="14446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152" y="1933"/>
                  <a:ext cx="227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465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241" y="1564"/>
                  <a:ext cx="1" cy="4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44466" name="Group 82"/>
                <p:cNvGrpSpPr/>
                <p:nvPr/>
              </p:nvGrpSpPr>
              <p:grpSpPr bwMode="auto">
                <a:xfrm>
                  <a:off x="443" y="1207"/>
                  <a:ext cx="4875" cy="2387"/>
                  <a:chOff x="443" y="1207"/>
                  <a:chExt cx="4875" cy="2387"/>
                </a:xfrm>
              </p:grpSpPr>
              <p:sp>
                <p:nvSpPr>
                  <p:cNvPr id="144467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443" y="2647"/>
                    <a:ext cx="4875" cy="539"/>
                  </a:xfrm>
                  <a:prstGeom prst="parallelogram">
                    <a:avLst>
                      <a:gd name="adj" fmla="val 226113"/>
                    </a:avLst>
                  </a:prstGeom>
                  <a:solidFill>
                    <a:srgbClr val="FFCC66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/>
                    <a:endParaRPr lang="zh-CN" altLang="zh-CN" sz="2400" baseline="0"/>
                  </a:p>
                </p:txBody>
              </p:sp>
              <p:sp>
                <p:nvSpPr>
                  <p:cNvPr id="144468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1753"/>
                    <a:ext cx="511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n-US" altLang="zh-CN" sz="2400" i="1" baseline="0"/>
                      <a:t>A</a:t>
                    </a:r>
                  </a:p>
                </p:txBody>
              </p:sp>
              <p:sp>
                <p:nvSpPr>
                  <p:cNvPr id="144469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1753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B</a:t>
                    </a:r>
                  </a:p>
                </p:txBody>
              </p:sp>
              <p:sp>
                <p:nvSpPr>
                  <p:cNvPr id="144470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1" y="1978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A</a:t>
                    </a:r>
                  </a:p>
                </p:txBody>
              </p:sp>
              <p:sp>
                <p:nvSpPr>
                  <p:cNvPr id="144471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5" y="1753"/>
                    <a:ext cx="294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B</a:t>
                    </a:r>
                  </a:p>
                </p:txBody>
              </p:sp>
              <p:sp>
                <p:nvSpPr>
                  <p:cNvPr id="144472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90" y="1487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A</a:t>
                    </a:r>
                  </a:p>
                </p:txBody>
              </p:sp>
              <p:sp>
                <p:nvSpPr>
                  <p:cNvPr id="144473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6" y="1841"/>
                    <a:ext cx="294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B</a:t>
                    </a:r>
                  </a:p>
                </p:txBody>
              </p:sp>
              <p:sp>
                <p:nvSpPr>
                  <p:cNvPr id="144474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" y="2954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P</a:t>
                    </a:r>
                  </a:p>
                </p:txBody>
              </p:sp>
              <p:grpSp>
                <p:nvGrpSpPr>
                  <p:cNvPr id="144475" name="Group 91"/>
                  <p:cNvGrpSpPr/>
                  <p:nvPr/>
                </p:nvGrpSpPr>
                <p:grpSpPr bwMode="auto">
                  <a:xfrm>
                    <a:off x="1399" y="2841"/>
                    <a:ext cx="1214" cy="753"/>
                    <a:chOff x="1399" y="2841"/>
                    <a:chExt cx="1214" cy="753"/>
                  </a:xfrm>
                </p:grpSpPr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6" y="2875"/>
                      <a:ext cx="8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44477" name="Group 93"/>
                    <p:cNvGrpSpPr/>
                    <p:nvPr/>
                  </p:nvGrpSpPr>
                  <p:grpSpPr bwMode="auto">
                    <a:xfrm>
                      <a:off x="1399" y="2841"/>
                      <a:ext cx="1214" cy="753"/>
                      <a:chOff x="1399" y="2841"/>
                      <a:chExt cx="1214" cy="753"/>
                    </a:xfrm>
                  </p:grpSpPr>
                  <p:sp>
                    <p:nvSpPr>
                      <p:cNvPr id="144478" name="Text Box 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9" y="2841"/>
                        <a:ext cx="385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2400" i="1" baseline="0"/>
                          <a:t>A*</a:t>
                        </a:r>
                      </a:p>
                    </p:txBody>
                  </p:sp>
                  <p:sp>
                    <p:nvSpPr>
                      <p:cNvPr id="144479" name="Text Box 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55" y="2847"/>
                        <a:ext cx="358" cy="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2400" i="1" baseline="0"/>
                          <a:t>B</a:t>
                        </a:r>
                        <a:r>
                          <a:rPr lang="en-US" altLang="zh-CN" sz="2400" baseline="0"/>
                          <a:t>*</a:t>
                        </a:r>
                      </a:p>
                    </p:txBody>
                  </p:sp>
                </p:grpSp>
              </p:grpSp>
              <p:grpSp>
                <p:nvGrpSpPr>
                  <p:cNvPr id="144480" name="Group 96"/>
                  <p:cNvGrpSpPr/>
                  <p:nvPr/>
                </p:nvGrpSpPr>
                <p:grpSpPr bwMode="auto">
                  <a:xfrm>
                    <a:off x="2767" y="2840"/>
                    <a:ext cx="1092" cy="422"/>
                    <a:chOff x="2767" y="2840"/>
                    <a:chExt cx="1092" cy="422"/>
                  </a:xfrm>
                </p:grpSpPr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61" y="2874"/>
                      <a:ext cx="557" cy="1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44482" name="Group 98"/>
                    <p:cNvGrpSpPr/>
                    <p:nvPr/>
                  </p:nvGrpSpPr>
                  <p:grpSpPr bwMode="auto">
                    <a:xfrm>
                      <a:off x="2767" y="2840"/>
                      <a:ext cx="1092" cy="422"/>
                      <a:chOff x="2767" y="2840"/>
                      <a:chExt cx="1092" cy="422"/>
                    </a:xfrm>
                  </p:grpSpPr>
                  <p:sp>
                    <p:nvSpPr>
                      <p:cNvPr id="144483" name="Text Box 9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67" y="2840"/>
                        <a:ext cx="469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l" eaLnBrk="1" hangingPunct="1">
                          <a:spcBef>
                            <a:spcPct val="50000"/>
                          </a:spcBef>
                        </a:pPr>
                        <a:r>
                          <a:rPr lang="en-US" altLang="zh-CN" sz="2400" i="1" baseline="0"/>
                          <a:t>A</a:t>
                        </a:r>
                        <a:r>
                          <a:rPr lang="en-US" altLang="zh-CN" sz="2400" baseline="0"/>
                          <a:t>*</a:t>
                        </a:r>
                      </a:p>
                    </p:txBody>
                  </p:sp>
                  <p:sp>
                    <p:nvSpPr>
                      <p:cNvPr id="144484" name="Text Box 10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74" y="2846"/>
                        <a:ext cx="385" cy="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2400" i="1" baseline="0"/>
                          <a:t>B</a:t>
                        </a:r>
                        <a:r>
                          <a:rPr lang="en-US" altLang="zh-CN" sz="2400" baseline="0"/>
                          <a:t>*</a:t>
                        </a:r>
                      </a:p>
                    </p:txBody>
                  </p:sp>
                </p:grpSp>
              </p:grpSp>
              <p:grpSp>
                <p:nvGrpSpPr>
                  <p:cNvPr id="144485" name="Group 101"/>
                  <p:cNvGrpSpPr/>
                  <p:nvPr/>
                </p:nvGrpSpPr>
                <p:grpSpPr bwMode="auto">
                  <a:xfrm>
                    <a:off x="4212" y="2704"/>
                    <a:ext cx="814" cy="414"/>
                    <a:chOff x="4212" y="2704"/>
                    <a:chExt cx="814" cy="414"/>
                  </a:xfrm>
                </p:grpSpPr>
                <p:sp>
                  <p:nvSpPr>
                    <p:cNvPr id="144486" name="Text Box 1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41" y="2704"/>
                      <a:ext cx="785" cy="4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A</a:t>
                      </a:r>
                      <a:r>
                        <a:rPr lang="en-US" altLang="zh-CN" sz="2400" baseline="0"/>
                        <a:t>*(</a:t>
                      </a:r>
                      <a:r>
                        <a:rPr lang="en-US" altLang="zh-CN" sz="2400" i="1" baseline="0"/>
                        <a:t>B</a:t>
                      </a:r>
                      <a:r>
                        <a:rPr lang="en-US" altLang="zh-CN" sz="2400" baseline="0"/>
                        <a:t>*)</a:t>
                      </a:r>
                    </a:p>
                  </p:txBody>
                </p:sp>
                <p:sp>
                  <p:nvSpPr>
                    <p:cNvPr id="144487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2" y="2845"/>
                      <a:ext cx="57" cy="5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4488" name="Group 104"/>
                  <p:cNvGrpSpPr/>
                  <p:nvPr/>
                </p:nvGrpSpPr>
                <p:grpSpPr bwMode="auto">
                  <a:xfrm>
                    <a:off x="1519" y="1389"/>
                    <a:ext cx="862" cy="1497"/>
                    <a:chOff x="1519" y="1389"/>
                    <a:chExt cx="862" cy="1497"/>
                  </a:xfrm>
                </p:grpSpPr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19" y="1389"/>
                      <a:ext cx="363" cy="14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90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2" y="1389"/>
                      <a:ext cx="499" cy="14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44491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4" y="1207"/>
                    <a:ext cx="364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CN"/>
                      <a:t>O</a:t>
                    </a:r>
                  </a:p>
                </p:txBody>
              </p:sp>
              <p:grpSp>
                <p:nvGrpSpPr>
                  <p:cNvPr id="144492" name="Group 108"/>
                  <p:cNvGrpSpPr/>
                  <p:nvPr/>
                </p:nvGrpSpPr>
                <p:grpSpPr bwMode="auto">
                  <a:xfrm>
                    <a:off x="3061" y="1389"/>
                    <a:ext cx="545" cy="1497"/>
                    <a:chOff x="3061" y="1389"/>
                    <a:chExt cx="545" cy="1497"/>
                  </a:xfrm>
                </p:grpSpPr>
                <p:sp>
                  <p:nvSpPr>
                    <p:cNvPr id="144493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1389"/>
                      <a:ext cx="363" cy="14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61" y="1389"/>
                      <a:ext cx="182" cy="14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44495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0" y="1253"/>
                    <a:ext cx="364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CN"/>
                      <a:t>O</a:t>
                    </a:r>
                  </a:p>
                </p:txBody>
              </p:sp>
              <p:sp>
                <p:nvSpPr>
                  <p:cNvPr id="144496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0" y="1298"/>
                    <a:ext cx="362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CN"/>
                      <a:t>O</a:t>
                    </a:r>
                  </a:p>
                </p:txBody>
              </p:sp>
              <p:sp>
                <p:nvSpPr>
                  <p:cNvPr id="14449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1979"/>
                    <a:ext cx="0" cy="86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44500" name="Group 116"/>
          <p:cNvGrpSpPr/>
          <p:nvPr/>
        </p:nvGrpSpPr>
        <p:grpSpPr bwMode="auto">
          <a:xfrm>
            <a:off x="355600" y="430213"/>
            <a:ext cx="5478463" cy="609601"/>
            <a:chOff x="224" y="271"/>
            <a:chExt cx="3451" cy="384"/>
          </a:xfrm>
        </p:grpSpPr>
        <p:sp>
          <p:nvSpPr>
            <p:cNvPr id="144455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178" y="281"/>
              <a:ext cx="1497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3600" b="1" kern="10" dirty="0">
                  <a:ln w="12700">
                    <a:solidFill>
                      <a:srgbClr val="EAEAEA"/>
                    </a:solidFill>
                    <a:rou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中心投影</a:t>
              </a:r>
            </a:p>
          </p:txBody>
        </p:sp>
        <p:sp>
          <p:nvSpPr>
            <p:cNvPr id="144499" name="Rectangle 11"/>
            <p:cNvSpPr>
              <a:spLocks noChangeArrowheads="1"/>
            </p:cNvSpPr>
            <p:nvPr/>
          </p:nvSpPr>
          <p:spPr bwMode="auto">
            <a:xfrm>
              <a:off x="224" y="271"/>
              <a:ext cx="1296" cy="384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baseline="0" dirty="0">
                  <a:solidFill>
                    <a:srgbClr val="FF3300"/>
                  </a:solidFill>
                  <a:ea typeface="黑体" panose="02010609060101010101" pitchFamily="49" charset="-122"/>
                </a:rPr>
                <a:t>总结规律</a:t>
              </a:r>
            </a:p>
          </p:txBody>
        </p:sp>
      </p:grpSp>
      <p:grpSp>
        <p:nvGrpSpPr>
          <p:cNvPr id="144504" name="Group 120"/>
          <p:cNvGrpSpPr/>
          <p:nvPr/>
        </p:nvGrpSpPr>
        <p:grpSpPr bwMode="auto">
          <a:xfrm>
            <a:off x="553582" y="1023008"/>
            <a:ext cx="8194675" cy="4503738"/>
            <a:chOff x="373" y="209"/>
            <a:chExt cx="5162" cy="2837"/>
          </a:xfrm>
        </p:grpSpPr>
        <p:sp>
          <p:nvSpPr>
            <p:cNvPr id="144502" name="Text Box 118"/>
            <p:cNvSpPr txBox="1">
              <a:spLocks noChangeArrowheads="1"/>
            </p:cNvSpPr>
            <p:nvPr/>
          </p:nvSpPr>
          <p:spPr bwMode="auto">
            <a:xfrm>
              <a:off x="464" y="1459"/>
              <a:ext cx="391" cy="158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baseline="0" dirty="0">
                  <a:solidFill>
                    <a:srgbClr val="FF3300"/>
                  </a:solidFill>
                  <a:ea typeface="黑体" panose="02010609060101010101" pitchFamily="49" charset="-122"/>
                </a:rPr>
                <a:t>总结规律</a:t>
              </a:r>
            </a:p>
          </p:txBody>
        </p:sp>
        <p:sp>
          <p:nvSpPr>
            <p:cNvPr id="144503" name="圆角矩形 25"/>
            <p:cNvSpPr>
              <a:spLocks noChangeArrowheads="1"/>
            </p:cNvSpPr>
            <p:nvPr/>
          </p:nvSpPr>
          <p:spPr bwMode="auto">
            <a:xfrm>
              <a:off x="373" y="209"/>
              <a:ext cx="5162" cy="6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b="1" baseline="0" dirty="0">
                  <a:solidFill>
                    <a:srgbClr val="0000FF"/>
                  </a:solidFill>
                  <a:latin typeface="宋体" panose="02010600030101010101" pitchFamily="2" charset="-122"/>
                </a:rPr>
                <a:t>一条线段（或平面图形）上的点在投影面上的投影，也在这条线段（或平面图形）的投影上。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3363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3364" name="矩形 23"/>
          <p:cNvSpPr>
            <a:spLocks noChangeArrowheads="1"/>
          </p:cNvSpPr>
          <p:nvPr/>
        </p:nvSpPr>
        <p:spPr bwMode="auto">
          <a:xfrm>
            <a:off x="990600" y="2220913"/>
            <a:ext cx="563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3367" name="WordArt 7"/>
          <p:cNvSpPr>
            <a:spLocks noChangeArrowheads="1" noChangeShapeType="1" noTextEdit="1"/>
          </p:cNvSpPr>
          <p:nvPr/>
        </p:nvSpPr>
        <p:spPr bwMode="auto">
          <a:xfrm>
            <a:off x="3707680" y="476672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43368" name="Rectangle 11"/>
          <p:cNvSpPr>
            <a:spLocks noChangeArrowheads="1"/>
          </p:cNvSpPr>
          <p:nvPr/>
        </p:nvSpPr>
        <p:spPr bwMode="auto">
          <a:xfrm>
            <a:off x="381001" y="620713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总结性质</a:t>
            </a:r>
          </a:p>
        </p:txBody>
      </p:sp>
      <p:grpSp>
        <p:nvGrpSpPr>
          <p:cNvPr id="143370" name="Group 10"/>
          <p:cNvGrpSpPr/>
          <p:nvPr/>
        </p:nvGrpSpPr>
        <p:grpSpPr bwMode="auto">
          <a:xfrm>
            <a:off x="1881188" y="4112420"/>
            <a:ext cx="6172200" cy="2311400"/>
            <a:chOff x="930" y="2523"/>
            <a:chExt cx="3888" cy="1456"/>
          </a:xfrm>
        </p:grpSpPr>
        <p:grpSp>
          <p:nvGrpSpPr>
            <p:cNvPr id="143371" name="Group 11"/>
            <p:cNvGrpSpPr/>
            <p:nvPr/>
          </p:nvGrpSpPr>
          <p:grpSpPr bwMode="auto">
            <a:xfrm>
              <a:off x="930" y="2568"/>
              <a:ext cx="982" cy="1365"/>
              <a:chOff x="1020" y="1706"/>
              <a:chExt cx="982" cy="1365"/>
            </a:xfrm>
          </p:grpSpPr>
          <p:sp>
            <p:nvSpPr>
              <p:cNvPr id="143372" name="AutoShape 12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318" cy="90"/>
              </a:xfrm>
              <a:prstGeom prst="parallelogram">
                <a:avLst>
                  <a:gd name="adj" fmla="val 88333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373" name="Group 13"/>
              <p:cNvGrpSpPr/>
              <p:nvPr/>
            </p:nvGrpSpPr>
            <p:grpSpPr bwMode="auto">
              <a:xfrm>
                <a:off x="1020" y="1706"/>
                <a:ext cx="982" cy="1365"/>
                <a:chOff x="1020" y="1706"/>
                <a:chExt cx="982" cy="1365"/>
              </a:xfrm>
            </p:grpSpPr>
            <p:grpSp>
              <p:nvGrpSpPr>
                <p:cNvPr id="143374" name="Group 14"/>
                <p:cNvGrpSpPr/>
                <p:nvPr/>
              </p:nvGrpSpPr>
              <p:grpSpPr bwMode="auto">
                <a:xfrm>
                  <a:off x="1202" y="1979"/>
                  <a:ext cx="628" cy="412"/>
                  <a:chOff x="1202" y="1979"/>
                  <a:chExt cx="628" cy="412"/>
                </a:xfrm>
              </p:grpSpPr>
              <p:sp>
                <p:nvSpPr>
                  <p:cNvPr id="14337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2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337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337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33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2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3379" name="Group 19"/>
                <p:cNvGrpSpPr/>
                <p:nvPr/>
              </p:nvGrpSpPr>
              <p:grpSpPr bwMode="auto">
                <a:xfrm>
                  <a:off x="1020" y="1706"/>
                  <a:ext cx="982" cy="1365"/>
                  <a:chOff x="1020" y="1706"/>
                  <a:chExt cx="982" cy="1365"/>
                </a:xfrm>
              </p:grpSpPr>
              <p:sp>
                <p:nvSpPr>
                  <p:cNvPr id="14338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2568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  <a:r>
                      <a:rPr lang="en-US" altLang="zh-CN" sz="1800" baseline="0"/>
                      <a:t>*</a:t>
                    </a:r>
                  </a:p>
                </p:txBody>
              </p:sp>
              <p:grpSp>
                <p:nvGrpSpPr>
                  <p:cNvPr id="143381" name="Group 21"/>
                  <p:cNvGrpSpPr/>
                  <p:nvPr/>
                </p:nvGrpSpPr>
                <p:grpSpPr bwMode="auto">
                  <a:xfrm>
                    <a:off x="1020" y="1706"/>
                    <a:ext cx="982" cy="1365"/>
                    <a:chOff x="1429" y="2432"/>
                    <a:chExt cx="982" cy="1365"/>
                  </a:xfrm>
                </p:grpSpPr>
                <p:sp>
                  <p:nvSpPr>
                    <p:cNvPr id="14338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338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5" y="3322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C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grpSp>
                  <p:nvGrpSpPr>
                    <p:cNvPr id="143384" name="Group 24"/>
                    <p:cNvGrpSpPr/>
                    <p:nvPr/>
                  </p:nvGrpSpPr>
                  <p:grpSpPr bwMode="auto">
                    <a:xfrm>
                      <a:off x="1429" y="2432"/>
                      <a:ext cx="819" cy="1322"/>
                      <a:chOff x="1426" y="2432"/>
                      <a:chExt cx="819" cy="1322"/>
                    </a:xfrm>
                  </p:grpSpPr>
                  <p:sp>
                    <p:nvSpPr>
                      <p:cNvPr id="143385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6" y="3523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A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grpSp>
                    <p:nvGrpSpPr>
                      <p:cNvPr id="143386" name="Group 26"/>
                      <p:cNvGrpSpPr/>
                      <p:nvPr/>
                    </p:nvGrpSpPr>
                    <p:grpSpPr bwMode="auto">
                      <a:xfrm>
                        <a:off x="1565" y="2432"/>
                        <a:ext cx="680" cy="1225"/>
                        <a:chOff x="1565" y="2432"/>
                        <a:chExt cx="680" cy="1225"/>
                      </a:xfrm>
                    </p:grpSpPr>
                    <p:sp>
                      <p:nvSpPr>
                        <p:cNvPr id="143387" name="AutoShap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" y="3459"/>
                          <a:ext cx="669" cy="198"/>
                        </a:xfrm>
                        <a:prstGeom prst="parallelogram">
                          <a:avLst>
                            <a:gd name="adj" fmla="val 84470"/>
                          </a:avLst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miter lim="800000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43388" name="Group 28"/>
                        <p:cNvGrpSpPr/>
                        <p:nvPr/>
                      </p:nvGrpSpPr>
                      <p:grpSpPr bwMode="auto">
                        <a:xfrm>
                          <a:off x="1565" y="2432"/>
                          <a:ext cx="680" cy="1225"/>
                          <a:chOff x="1565" y="2432"/>
                          <a:chExt cx="680" cy="1225"/>
                        </a:xfrm>
                      </p:grpSpPr>
                      <p:sp>
                        <p:nvSpPr>
                          <p:cNvPr id="143389" name="Lin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6" y="2432"/>
                            <a:ext cx="227" cy="10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3390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65" y="2432"/>
                            <a:ext cx="408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33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3391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136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3392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272" cy="108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143393" name="Group 33"/>
            <p:cNvGrpSpPr/>
            <p:nvPr/>
          </p:nvGrpSpPr>
          <p:grpSpPr bwMode="auto">
            <a:xfrm>
              <a:off x="2154" y="2523"/>
              <a:ext cx="1138" cy="1365"/>
              <a:chOff x="2245" y="1706"/>
              <a:chExt cx="1138" cy="1365"/>
            </a:xfrm>
          </p:grpSpPr>
          <p:sp>
            <p:nvSpPr>
              <p:cNvPr id="143394" name="AutoShape 34"/>
              <p:cNvSpPr>
                <a:spLocks noChangeArrowheads="1"/>
              </p:cNvSpPr>
              <p:nvPr/>
            </p:nvSpPr>
            <p:spPr bwMode="auto">
              <a:xfrm rot="1947374">
                <a:off x="2699" y="2115"/>
                <a:ext cx="284" cy="80"/>
              </a:xfrm>
              <a:prstGeom prst="parallelogram">
                <a:avLst>
                  <a:gd name="adj" fmla="val 52198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395" name="Group 35"/>
              <p:cNvGrpSpPr/>
              <p:nvPr/>
            </p:nvGrpSpPr>
            <p:grpSpPr bwMode="auto">
              <a:xfrm>
                <a:off x="2472" y="1888"/>
                <a:ext cx="673" cy="548"/>
                <a:chOff x="2472" y="1888"/>
                <a:chExt cx="673" cy="548"/>
              </a:xfrm>
            </p:grpSpPr>
            <p:sp>
              <p:nvSpPr>
                <p:cNvPr id="1433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72" y="1979"/>
                  <a:ext cx="1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339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744" y="2205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339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25" y="202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33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653" y="188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3400" name="Group 40"/>
              <p:cNvGrpSpPr/>
              <p:nvPr/>
            </p:nvGrpSpPr>
            <p:grpSpPr bwMode="auto">
              <a:xfrm>
                <a:off x="2245" y="1706"/>
                <a:ext cx="1138" cy="1365"/>
                <a:chOff x="2245" y="1706"/>
                <a:chExt cx="1138" cy="1365"/>
              </a:xfrm>
            </p:grpSpPr>
            <p:sp>
              <p:nvSpPr>
                <p:cNvPr id="14340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107" y="2568"/>
                  <a:ext cx="2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  <a:r>
                    <a:rPr lang="en-US" altLang="zh-CN" sz="1800" baseline="0"/>
                    <a:t>*</a:t>
                  </a:r>
                </a:p>
              </p:txBody>
            </p:sp>
            <p:grpSp>
              <p:nvGrpSpPr>
                <p:cNvPr id="143402" name="Group 42"/>
                <p:cNvGrpSpPr/>
                <p:nvPr/>
              </p:nvGrpSpPr>
              <p:grpSpPr bwMode="auto">
                <a:xfrm>
                  <a:off x="2245" y="1706"/>
                  <a:ext cx="1039" cy="1365"/>
                  <a:chOff x="2653" y="2478"/>
                  <a:chExt cx="1039" cy="1365"/>
                </a:xfrm>
              </p:grpSpPr>
              <p:grpSp>
                <p:nvGrpSpPr>
                  <p:cNvPr id="143403" name="Group 43"/>
                  <p:cNvGrpSpPr/>
                  <p:nvPr/>
                </p:nvGrpSpPr>
                <p:grpSpPr bwMode="auto">
                  <a:xfrm>
                    <a:off x="2653" y="3339"/>
                    <a:ext cx="1039" cy="504"/>
                    <a:chOff x="2653" y="3339"/>
                    <a:chExt cx="1039" cy="504"/>
                  </a:xfrm>
                </p:grpSpPr>
                <p:sp>
                  <p:nvSpPr>
                    <p:cNvPr id="143404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3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A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340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4" y="3612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340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3339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</p:grpSp>
              <p:grpSp>
                <p:nvGrpSpPr>
                  <p:cNvPr id="143407" name="Group 47"/>
                  <p:cNvGrpSpPr/>
                  <p:nvPr/>
                </p:nvGrpSpPr>
                <p:grpSpPr bwMode="auto">
                  <a:xfrm>
                    <a:off x="2835" y="2478"/>
                    <a:ext cx="680" cy="1224"/>
                    <a:chOff x="2835" y="2478"/>
                    <a:chExt cx="680" cy="1224"/>
                  </a:xfrm>
                </p:grpSpPr>
                <p:grpSp>
                  <p:nvGrpSpPr>
                    <p:cNvPr id="143408" name="Group 48"/>
                    <p:cNvGrpSpPr/>
                    <p:nvPr/>
                  </p:nvGrpSpPr>
                  <p:grpSpPr bwMode="auto">
                    <a:xfrm>
                      <a:off x="2835" y="2478"/>
                      <a:ext cx="680" cy="1224"/>
                      <a:chOff x="2835" y="2478"/>
                      <a:chExt cx="680" cy="1224"/>
                    </a:xfrm>
                  </p:grpSpPr>
                  <p:sp>
                    <p:nvSpPr>
                      <p:cNvPr id="143409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61" y="2478"/>
                        <a:ext cx="182" cy="10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410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478"/>
                        <a:ext cx="408" cy="12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411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568"/>
                        <a:ext cx="136" cy="11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412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478"/>
                        <a:ext cx="272" cy="99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3413" name="Group 53"/>
                    <p:cNvGrpSpPr/>
                    <p:nvPr/>
                  </p:nvGrpSpPr>
                  <p:grpSpPr bwMode="auto">
                    <a:xfrm>
                      <a:off x="2835" y="3475"/>
                      <a:ext cx="680" cy="227"/>
                      <a:chOff x="385" y="2886"/>
                      <a:chExt cx="680" cy="227"/>
                    </a:xfrm>
                  </p:grpSpPr>
                  <p:sp>
                    <p:nvSpPr>
                      <p:cNvPr id="143414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5" y="3113"/>
                        <a:ext cx="54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CC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3415" name="Group 55"/>
                      <p:cNvGrpSpPr/>
                      <p:nvPr/>
                    </p:nvGrpSpPr>
                    <p:grpSpPr bwMode="auto">
                      <a:xfrm>
                        <a:off x="385" y="2886"/>
                        <a:ext cx="680" cy="227"/>
                        <a:chOff x="385" y="2886"/>
                        <a:chExt cx="680" cy="227"/>
                      </a:xfrm>
                    </p:grpSpPr>
                    <p:sp>
                      <p:nvSpPr>
                        <p:cNvPr id="143416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5" y="2931"/>
                          <a:ext cx="227" cy="18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3417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1" y="2886"/>
                          <a:ext cx="454" cy="4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3418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29" y="2886"/>
                          <a:ext cx="136" cy="22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3419" name="Group 59"/>
            <p:cNvGrpSpPr/>
            <p:nvPr/>
          </p:nvGrpSpPr>
          <p:grpSpPr bwMode="auto">
            <a:xfrm>
              <a:off x="3606" y="2614"/>
              <a:ext cx="1212" cy="1365"/>
              <a:chOff x="3606" y="1752"/>
              <a:chExt cx="1212" cy="1365"/>
            </a:xfrm>
          </p:grpSpPr>
          <p:sp>
            <p:nvSpPr>
              <p:cNvPr id="143420" name="AutoShape 60"/>
              <p:cNvSpPr>
                <a:spLocks noChangeArrowheads="1"/>
              </p:cNvSpPr>
              <p:nvPr/>
            </p:nvSpPr>
            <p:spPr bwMode="auto">
              <a:xfrm rot="16200000" flipH="1">
                <a:off x="3811" y="2136"/>
                <a:ext cx="340" cy="116"/>
              </a:xfrm>
              <a:prstGeom prst="parallelogram">
                <a:avLst>
                  <a:gd name="adj" fmla="val 52202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421" name="Group 61"/>
              <p:cNvGrpSpPr/>
              <p:nvPr/>
            </p:nvGrpSpPr>
            <p:grpSpPr bwMode="auto">
              <a:xfrm>
                <a:off x="3696" y="1842"/>
                <a:ext cx="583" cy="730"/>
                <a:chOff x="3696" y="1842"/>
                <a:chExt cx="583" cy="730"/>
              </a:xfrm>
            </p:grpSpPr>
            <p:sp>
              <p:nvSpPr>
                <p:cNvPr id="14342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696" y="1979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342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833" y="2341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342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059" y="21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342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014" y="1842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3426" name="Group 66"/>
              <p:cNvGrpSpPr/>
              <p:nvPr/>
            </p:nvGrpSpPr>
            <p:grpSpPr bwMode="auto">
              <a:xfrm>
                <a:off x="3606" y="1752"/>
                <a:ext cx="1212" cy="1365"/>
                <a:chOff x="3742" y="2478"/>
                <a:chExt cx="1212" cy="1365"/>
              </a:xfrm>
            </p:grpSpPr>
            <p:sp>
              <p:nvSpPr>
                <p:cNvPr id="14342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923" y="3339"/>
                  <a:ext cx="454" cy="31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742" y="3612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A*(B*)</a:t>
                  </a:r>
                </a:p>
              </p:txBody>
            </p:sp>
            <p:sp>
              <p:nvSpPr>
                <p:cNvPr id="1434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422" y="3249"/>
                  <a:ext cx="5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D*(C</a:t>
                  </a:r>
                  <a:r>
                    <a:rPr lang="en-US" altLang="zh-CN" sz="1800" baseline="0"/>
                    <a:t>*)</a:t>
                  </a:r>
                </a:p>
              </p:txBody>
            </p:sp>
            <p:grpSp>
              <p:nvGrpSpPr>
                <p:cNvPr id="143430" name="Group 70"/>
                <p:cNvGrpSpPr/>
                <p:nvPr/>
              </p:nvGrpSpPr>
              <p:grpSpPr bwMode="auto">
                <a:xfrm>
                  <a:off x="3923" y="2478"/>
                  <a:ext cx="454" cy="1179"/>
                  <a:chOff x="3923" y="2478"/>
                  <a:chExt cx="454" cy="1179"/>
                </a:xfrm>
              </p:grpSpPr>
              <p:sp>
                <p:nvSpPr>
                  <p:cNvPr id="14343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272" cy="90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2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136" cy="99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3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23" y="2478"/>
                    <a:ext cx="182" cy="1179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4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9" y="2478"/>
                    <a:ext cx="46" cy="108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pic>
        <p:nvPicPr>
          <p:cNvPr id="143472" name="Picture 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0013" y="1230313"/>
            <a:ext cx="498125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4" name="圆角矩形 25"/>
          <p:cNvSpPr>
            <a:spLocks noChangeArrowheads="1"/>
          </p:cNvSpPr>
          <p:nvPr/>
        </p:nvSpPr>
        <p:spPr bwMode="auto">
          <a:xfrm>
            <a:off x="395536" y="2716214"/>
            <a:ext cx="8352927" cy="173664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平行于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投影面时，它在投影面上的投影是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与它相似的平面图形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，相似比等于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投影中心到平面图形的距离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投影中心到投影面的距离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之比，此时投影的面积大于平面图形的面积；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25955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25969" name="矩形 23"/>
          <p:cNvSpPr>
            <a:spLocks noChangeArrowheads="1"/>
          </p:cNvSpPr>
          <p:nvPr/>
        </p:nvSpPr>
        <p:spPr bwMode="auto">
          <a:xfrm>
            <a:off x="990600" y="2220913"/>
            <a:ext cx="563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25970" name="圆角矩形 25"/>
          <p:cNvSpPr>
            <a:spLocks noChangeArrowheads="1"/>
          </p:cNvSpPr>
          <p:nvPr/>
        </p:nvSpPr>
        <p:spPr bwMode="auto">
          <a:xfrm>
            <a:off x="971600" y="1484313"/>
            <a:ext cx="7378700" cy="17192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平行于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投影面时，它在投影面上的投影是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与它相似的平面图形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，相似比等于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投影中心到平面图形的距离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投影中心到投影面的距离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之比，此时投影的面积大于平面图形的面积；</a:t>
            </a:r>
          </a:p>
        </p:txBody>
      </p:sp>
      <p:sp>
        <p:nvSpPr>
          <p:cNvPr id="125971" name="圆角矩形 26"/>
          <p:cNvSpPr>
            <a:spLocks noChangeArrowheads="1"/>
          </p:cNvSpPr>
          <p:nvPr/>
        </p:nvSpPr>
        <p:spPr bwMode="auto">
          <a:xfrm>
            <a:off x="971550" y="3357563"/>
            <a:ext cx="7378700" cy="17192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倾斜于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投影面时，投影的形状和大小会发生变化，可能是与它不相似的平面图形，它的面积可能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大于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平面图形的面积，也可能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等于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或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小于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平面图形的面积。</a:t>
            </a:r>
          </a:p>
        </p:txBody>
      </p:sp>
      <p:sp>
        <p:nvSpPr>
          <p:cNvPr id="125984" name="Rectangle 11"/>
          <p:cNvSpPr>
            <a:spLocks noChangeArrowheads="1"/>
          </p:cNvSpPr>
          <p:nvPr/>
        </p:nvSpPr>
        <p:spPr bwMode="auto">
          <a:xfrm>
            <a:off x="395536" y="476672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总结性质</a:t>
            </a:r>
          </a:p>
        </p:txBody>
      </p:sp>
      <p:sp>
        <p:nvSpPr>
          <p:cNvPr id="125986" name="WordArt 34"/>
          <p:cNvSpPr>
            <a:spLocks noChangeArrowheads="1" noChangeShapeType="1" noTextEdit="1"/>
          </p:cNvSpPr>
          <p:nvPr/>
        </p:nvSpPr>
        <p:spPr bwMode="auto">
          <a:xfrm>
            <a:off x="3784476" y="620713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25987" name="圆角矩形 26"/>
          <p:cNvSpPr>
            <a:spLocks noChangeArrowheads="1"/>
          </p:cNvSpPr>
          <p:nvPr/>
        </p:nvSpPr>
        <p:spPr bwMode="auto">
          <a:xfrm>
            <a:off x="1042988" y="5300663"/>
            <a:ext cx="7300912" cy="9112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垂直于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投影面时，其投影是一条线段。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2339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2340" name="矩形 23"/>
          <p:cNvSpPr>
            <a:spLocks noChangeArrowheads="1"/>
          </p:cNvSpPr>
          <p:nvPr/>
        </p:nvSpPr>
        <p:spPr bwMode="auto">
          <a:xfrm>
            <a:off x="990600" y="2220913"/>
            <a:ext cx="563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2341" name="圆角矩形 25"/>
          <p:cNvSpPr>
            <a:spLocks noChangeArrowheads="1"/>
          </p:cNvSpPr>
          <p:nvPr/>
        </p:nvSpPr>
        <p:spPr bwMode="auto">
          <a:xfrm>
            <a:off x="827088" y="1700213"/>
            <a:ext cx="7380287" cy="17224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32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相交线的中心投影还是相交线吗？平行线的中心投影还是平行线吗？相等线段的中心投影仍然相等吗？举例说明</a:t>
            </a:r>
          </a:p>
        </p:txBody>
      </p:sp>
      <p:sp>
        <p:nvSpPr>
          <p:cNvPr id="142345" name="WordArt 9"/>
          <p:cNvSpPr>
            <a:spLocks noChangeArrowheads="1" noChangeShapeType="1" noTextEdit="1"/>
          </p:cNvSpPr>
          <p:nvPr/>
        </p:nvSpPr>
        <p:spPr bwMode="auto">
          <a:xfrm>
            <a:off x="3635375" y="620713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50825" y="620713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互动探究</a:t>
            </a:r>
          </a:p>
        </p:txBody>
      </p:sp>
      <p:grpSp>
        <p:nvGrpSpPr>
          <p:cNvPr id="142349" name="Group 13"/>
          <p:cNvGrpSpPr/>
          <p:nvPr/>
        </p:nvGrpSpPr>
        <p:grpSpPr bwMode="auto">
          <a:xfrm>
            <a:off x="1547813" y="3925912"/>
            <a:ext cx="6172200" cy="2311400"/>
            <a:chOff x="930" y="2523"/>
            <a:chExt cx="3888" cy="1456"/>
          </a:xfrm>
        </p:grpSpPr>
        <p:grpSp>
          <p:nvGrpSpPr>
            <p:cNvPr id="142350" name="Group 14"/>
            <p:cNvGrpSpPr/>
            <p:nvPr/>
          </p:nvGrpSpPr>
          <p:grpSpPr bwMode="auto">
            <a:xfrm>
              <a:off x="930" y="2568"/>
              <a:ext cx="982" cy="1365"/>
              <a:chOff x="1020" y="1706"/>
              <a:chExt cx="982" cy="1365"/>
            </a:xfrm>
          </p:grpSpPr>
          <p:sp>
            <p:nvSpPr>
              <p:cNvPr id="142351" name="AutoShape 15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318" cy="90"/>
              </a:xfrm>
              <a:prstGeom prst="parallelogram">
                <a:avLst>
                  <a:gd name="adj" fmla="val 88333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2352" name="Group 16"/>
              <p:cNvGrpSpPr/>
              <p:nvPr/>
            </p:nvGrpSpPr>
            <p:grpSpPr bwMode="auto">
              <a:xfrm>
                <a:off x="1020" y="1706"/>
                <a:ext cx="982" cy="1365"/>
                <a:chOff x="1020" y="1706"/>
                <a:chExt cx="982" cy="1365"/>
              </a:xfrm>
            </p:grpSpPr>
            <p:grpSp>
              <p:nvGrpSpPr>
                <p:cNvPr id="142353" name="Group 17"/>
                <p:cNvGrpSpPr/>
                <p:nvPr/>
              </p:nvGrpSpPr>
              <p:grpSpPr bwMode="auto">
                <a:xfrm>
                  <a:off x="1202" y="1979"/>
                  <a:ext cx="628" cy="412"/>
                  <a:chOff x="1202" y="1979"/>
                  <a:chExt cx="628" cy="412"/>
                </a:xfrm>
              </p:grpSpPr>
              <p:sp>
                <p:nvSpPr>
                  <p:cNvPr id="14235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2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235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235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235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2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2358" name="Group 22"/>
                <p:cNvGrpSpPr/>
                <p:nvPr/>
              </p:nvGrpSpPr>
              <p:grpSpPr bwMode="auto">
                <a:xfrm>
                  <a:off x="1020" y="1706"/>
                  <a:ext cx="982" cy="1365"/>
                  <a:chOff x="1020" y="1706"/>
                  <a:chExt cx="982" cy="1365"/>
                </a:xfrm>
              </p:grpSpPr>
              <p:sp>
                <p:nvSpPr>
                  <p:cNvPr id="14235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2568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  <a:r>
                      <a:rPr lang="en-US" altLang="zh-CN" sz="1800" baseline="0"/>
                      <a:t>*</a:t>
                    </a:r>
                  </a:p>
                </p:txBody>
              </p:sp>
              <p:grpSp>
                <p:nvGrpSpPr>
                  <p:cNvPr id="142360" name="Group 24"/>
                  <p:cNvGrpSpPr/>
                  <p:nvPr/>
                </p:nvGrpSpPr>
                <p:grpSpPr bwMode="auto">
                  <a:xfrm>
                    <a:off x="1020" y="1706"/>
                    <a:ext cx="982" cy="1365"/>
                    <a:chOff x="1429" y="2432"/>
                    <a:chExt cx="982" cy="1365"/>
                  </a:xfrm>
                </p:grpSpPr>
                <p:sp>
                  <p:nvSpPr>
                    <p:cNvPr id="142361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236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5" y="3322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C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grpSp>
                  <p:nvGrpSpPr>
                    <p:cNvPr id="142363" name="Group 27"/>
                    <p:cNvGrpSpPr/>
                    <p:nvPr/>
                  </p:nvGrpSpPr>
                  <p:grpSpPr bwMode="auto">
                    <a:xfrm>
                      <a:off x="1429" y="2432"/>
                      <a:ext cx="819" cy="1322"/>
                      <a:chOff x="1426" y="2432"/>
                      <a:chExt cx="819" cy="1322"/>
                    </a:xfrm>
                  </p:grpSpPr>
                  <p:sp>
                    <p:nvSpPr>
                      <p:cNvPr id="142364" name="Text 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6" y="3523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A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grpSp>
                    <p:nvGrpSpPr>
                      <p:cNvPr id="142365" name="Group 29"/>
                      <p:cNvGrpSpPr/>
                      <p:nvPr/>
                    </p:nvGrpSpPr>
                    <p:grpSpPr bwMode="auto">
                      <a:xfrm>
                        <a:off x="1565" y="2432"/>
                        <a:ext cx="680" cy="1225"/>
                        <a:chOff x="1565" y="2432"/>
                        <a:chExt cx="680" cy="1225"/>
                      </a:xfrm>
                    </p:grpSpPr>
                    <p:sp>
                      <p:nvSpPr>
                        <p:cNvPr id="142366" name="AutoShap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" y="3459"/>
                          <a:ext cx="669" cy="198"/>
                        </a:xfrm>
                        <a:prstGeom prst="parallelogram">
                          <a:avLst>
                            <a:gd name="adj" fmla="val 84470"/>
                          </a:avLst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miter lim="800000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42367" name="Group 31"/>
                        <p:cNvGrpSpPr/>
                        <p:nvPr/>
                      </p:nvGrpSpPr>
                      <p:grpSpPr bwMode="auto">
                        <a:xfrm>
                          <a:off x="1565" y="2432"/>
                          <a:ext cx="680" cy="1225"/>
                          <a:chOff x="1565" y="2432"/>
                          <a:chExt cx="680" cy="1225"/>
                        </a:xfrm>
                      </p:grpSpPr>
                      <p:sp>
                        <p:nvSpPr>
                          <p:cNvPr id="142368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6" y="2432"/>
                            <a:ext cx="227" cy="10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2369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65" y="2432"/>
                            <a:ext cx="408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33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2370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136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2371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272" cy="108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142372" name="Group 36"/>
            <p:cNvGrpSpPr/>
            <p:nvPr/>
          </p:nvGrpSpPr>
          <p:grpSpPr bwMode="auto">
            <a:xfrm>
              <a:off x="2154" y="2523"/>
              <a:ext cx="1138" cy="1365"/>
              <a:chOff x="2245" y="1706"/>
              <a:chExt cx="1138" cy="1365"/>
            </a:xfrm>
          </p:grpSpPr>
          <p:sp>
            <p:nvSpPr>
              <p:cNvPr id="142373" name="AutoShape 37"/>
              <p:cNvSpPr>
                <a:spLocks noChangeArrowheads="1"/>
              </p:cNvSpPr>
              <p:nvPr/>
            </p:nvSpPr>
            <p:spPr bwMode="auto">
              <a:xfrm rot="1947374">
                <a:off x="2699" y="2115"/>
                <a:ext cx="284" cy="80"/>
              </a:xfrm>
              <a:prstGeom prst="parallelogram">
                <a:avLst>
                  <a:gd name="adj" fmla="val 52198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2374" name="Group 38"/>
              <p:cNvGrpSpPr/>
              <p:nvPr/>
            </p:nvGrpSpPr>
            <p:grpSpPr bwMode="auto">
              <a:xfrm>
                <a:off x="2472" y="1888"/>
                <a:ext cx="673" cy="548"/>
                <a:chOff x="2472" y="1888"/>
                <a:chExt cx="673" cy="548"/>
              </a:xfrm>
            </p:grpSpPr>
            <p:sp>
              <p:nvSpPr>
                <p:cNvPr id="14237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472" y="1979"/>
                  <a:ext cx="1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23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744" y="2205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237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25" y="202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237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653" y="188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2379" name="Group 43"/>
              <p:cNvGrpSpPr/>
              <p:nvPr/>
            </p:nvGrpSpPr>
            <p:grpSpPr bwMode="auto">
              <a:xfrm>
                <a:off x="2245" y="1706"/>
                <a:ext cx="1138" cy="1365"/>
                <a:chOff x="2245" y="1706"/>
                <a:chExt cx="1138" cy="1365"/>
              </a:xfrm>
            </p:grpSpPr>
            <p:sp>
              <p:nvSpPr>
                <p:cNvPr id="14238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107" y="2568"/>
                  <a:ext cx="2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  <a:r>
                    <a:rPr lang="en-US" altLang="zh-CN" sz="1800" baseline="0"/>
                    <a:t>*</a:t>
                  </a:r>
                </a:p>
              </p:txBody>
            </p:sp>
            <p:grpSp>
              <p:nvGrpSpPr>
                <p:cNvPr id="142381" name="Group 45"/>
                <p:cNvGrpSpPr/>
                <p:nvPr/>
              </p:nvGrpSpPr>
              <p:grpSpPr bwMode="auto">
                <a:xfrm>
                  <a:off x="2245" y="1706"/>
                  <a:ext cx="1039" cy="1365"/>
                  <a:chOff x="2653" y="2478"/>
                  <a:chExt cx="1039" cy="1365"/>
                </a:xfrm>
              </p:grpSpPr>
              <p:grpSp>
                <p:nvGrpSpPr>
                  <p:cNvPr id="142382" name="Group 46"/>
                  <p:cNvGrpSpPr/>
                  <p:nvPr/>
                </p:nvGrpSpPr>
                <p:grpSpPr bwMode="auto">
                  <a:xfrm>
                    <a:off x="2653" y="3339"/>
                    <a:ext cx="1039" cy="504"/>
                    <a:chOff x="2653" y="3339"/>
                    <a:chExt cx="1039" cy="504"/>
                  </a:xfrm>
                </p:grpSpPr>
                <p:sp>
                  <p:nvSpPr>
                    <p:cNvPr id="142383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3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A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2384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4" y="3612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2385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3339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</p:grpSp>
              <p:grpSp>
                <p:nvGrpSpPr>
                  <p:cNvPr id="142386" name="Group 50"/>
                  <p:cNvGrpSpPr/>
                  <p:nvPr/>
                </p:nvGrpSpPr>
                <p:grpSpPr bwMode="auto">
                  <a:xfrm>
                    <a:off x="2835" y="2478"/>
                    <a:ext cx="680" cy="1224"/>
                    <a:chOff x="2835" y="2478"/>
                    <a:chExt cx="680" cy="1224"/>
                  </a:xfrm>
                </p:grpSpPr>
                <p:grpSp>
                  <p:nvGrpSpPr>
                    <p:cNvPr id="142387" name="Group 51"/>
                    <p:cNvGrpSpPr/>
                    <p:nvPr/>
                  </p:nvGrpSpPr>
                  <p:grpSpPr bwMode="auto">
                    <a:xfrm>
                      <a:off x="2835" y="2478"/>
                      <a:ext cx="680" cy="1224"/>
                      <a:chOff x="2835" y="2478"/>
                      <a:chExt cx="680" cy="1224"/>
                    </a:xfrm>
                  </p:grpSpPr>
                  <p:sp>
                    <p:nvSpPr>
                      <p:cNvPr id="142388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61" y="2478"/>
                        <a:ext cx="182" cy="10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2389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478"/>
                        <a:ext cx="408" cy="12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2390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568"/>
                        <a:ext cx="136" cy="11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2391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478"/>
                        <a:ext cx="272" cy="99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2392" name="Group 56"/>
                    <p:cNvGrpSpPr/>
                    <p:nvPr/>
                  </p:nvGrpSpPr>
                  <p:grpSpPr bwMode="auto">
                    <a:xfrm>
                      <a:off x="2835" y="3475"/>
                      <a:ext cx="680" cy="227"/>
                      <a:chOff x="385" y="2886"/>
                      <a:chExt cx="680" cy="227"/>
                    </a:xfrm>
                  </p:grpSpPr>
                  <p:sp>
                    <p:nvSpPr>
                      <p:cNvPr id="142393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5" y="3113"/>
                        <a:ext cx="54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CC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2394" name="Group 58"/>
                      <p:cNvGrpSpPr/>
                      <p:nvPr/>
                    </p:nvGrpSpPr>
                    <p:grpSpPr bwMode="auto">
                      <a:xfrm>
                        <a:off x="385" y="2886"/>
                        <a:ext cx="680" cy="227"/>
                        <a:chOff x="385" y="2886"/>
                        <a:chExt cx="680" cy="227"/>
                      </a:xfrm>
                    </p:grpSpPr>
                    <p:sp>
                      <p:nvSpPr>
                        <p:cNvPr id="142395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5" y="2931"/>
                          <a:ext cx="227" cy="18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2396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1" y="2886"/>
                          <a:ext cx="454" cy="4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2397" name="Lin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29" y="2886"/>
                          <a:ext cx="136" cy="22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2398" name="Group 62"/>
            <p:cNvGrpSpPr/>
            <p:nvPr/>
          </p:nvGrpSpPr>
          <p:grpSpPr bwMode="auto">
            <a:xfrm>
              <a:off x="3606" y="2614"/>
              <a:ext cx="1212" cy="1365"/>
              <a:chOff x="3606" y="1752"/>
              <a:chExt cx="1212" cy="1365"/>
            </a:xfrm>
          </p:grpSpPr>
          <p:sp>
            <p:nvSpPr>
              <p:cNvPr id="142399" name="AutoShape 63"/>
              <p:cNvSpPr>
                <a:spLocks noChangeArrowheads="1"/>
              </p:cNvSpPr>
              <p:nvPr/>
            </p:nvSpPr>
            <p:spPr bwMode="auto">
              <a:xfrm rot="16200000" flipH="1">
                <a:off x="3811" y="2136"/>
                <a:ext cx="340" cy="116"/>
              </a:xfrm>
              <a:prstGeom prst="parallelogram">
                <a:avLst>
                  <a:gd name="adj" fmla="val 52202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2400" name="Group 64"/>
              <p:cNvGrpSpPr/>
              <p:nvPr/>
            </p:nvGrpSpPr>
            <p:grpSpPr bwMode="auto">
              <a:xfrm>
                <a:off x="3696" y="1842"/>
                <a:ext cx="583" cy="730"/>
                <a:chOff x="3696" y="1842"/>
                <a:chExt cx="583" cy="730"/>
              </a:xfrm>
            </p:grpSpPr>
            <p:sp>
              <p:nvSpPr>
                <p:cNvPr id="14240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696" y="1979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240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833" y="2341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240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059" y="21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240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014" y="1842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2405" name="Group 69"/>
              <p:cNvGrpSpPr/>
              <p:nvPr/>
            </p:nvGrpSpPr>
            <p:grpSpPr bwMode="auto">
              <a:xfrm>
                <a:off x="3606" y="1752"/>
                <a:ext cx="1212" cy="1365"/>
                <a:chOff x="3742" y="2478"/>
                <a:chExt cx="1212" cy="1365"/>
              </a:xfrm>
            </p:grpSpPr>
            <p:sp>
              <p:nvSpPr>
                <p:cNvPr id="14240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923" y="3339"/>
                  <a:ext cx="454" cy="31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240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742" y="3612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A*(B*)</a:t>
                  </a:r>
                </a:p>
              </p:txBody>
            </p:sp>
            <p:sp>
              <p:nvSpPr>
                <p:cNvPr id="14240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422" y="3249"/>
                  <a:ext cx="5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D*(C</a:t>
                  </a:r>
                  <a:r>
                    <a:rPr lang="en-US" altLang="zh-CN" sz="1800" baseline="0"/>
                    <a:t>*)</a:t>
                  </a:r>
                </a:p>
              </p:txBody>
            </p:sp>
            <p:grpSp>
              <p:nvGrpSpPr>
                <p:cNvPr id="142409" name="Group 73"/>
                <p:cNvGrpSpPr/>
                <p:nvPr/>
              </p:nvGrpSpPr>
              <p:grpSpPr bwMode="auto">
                <a:xfrm>
                  <a:off x="3923" y="2478"/>
                  <a:ext cx="454" cy="1179"/>
                  <a:chOff x="3923" y="2478"/>
                  <a:chExt cx="454" cy="1179"/>
                </a:xfrm>
              </p:grpSpPr>
              <p:sp>
                <p:nvSpPr>
                  <p:cNvPr id="14241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272" cy="90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41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136" cy="99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412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23" y="2478"/>
                    <a:ext cx="182" cy="1179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413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9" y="2478"/>
                    <a:ext cx="46" cy="108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AutoShape 3" descr="03 1"/>
          <p:cNvSpPr>
            <a:spLocks noChangeArrowheads="1"/>
          </p:cNvSpPr>
          <p:nvPr/>
        </p:nvSpPr>
        <p:spPr bwMode="auto">
          <a:xfrm>
            <a:off x="2642592" y="862608"/>
            <a:ext cx="3657600" cy="838200"/>
          </a:xfrm>
          <a:prstGeom prst="roundRect">
            <a:avLst>
              <a:gd name="adj" fmla="val 16667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38100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</a:ln>
          <a:effectLst>
            <a:outerShdw dist="107763" dir="18900000" algn="ctr" rotWithShape="0">
              <a:srgbClr val="66FF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zh-CN" altLang="en-US" sz="48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教学目标</a:t>
            </a:r>
          </a:p>
        </p:txBody>
      </p:sp>
      <p:grpSp>
        <p:nvGrpSpPr>
          <p:cNvPr id="103428" name="Group 4"/>
          <p:cNvGrpSpPr/>
          <p:nvPr/>
        </p:nvGrpSpPr>
        <p:grpSpPr bwMode="auto">
          <a:xfrm>
            <a:off x="521965" y="4344764"/>
            <a:ext cx="7866459" cy="1460500"/>
            <a:chOff x="0" y="1979"/>
            <a:chExt cx="5465" cy="920"/>
          </a:xfrm>
        </p:grpSpPr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480" y="2027"/>
              <a:ext cx="4985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b="1" baseline="0" dirty="0">
                  <a:solidFill>
                    <a:srgbClr val="9900FF"/>
                  </a:solidFill>
                  <a:ea typeface="幼圆" panose="02010509060101010101" pitchFamily="49" charset="-122"/>
                </a:rPr>
                <a:t>通过操作、观察灯光下细竹签、平行四边形纸片的影子，抽象出点、线段、平行四边形的中心投影的规律，发展学生的空间观念和推理能力。</a:t>
              </a:r>
              <a:endParaRPr lang="zh-CN" altLang="en-US" sz="2400" b="1" baseline="0" dirty="0">
                <a:solidFill>
                  <a:srgbClr val="FF00FF"/>
                </a:solidFill>
                <a:ea typeface="幼圆" panose="02010509060101010101" pitchFamily="49" charset="-122"/>
              </a:endParaRPr>
            </a:p>
          </p:txBody>
        </p:sp>
        <p:pic>
          <p:nvPicPr>
            <p:cNvPr id="103430" name="Picture 6" descr="png-054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979"/>
              <a:ext cx="432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31" name="Group 7"/>
          <p:cNvGrpSpPr/>
          <p:nvPr/>
        </p:nvGrpSpPr>
        <p:grpSpPr bwMode="auto">
          <a:xfrm>
            <a:off x="521965" y="1864667"/>
            <a:ext cx="7866459" cy="1504950"/>
            <a:chOff x="68" y="890"/>
            <a:chExt cx="5692" cy="948"/>
          </a:xfrm>
        </p:grpSpPr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538" y="966"/>
              <a:ext cx="522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b="1" baseline="0" dirty="0">
                  <a:solidFill>
                    <a:srgbClr val="9900FF"/>
                  </a:solidFill>
                  <a:ea typeface="幼圆" panose="02010509060101010101" pitchFamily="49" charset="-122"/>
                </a:rPr>
                <a:t>通过丰富的实例，认识生活中的投影现象，了解中心投影的概念，感受中心投影下的物体与其投影之间的关系。</a:t>
              </a:r>
              <a:endParaRPr lang="zh-CN" altLang="en-US" b="1" baseline="0" dirty="0">
                <a:solidFill>
                  <a:srgbClr val="FF00FF"/>
                </a:solidFill>
                <a:ea typeface="幼圆" panose="02010509060101010101" pitchFamily="49" charset="-122"/>
              </a:endParaRPr>
            </a:p>
          </p:txBody>
        </p:sp>
        <p:pic>
          <p:nvPicPr>
            <p:cNvPr id="103433" name="Picture 9" descr="png-054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" y="890"/>
              <a:ext cx="432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6" name="Rectangle 12"/>
          <p:cNvSpPr>
            <a:spLocks noGrp="1" noChangeArrowheads="1"/>
          </p:cNvSpPr>
          <p:nvPr/>
        </p:nvSpPr>
        <p:spPr bwMode="auto">
          <a:xfrm>
            <a:off x="539750" y="1196975"/>
            <a:ext cx="6769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 dirty="0">
                <a:latin typeface="Times New Roman" panose="02020603050405020304" pitchFamily="18" charset="0"/>
              </a:rPr>
              <a:t>例</a:t>
            </a:r>
            <a:r>
              <a:rPr lang="en-US" altLang="zh-CN" b="1" baseline="0" dirty="0">
                <a:latin typeface="Times New Roman" panose="02020603050405020304" pitchFamily="18" charset="0"/>
              </a:rPr>
              <a:t>1 </a:t>
            </a:r>
            <a:r>
              <a:rPr lang="zh-CN" altLang="en-US" b="1" baseline="0" dirty="0">
                <a:latin typeface="Times New Roman" panose="02020603050405020304" pitchFamily="18" charset="0"/>
              </a:rPr>
              <a:t>确定下图路灯灯泡的位置</a:t>
            </a:r>
            <a:r>
              <a:rPr lang="en-US" altLang="zh-CN" b="1" baseline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4158" name="Rectangle 14"/>
          <p:cNvSpPr>
            <a:spLocks noGrp="1" noChangeArrowheads="1"/>
          </p:cNvSpPr>
          <p:nvPr/>
        </p:nvSpPr>
        <p:spPr bwMode="auto">
          <a:xfrm>
            <a:off x="395288" y="4489451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b="1" baseline="0" dirty="0">
                <a:latin typeface="Times New Roman" panose="02020603050405020304" pitchFamily="18" charset="0"/>
              </a:rPr>
              <a:t>解</a:t>
            </a:r>
            <a:r>
              <a:rPr lang="en-US" altLang="zh-CN" b="1" baseline="0" dirty="0">
                <a:latin typeface="Times New Roman" panose="02020603050405020304" pitchFamily="18" charset="0"/>
              </a:rPr>
              <a:t>:</a:t>
            </a:r>
            <a:r>
              <a:rPr lang="zh-CN" altLang="en-US" b="1" baseline="0" dirty="0">
                <a:latin typeface="Times New Roman" panose="02020603050405020304" pitchFamily="18" charset="0"/>
              </a:rPr>
              <a:t>过一根木杆的顶端及其影子顶端作一条直线</a:t>
            </a:r>
            <a:r>
              <a:rPr lang="en-US" altLang="zh-CN" b="1" baseline="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34159" name="Rectangle 15"/>
          <p:cNvSpPr>
            <a:spLocks noGrp="1" noChangeArrowheads="1"/>
          </p:cNvSpPr>
          <p:nvPr/>
        </p:nvSpPr>
        <p:spPr bwMode="auto">
          <a:xfrm>
            <a:off x="395288" y="4999831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 dirty="0">
                <a:latin typeface="Times New Roman" panose="02020603050405020304" pitchFamily="18" charset="0"/>
              </a:rPr>
              <a:t>再过另一根木杆的顶端及其影子顶端作一条直线</a:t>
            </a:r>
            <a:r>
              <a:rPr lang="en-US" altLang="zh-CN" b="1" baseline="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/>
        </p:nvSpPr>
        <p:spPr bwMode="auto">
          <a:xfrm>
            <a:off x="323528" y="6045200"/>
            <a:ext cx="84582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 dirty="0">
                <a:latin typeface="Times New Roman" panose="02020603050405020304" pitchFamily="18" charset="0"/>
              </a:rPr>
              <a:t>两直线相交于点</a:t>
            </a:r>
            <a:r>
              <a:rPr lang="en-US" altLang="zh-CN" b="1" baseline="0" dirty="0">
                <a:latin typeface="Times New Roman" panose="02020603050405020304" pitchFamily="18" charset="0"/>
              </a:rPr>
              <a:t>O.</a:t>
            </a:r>
            <a:r>
              <a:rPr lang="zh-CN" altLang="en-US" b="1" baseline="0" dirty="0">
                <a:latin typeface="Times New Roman" panose="02020603050405020304" pitchFamily="18" charset="0"/>
              </a:rPr>
              <a:t>点</a:t>
            </a:r>
            <a:r>
              <a:rPr lang="en-US" altLang="zh-CN" b="1" baseline="0" dirty="0">
                <a:latin typeface="Times New Roman" panose="02020603050405020304" pitchFamily="18" charset="0"/>
              </a:rPr>
              <a:t>O</a:t>
            </a:r>
            <a:r>
              <a:rPr lang="zh-CN" altLang="en-US" b="1" baseline="0" dirty="0">
                <a:latin typeface="Times New Roman" panose="02020603050405020304" pitchFamily="18" charset="0"/>
              </a:rPr>
              <a:t>就是路灯灯泡所在的位置</a:t>
            </a:r>
            <a:r>
              <a:rPr lang="en-US" altLang="zh-CN" b="1" baseline="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34161" name="Group 17"/>
          <p:cNvGrpSpPr/>
          <p:nvPr/>
        </p:nvGrpSpPr>
        <p:grpSpPr bwMode="auto">
          <a:xfrm>
            <a:off x="395288" y="2351088"/>
            <a:ext cx="8763000" cy="2133600"/>
            <a:chOff x="240" y="1481"/>
            <a:chExt cx="5520" cy="1344"/>
          </a:xfrm>
        </p:grpSpPr>
        <p:sp>
          <p:nvSpPr>
            <p:cNvPr id="134162" name="AutoShape 18" descr="苏格兰方格呢"/>
            <p:cNvSpPr>
              <a:spLocks noChangeArrowheads="1"/>
            </p:cNvSpPr>
            <p:nvPr/>
          </p:nvSpPr>
          <p:spPr bwMode="auto">
            <a:xfrm>
              <a:off x="240" y="2441"/>
              <a:ext cx="5520" cy="384"/>
            </a:xfrm>
            <a:prstGeom prst="parallelogram">
              <a:avLst>
                <a:gd name="adj" fmla="val 35937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4163" name="Object 19"/>
            <p:cNvGraphicFramePr>
              <a:graphicFrameLocks noChangeAspect="1"/>
            </p:cNvGraphicFramePr>
            <p:nvPr/>
          </p:nvGraphicFramePr>
          <p:xfrm>
            <a:off x="939" y="1481"/>
            <a:ext cx="793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85" name="BMP 图象" r:id="rId4" imgW="2009775" imgH="1190625" progId="Paint.Picture">
                    <p:embed/>
                  </p:oleObj>
                </mc:Choice>
                <mc:Fallback>
                  <p:oleObj name="BMP 图象" r:id="rId4" imgW="2009775" imgH="1190625" progId="Paint.Picture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9118" t="32399" r="57353" b="12773"/>
                        <a:stretch>
                          <a:fillRect/>
                        </a:stretch>
                      </p:blipFill>
                      <p:spPr bwMode="auto">
                        <a:xfrm>
                          <a:off x="939" y="1481"/>
                          <a:ext cx="793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64" name="Rectangle 20"/>
            <p:cNvSpPr>
              <a:spLocks noChangeArrowheads="1"/>
            </p:cNvSpPr>
            <p:nvPr/>
          </p:nvSpPr>
          <p:spPr bwMode="auto">
            <a:xfrm>
              <a:off x="2256" y="2153"/>
              <a:ext cx="4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65" name="Rectangle 21"/>
            <p:cNvSpPr>
              <a:spLocks noChangeArrowheads="1"/>
            </p:cNvSpPr>
            <p:nvPr/>
          </p:nvSpPr>
          <p:spPr bwMode="auto">
            <a:xfrm>
              <a:off x="3360" y="2297"/>
              <a:ext cx="4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66" name="Line 22"/>
            <p:cNvSpPr>
              <a:spLocks noChangeShapeType="1"/>
            </p:cNvSpPr>
            <p:nvPr/>
          </p:nvSpPr>
          <p:spPr bwMode="auto">
            <a:xfrm>
              <a:off x="2304" y="2729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7" name="Line 23"/>
            <p:cNvSpPr>
              <a:spLocks noChangeShapeType="1"/>
            </p:cNvSpPr>
            <p:nvPr/>
          </p:nvSpPr>
          <p:spPr bwMode="auto">
            <a:xfrm>
              <a:off x="3408" y="2729"/>
              <a:ext cx="10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4168" name="Oval 24"/>
          <p:cNvSpPr>
            <a:spLocks noChangeArrowheads="1"/>
          </p:cNvSpPr>
          <p:nvPr/>
        </p:nvSpPr>
        <p:spPr bwMode="auto">
          <a:xfrm>
            <a:off x="1447800" y="1916113"/>
            <a:ext cx="315913" cy="315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169" name="Line 25"/>
          <p:cNvSpPr>
            <a:spLocks noChangeShapeType="1"/>
          </p:cNvSpPr>
          <p:nvPr/>
        </p:nvSpPr>
        <p:spPr bwMode="auto">
          <a:xfrm>
            <a:off x="1116013" y="1773238"/>
            <a:ext cx="38862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4170" name="Line 26"/>
          <p:cNvSpPr>
            <a:spLocks noChangeShapeType="1"/>
          </p:cNvSpPr>
          <p:nvPr/>
        </p:nvSpPr>
        <p:spPr bwMode="auto">
          <a:xfrm>
            <a:off x="611188" y="1700213"/>
            <a:ext cx="64008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4173" name="Rectangle 11"/>
          <p:cNvSpPr>
            <a:spLocks noChangeArrowheads="1"/>
          </p:cNvSpPr>
          <p:nvPr/>
        </p:nvSpPr>
        <p:spPr bwMode="auto">
          <a:xfrm>
            <a:off x="179388" y="549275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典例引路</a:t>
            </a:r>
          </a:p>
        </p:txBody>
      </p:sp>
      <p:sp>
        <p:nvSpPr>
          <p:cNvPr id="134174" name="Rectangle 30"/>
          <p:cNvSpPr>
            <a:spLocks noGrp="1" noChangeArrowheads="1"/>
          </p:cNvSpPr>
          <p:nvPr/>
        </p:nvSpPr>
        <p:spPr bwMode="auto">
          <a:xfrm>
            <a:off x="366366" y="5533231"/>
            <a:ext cx="8458200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 dirty="0">
                <a:latin typeface="Times New Roman" panose="02020603050405020304" pitchFamily="18" charset="0"/>
              </a:rPr>
              <a:t>与同伴进行交流一下，你准备如何确定灯泡的位置</a:t>
            </a:r>
            <a:r>
              <a:rPr lang="en-US" altLang="zh-CN" b="1" baseline="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8" grpId="0"/>
      <p:bldP spid="134159" grpId="0"/>
      <p:bldP spid="134160" grpId="0"/>
      <p:bldP spid="134168" grpId="0" animBg="1"/>
      <p:bldP spid="134169" grpId="0" animBg="1"/>
      <p:bldP spid="134170" grpId="0" animBg="1"/>
      <p:bldP spid="134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74" y="1268760"/>
            <a:ext cx="7931150" cy="1152525"/>
          </a:xfrm>
          <a:noFill/>
        </p:spPr>
        <p:txBody>
          <a:bodyPr/>
          <a:lstStyle/>
          <a:p>
            <a:pPr algn="l"/>
            <a:r>
              <a:rPr lang="zh-CN" altLang="en-US" sz="2800" b="1" dirty="0">
                <a:latin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宋体" panose="02010600030101010101" pitchFamily="2" charset="-122"/>
              </a:rPr>
              <a:t>2: </a:t>
            </a:r>
            <a:r>
              <a:rPr lang="zh-CN" altLang="en-US" sz="2800" b="1" dirty="0">
                <a:solidFill>
                  <a:schemeClr val="tx1"/>
                </a:solidFill>
              </a:rPr>
              <a:t>同一时刻，两根木棒的影子如图，请画出图中另一根木棒的影子。</a:t>
            </a:r>
            <a:r>
              <a:rPr lang="zh-CN" altLang="en-US" dirty="0"/>
              <a:t> 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506663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1850"/>
            <a:ext cx="9144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Line 5"/>
          <p:cNvSpPr>
            <a:spLocks noChangeShapeType="1"/>
          </p:cNvSpPr>
          <p:nvPr/>
        </p:nvSpPr>
        <p:spPr bwMode="auto">
          <a:xfrm flipV="1">
            <a:off x="1371600" y="2590800"/>
            <a:ext cx="3200400" cy="3352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V="1">
            <a:off x="2819400" y="2590800"/>
            <a:ext cx="1752600" cy="3352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 flipV="1">
            <a:off x="4572000" y="2590800"/>
            <a:ext cx="2133600" cy="3276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5867400" y="5943600"/>
            <a:ext cx="83820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4476750" y="2503488"/>
            <a:ext cx="171450" cy="163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179388" y="549275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>
                <a:solidFill>
                  <a:srgbClr val="FF3300"/>
                </a:solidFill>
                <a:ea typeface="黑体" panose="02010609060101010101" pitchFamily="49" charset="-122"/>
              </a:rPr>
              <a:t>典例引路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  <p:bldP spid="130054" grpId="0" animBg="1"/>
      <p:bldP spid="130055" grpId="0" animBg="1"/>
      <p:bldP spid="130056" grpId="0" animBg="1"/>
      <p:bldP spid="1300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11188" y="1268413"/>
            <a:ext cx="7056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、如图，晚上小亮在灯下行走，在小亮由</a:t>
            </a: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走到</a:t>
            </a: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这一过程中，他在地面上的影子（          ）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611560" y="2253034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、逐渐变短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611560" y="2756272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、逐渐变长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11560" y="318807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、先变短后变长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11560" y="361987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、先变长后变短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400675" y="1628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2700338" y="5373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95252" name="Group 20"/>
          <p:cNvGrpSpPr/>
          <p:nvPr/>
        </p:nvGrpSpPr>
        <p:grpSpPr bwMode="auto">
          <a:xfrm>
            <a:off x="4211389" y="1819771"/>
            <a:ext cx="4537075" cy="2436812"/>
            <a:chOff x="2653" y="1033"/>
            <a:chExt cx="2858" cy="1535"/>
          </a:xfrm>
        </p:grpSpPr>
        <p:grpSp>
          <p:nvGrpSpPr>
            <p:cNvPr id="95253" name="Group 21"/>
            <p:cNvGrpSpPr/>
            <p:nvPr/>
          </p:nvGrpSpPr>
          <p:grpSpPr bwMode="auto">
            <a:xfrm>
              <a:off x="2653" y="2069"/>
              <a:ext cx="2858" cy="499"/>
              <a:chOff x="2653" y="2069"/>
              <a:chExt cx="2858" cy="499"/>
            </a:xfrm>
          </p:grpSpPr>
          <p:sp>
            <p:nvSpPr>
              <p:cNvPr id="95254" name="Rectangle 22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2858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5255" name="Group 23"/>
              <p:cNvGrpSpPr/>
              <p:nvPr/>
            </p:nvGrpSpPr>
            <p:grpSpPr bwMode="auto">
              <a:xfrm>
                <a:off x="2699" y="2069"/>
                <a:ext cx="136" cy="494"/>
                <a:chOff x="2290" y="2523"/>
                <a:chExt cx="208" cy="630"/>
              </a:xfrm>
            </p:grpSpPr>
            <p:sp>
              <p:nvSpPr>
                <p:cNvPr id="95256" name="AutoShape 24"/>
                <p:cNvSpPr>
                  <a:spLocks noChangeArrowheads="1"/>
                </p:cNvSpPr>
                <p:nvPr/>
              </p:nvSpPr>
              <p:spPr bwMode="auto">
                <a:xfrm>
                  <a:off x="2290" y="2523"/>
                  <a:ext cx="180" cy="182"/>
                </a:xfrm>
                <a:prstGeom prst="smileyFace">
                  <a:avLst>
                    <a:gd name="adj" fmla="val 465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257" name="Rectangle 25"/>
                <p:cNvSpPr>
                  <a:spLocks noChangeArrowheads="1"/>
                </p:cNvSpPr>
                <p:nvPr/>
              </p:nvSpPr>
              <p:spPr bwMode="auto">
                <a:xfrm>
                  <a:off x="2336" y="2704"/>
                  <a:ext cx="90" cy="3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258" name="Rectangle 26"/>
                <p:cNvSpPr>
                  <a:spLocks noChangeArrowheads="1"/>
                </p:cNvSpPr>
                <p:nvPr/>
              </p:nvSpPr>
              <p:spPr bwMode="auto">
                <a:xfrm rot="2274633">
                  <a:off x="2306" y="3028"/>
                  <a:ext cx="60" cy="12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259" name="Rectangle 27"/>
                <p:cNvSpPr>
                  <a:spLocks noChangeArrowheads="1"/>
                </p:cNvSpPr>
                <p:nvPr/>
              </p:nvSpPr>
              <p:spPr bwMode="auto">
                <a:xfrm rot="8056989">
                  <a:off x="2391" y="3012"/>
                  <a:ext cx="51" cy="1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5260" name="Group 28"/>
            <p:cNvGrpSpPr/>
            <p:nvPr/>
          </p:nvGrpSpPr>
          <p:grpSpPr bwMode="auto">
            <a:xfrm>
              <a:off x="4015" y="1033"/>
              <a:ext cx="589" cy="1525"/>
              <a:chOff x="3334" y="2795"/>
              <a:chExt cx="589" cy="1525"/>
            </a:xfrm>
          </p:grpSpPr>
          <p:sp>
            <p:nvSpPr>
              <p:cNvPr id="95261" name="AutoShape 29"/>
              <p:cNvSpPr>
                <a:spLocks noChangeArrowheads="1"/>
              </p:cNvSpPr>
              <p:nvPr/>
            </p:nvSpPr>
            <p:spPr bwMode="auto">
              <a:xfrm rot="10800000">
                <a:off x="3833" y="2976"/>
                <a:ext cx="90" cy="13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5262" name="Group 30"/>
              <p:cNvGrpSpPr/>
              <p:nvPr/>
            </p:nvGrpSpPr>
            <p:grpSpPr bwMode="auto">
              <a:xfrm>
                <a:off x="3470" y="2795"/>
                <a:ext cx="440" cy="245"/>
                <a:chOff x="2485" y="3113"/>
                <a:chExt cx="440" cy="245"/>
              </a:xfrm>
            </p:grpSpPr>
            <p:sp>
              <p:nvSpPr>
                <p:cNvPr id="95263" name="Line 31"/>
                <p:cNvSpPr>
                  <a:spLocks noChangeShapeType="1"/>
                </p:cNvSpPr>
                <p:nvPr/>
              </p:nvSpPr>
              <p:spPr bwMode="auto">
                <a:xfrm>
                  <a:off x="2544" y="3113"/>
                  <a:ext cx="381" cy="227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9526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485" y="3132"/>
                  <a:ext cx="72" cy="226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95265" name="Oval 33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72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3744664" y="383589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8210302" y="3835896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5271" name="Rectangle 11"/>
          <p:cNvSpPr>
            <a:spLocks noChangeArrowheads="1"/>
          </p:cNvSpPr>
          <p:nvPr/>
        </p:nvSpPr>
        <p:spPr bwMode="auto">
          <a:xfrm>
            <a:off x="467544" y="549275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随堂练习</a:t>
            </a:r>
          </a:p>
        </p:txBody>
      </p: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704601" y="4779963"/>
            <a:ext cx="6138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、同一灯光下两个物体的影子可以是（   ）</a:t>
            </a:r>
          </a:p>
          <a:p>
            <a:pPr eaLnBrk="1" hangingPunct="1"/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、同一方向    </a:t>
            </a:r>
            <a:r>
              <a:rPr kumimoji="1" lang="en-US" altLang="zh-CN" sz="2400" b="1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、不同方向     </a:t>
            </a:r>
          </a:p>
          <a:p>
            <a:pPr eaLnBrk="1" hangingPunct="1"/>
            <a:r>
              <a:rPr kumimoji="1" lang="en-US" altLang="zh-CN" sz="2400" b="1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、相反方向    </a:t>
            </a: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、以上都是可能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611188" y="1989138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1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投影    投影线    投影面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611188" y="2781300"/>
            <a:ext cx="79930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1" u="sng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中心投影</a:t>
            </a:r>
            <a:r>
              <a:rPr kumimoji="1" lang="zh-CN" altLang="en-US" b="1" u="sng" baseline="0" dirty="0">
                <a:latin typeface="Times New Roman" panose="02020603050405020304" pitchFamily="18" charset="0"/>
              </a:rPr>
              <a:t>：灯泡和蜡烛发出的光线可以看成时从一个点发出的，像这样的光线所形成的投影叫中心投影。灯泡和蜡烛叫</a:t>
            </a:r>
            <a:r>
              <a:rPr kumimoji="1" lang="zh-CN" altLang="en-US" b="1" u="sng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点光源</a:t>
            </a:r>
            <a:r>
              <a:rPr kumimoji="1" lang="zh-CN" altLang="en-US" b="1" u="sng" baseline="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38254" name="Rectangle 11"/>
          <p:cNvSpPr>
            <a:spLocks noChangeArrowheads="1"/>
          </p:cNvSpPr>
          <p:nvPr/>
        </p:nvSpPr>
        <p:spPr bwMode="auto">
          <a:xfrm>
            <a:off x="611188" y="620713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反思提升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611188" y="4365625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1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中心投影的性</a:t>
            </a:r>
            <a:r>
              <a:rPr kumimoji="1" lang="zh-CN" altLang="en-US" b="1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质 </a:t>
            </a:r>
            <a:endParaRPr kumimoji="1" lang="zh-CN" altLang="en-US" b="1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9" grpId="0"/>
      <p:bldP spid="138252" grpId="0"/>
      <p:bldP spid="138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2227908" y="231775"/>
            <a:ext cx="4248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8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图片欣赏</a:t>
            </a:r>
          </a:p>
        </p:txBody>
      </p:sp>
      <p:pic>
        <p:nvPicPr>
          <p:cNvPr id="25616" name="Picture 16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89138"/>
            <a:ext cx="4103687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844675"/>
            <a:ext cx="61214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30" name="Group 30"/>
          <p:cNvGrpSpPr/>
          <p:nvPr/>
        </p:nvGrpSpPr>
        <p:grpSpPr bwMode="auto">
          <a:xfrm>
            <a:off x="169516" y="1088231"/>
            <a:ext cx="8785225" cy="5183187"/>
            <a:chOff x="113" y="709"/>
            <a:chExt cx="5534" cy="3311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113" y="709"/>
              <a:ext cx="5534" cy="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5627" name="Picture 27" descr="http://www.21cbe.com.cn/resource/pic/08/2005/10/01/zs9akbp113-2.jpg"/>
            <p:cNvPicPr>
              <a:picLocks noChangeAspect="1" noChangeArrowheads="1"/>
            </p:cNvPicPr>
            <p:nvPr/>
          </p:nvPicPr>
          <p:blipFill>
            <a:blip r:embed="rId4" r:link="rId5" cstate="email"/>
            <a:srcRect/>
            <a:stretch>
              <a:fillRect/>
            </a:stretch>
          </p:blipFill>
          <p:spPr bwMode="auto">
            <a:xfrm>
              <a:off x="113" y="715"/>
              <a:ext cx="3039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Picture 28" descr="http://www.21cbe.com.cn/resource/pic/08/2005/10/01/zs9akbp110-2.jpg"/>
            <p:cNvPicPr>
              <a:picLocks noChangeAspect="1" noChangeArrowheads="1"/>
            </p:cNvPicPr>
            <p:nvPr/>
          </p:nvPicPr>
          <p:blipFill>
            <a:blip r:embed="rId6" r:link="rId5" cstate="email"/>
            <a:srcRect/>
            <a:stretch>
              <a:fillRect/>
            </a:stretch>
          </p:blipFill>
          <p:spPr bwMode="auto">
            <a:xfrm>
              <a:off x="2994" y="2428"/>
              <a:ext cx="2653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323528" y="3779230"/>
            <a:ext cx="39592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影子随处可见，你能举出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生活中关于物体在光线的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照射下形成影子的一些生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活实例吗？</a:t>
            </a:r>
            <a:r>
              <a:rPr lang="zh-CN" altLang="en-US" sz="3600" dirty="0"/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_221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1863725"/>
            <a:ext cx="22320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u=1331828898,2030667994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06600"/>
            <a:ext cx="27368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xin_5111020117483123098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008188"/>
            <a:ext cx="23764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7088" y="4724400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baseline="0" dirty="0"/>
              <a:t>     </a:t>
            </a:r>
            <a:r>
              <a:rPr lang="zh-CN" altLang="en-US" b="1" baseline="0" dirty="0">
                <a:ea typeface="华文隶书" panose="02010800040101010101" pitchFamily="2" charset="-122"/>
              </a:rPr>
              <a:t>皮影戏是利用灯光的照射，把影子的影态反映在银幕（投影面）上的表演艺术．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108108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皮影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42989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341438"/>
            <a:ext cx="445611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23850" y="1773238"/>
            <a:ext cx="61118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b="1" baseline="0">
                <a:solidFill>
                  <a:srgbClr val="0099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有趣的手影</a:t>
            </a:r>
          </a:p>
        </p:txBody>
      </p:sp>
      <p:pic>
        <p:nvPicPr>
          <p:cNvPr id="24590" name="Picture 1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773238"/>
            <a:ext cx="4679950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700213"/>
            <a:ext cx="446405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700213"/>
            <a:ext cx="5111750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2060575"/>
            <a:ext cx="4968875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1196975"/>
            <a:ext cx="496887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5" name="Picture 19" descr="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1773238"/>
            <a:ext cx="6335712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0" descr="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1557338"/>
            <a:ext cx="604837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2195513" y="374650"/>
            <a:ext cx="53288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/>
              <a:t>在灯光的照射下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做不同的手势</a:t>
            </a:r>
          </a:p>
          <a:p>
            <a:r>
              <a:rPr lang="zh-CN" altLang="en-US" sz="3600" b="1" dirty="0"/>
              <a:t>可以形成各种各样的</a:t>
            </a:r>
            <a:r>
              <a:rPr lang="zh-CN" altLang="en-US" sz="3600" b="1" dirty="0">
                <a:solidFill>
                  <a:srgbClr val="FF0000"/>
                </a:solidFill>
              </a:rPr>
              <a:t>手影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79613" y="5805488"/>
            <a:ext cx="5545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baseline="0">
                <a:solidFill>
                  <a:srgbClr val="FF3300"/>
                </a:solidFill>
              </a:rPr>
              <a:t>影子与物体的形状有密切的关系</a:t>
            </a:r>
            <a:r>
              <a:rPr lang="zh-CN" altLang="en-US" b="1" baseline="0"/>
              <a:t>．</a:t>
            </a:r>
          </a:p>
        </p:txBody>
      </p:sp>
      <p:pic>
        <p:nvPicPr>
          <p:cNvPr id="3081" name="Picture 9" descr="pic_2211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196975"/>
            <a:ext cx="25209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pic_2211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981075"/>
            <a:ext cx="187166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pic_2211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1125538"/>
            <a:ext cx="20875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827088" y="476250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baseline="0"/>
              <a:t>你知道物体与影子有什么关系吗？</a:t>
            </a:r>
          </a:p>
        </p:txBody>
      </p:sp>
      <p:pic>
        <p:nvPicPr>
          <p:cNvPr id="101385" name="Picture 9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3141663"/>
            <a:ext cx="3240087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9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3716338"/>
            <a:ext cx="2303463" cy="1511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0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3789363"/>
            <a:ext cx="2376487" cy="1473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208088" y="1301750"/>
            <a:ext cx="6769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b="1" baseline="0" dirty="0" smtClean="0">
                <a:solidFill>
                  <a:srgbClr val="0000FF"/>
                </a:solidFill>
              </a:rPr>
              <a:t>把</a:t>
            </a:r>
            <a:r>
              <a:rPr lang="zh-CN" altLang="en-US" b="1" baseline="0" dirty="0">
                <a:solidFill>
                  <a:srgbClr val="0000FF"/>
                </a:solidFill>
              </a:rPr>
              <a:t>下列物体与它们的投影用线连接起来</a:t>
            </a:r>
            <a:r>
              <a:rPr lang="zh-CN" altLang="en-US" sz="2000" b="1" baseline="0" dirty="0">
                <a:solidFill>
                  <a:srgbClr val="0000FF"/>
                </a:solidFill>
              </a:rPr>
              <a:t>：</a:t>
            </a:r>
          </a:p>
        </p:txBody>
      </p:sp>
      <p:pic>
        <p:nvPicPr>
          <p:cNvPr id="110595" name="Picture 3" descr="pic_221119"/>
          <p:cNvPicPr>
            <a:picLocks noChangeAspect="1" noChangeArrowheads="1"/>
          </p:cNvPicPr>
          <p:nvPr/>
        </p:nvPicPr>
        <p:blipFill>
          <a:blip r:embed="rId2" cstate="email"/>
          <a:srcRect l="25589" t="18813" r="17410" b="72864"/>
          <a:stretch>
            <a:fillRect/>
          </a:stretch>
        </p:blipFill>
        <p:spPr bwMode="auto">
          <a:xfrm>
            <a:off x="1175544" y="2132013"/>
            <a:ext cx="6696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 descr="pic_221119"/>
          <p:cNvPicPr>
            <a:picLocks noChangeAspect="1" noChangeArrowheads="1"/>
          </p:cNvPicPr>
          <p:nvPr/>
        </p:nvPicPr>
        <p:blipFill>
          <a:blip r:embed="rId2" cstate="email"/>
          <a:srcRect l="25589" t="26312" r="17410" b="65382"/>
          <a:stretch>
            <a:fillRect/>
          </a:stretch>
        </p:blipFill>
        <p:spPr bwMode="auto">
          <a:xfrm>
            <a:off x="1175544" y="4581525"/>
            <a:ext cx="65532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39552" y="489744"/>
            <a:ext cx="1224136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练 习</a:t>
            </a:r>
            <a:endParaRPr lang="zh-CN" altLang="en-US" sz="3200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2039144" y="3429000"/>
            <a:ext cx="1368425" cy="13684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3767932" y="3644900"/>
            <a:ext cx="3240087" cy="14398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H="1">
            <a:off x="2255044" y="3284538"/>
            <a:ext cx="2808288" cy="16557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>
            <a:off x="5353844" y="3284538"/>
            <a:ext cx="1438275" cy="18002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9" grpId="0" animBg="1"/>
      <p:bldP spid="110600" grpId="0" animBg="1"/>
      <p:bldP spid="110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ZW_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404664"/>
            <a:ext cx="2663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971600" y="2766219"/>
            <a:ext cx="7776864" cy="164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自主学习</a:t>
            </a:r>
            <a:r>
              <a:rPr lang="zh-CN" altLang="en-US" sz="3600" b="1" baseline="0" dirty="0">
                <a:solidFill>
                  <a:srgbClr val="0000FF"/>
                </a:solidFill>
                <a:ea typeface="黑体" panose="02010609060101010101" pitchFamily="49" charset="-122"/>
              </a:rPr>
              <a:t>：结合教材了</a:t>
            </a:r>
            <a:r>
              <a:rPr lang="zh-CN" altLang="en-US" sz="3600" b="1" baseline="0" dirty="0" smtClean="0">
                <a:solidFill>
                  <a:srgbClr val="0000FF"/>
                </a:solidFill>
                <a:ea typeface="黑体" panose="02010609060101010101" pitchFamily="49" charset="-122"/>
              </a:rPr>
              <a:t>解投</a:t>
            </a:r>
            <a:r>
              <a:rPr lang="zh-CN" altLang="en-US" sz="3600" b="1" baseline="0" dirty="0">
                <a:solidFill>
                  <a:srgbClr val="0000FF"/>
                </a:solidFill>
                <a:ea typeface="黑体" panose="02010609060101010101" pitchFamily="49" charset="-122"/>
              </a:rPr>
              <a:t>影、投影线、投影面</a:t>
            </a:r>
            <a:r>
              <a:rPr lang="zh-CN" altLang="en-US" sz="3600" b="1" baseline="0" dirty="0" smtClean="0">
                <a:solidFill>
                  <a:srgbClr val="0000FF"/>
                </a:solidFill>
                <a:ea typeface="黑体" panose="02010609060101010101" pitchFamily="49" charset="-122"/>
              </a:rPr>
              <a:t>、中</a:t>
            </a:r>
            <a:r>
              <a:rPr lang="zh-CN" altLang="en-US" sz="3600" b="1" baseline="0" dirty="0">
                <a:solidFill>
                  <a:srgbClr val="0000FF"/>
                </a:solidFill>
                <a:ea typeface="黑体" panose="02010609060101010101" pitchFamily="49" charset="-122"/>
              </a:rPr>
              <a:t>心投影的定义</a:t>
            </a:r>
          </a:p>
        </p:txBody>
      </p:sp>
      <p:sp>
        <p:nvSpPr>
          <p:cNvPr id="107534" name="Rectangle 11"/>
          <p:cNvSpPr>
            <a:spLocks noChangeArrowheads="1"/>
          </p:cNvSpPr>
          <p:nvPr/>
        </p:nvSpPr>
        <p:spPr bwMode="auto">
          <a:xfrm>
            <a:off x="971600" y="692696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探究活动一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200616104426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5903913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877050" y="5157788"/>
            <a:ext cx="1655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投影面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2051050" y="2736850"/>
            <a:ext cx="2520950" cy="2879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3779838" y="3241675"/>
            <a:ext cx="1152525" cy="20875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2916238" y="3168650"/>
            <a:ext cx="1655762" cy="2160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635375" y="5876925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投影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2916238" y="5545138"/>
            <a:ext cx="576262" cy="692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5508625" y="5473700"/>
            <a:ext cx="1368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4787900" y="3744913"/>
            <a:ext cx="21605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7019925" y="34290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投影线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68313" y="692150"/>
            <a:ext cx="8275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2000" b="1" baseline="0" dirty="0">
                <a:latin typeface="Times New Roman" panose="02020603050405020304" pitchFamily="18" charset="0"/>
              </a:rPr>
              <a:t>                   </a:t>
            </a:r>
            <a:r>
              <a:rPr lang="zh-CN" altLang="en-US" sz="3200" b="1" baseline="0" dirty="0" smtClean="0">
                <a:latin typeface="Times New Roman" panose="02020603050405020304" pitchFamily="18" charset="0"/>
              </a:rPr>
              <a:t>在</a:t>
            </a:r>
            <a:r>
              <a:rPr lang="zh-CN" altLang="en-US" sz="3200" b="1" baseline="0" dirty="0">
                <a:latin typeface="Times New Roman" panose="02020603050405020304" pitchFamily="18" charset="0"/>
              </a:rPr>
              <a:t>光线的照射下，空间中的物体 落在平面内的影子能够反映出该物体的</a:t>
            </a:r>
            <a:r>
              <a:rPr lang="zh-CN" altLang="en-US" sz="3200" b="1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形状和大小</a:t>
            </a:r>
            <a:r>
              <a:rPr lang="zh-CN" altLang="en-US" sz="3200" b="1" baseline="0" dirty="0">
                <a:latin typeface="Times New Roman" panose="02020603050405020304" pitchFamily="18" charset="0"/>
              </a:rPr>
              <a:t>，这种现象叫做投影现象。</a:t>
            </a:r>
          </a:p>
        </p:txBody>
      </p:sp>
      <p:sp>
        <p:nvSpPr>
          <p:cNvPr id="81935" name="WordArt 29"/>
          <p:cNvSpPr>
            <a:spLocks noChangeArrowheads="1" noChangeShapeType="1" noTextEdit="1"/>
          </p:cNvSpPr>
          <p:nvPr/>
        </p:nvSpPr>
        <p:spPr bwMode="auto">
          <a:xfrm>
            <a:off x="611560" y="698500"/>
            <a:ext cx="914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4" grpId="0" animBg="1"/>
      <p:bldP spid="21525" grpId="0" animBg="1"/>
      <p:bldP spid="21526" grpId="0" animBg="1"/>
      <p:bldP spid="21529" grpId="0" animBg="1"/>
      <p:bldP spid="21530" grpId="0" animBg="1"/>
      <p:bldP spid="215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Office PowerPoint</Application>
  <PresentationFormat>全屏显示(4:3)</PresentationFormat>
  <Paragraphs>249</Paragraphs>
  <Slides>23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黑体</vt:lpstr>
      <vt:lpstr>华文隶书</vt:lpstr>
      <vt:lpstr>楷体</vt:lpstr>
      <vt:lpstr>隶书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取一张平行四边形的纸片，放在点光源下，观察纸片的投影，并比较纸片的面积与投影面积的大小。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例2: 同一时刻，两根木棒的影子如图，请画出图中另一根木棒的影子。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2019-03-29T03:05:00Z</dcterms:created>
  <dcterms:modified xsi:type="dcterms:W3CDTF">2023-01-17T03:12:16Z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9027599F84A84BB082474BDACF5232C7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