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76" r:id="rId3"/>
    <p:sldId id="261" r:id="rId4"/>
    <p:sldId id="307" r:id="rId5"/>
    <p:sldId id="309" r:id="rId6"/>
    <p:sldId id="299" r:id="rId7"/>
    <p:sldId id="264" r:id="rId8"/>
    <p:sldId id="308" r:id="rId9"/>
    <p:sldId id="265" r:id="rId10"/>
    <p:sldId id="291" r:id="rId11"/>
    <p:sldId id="267" r:id="rId12"/>
    <p:sldId id="302" r:id="rId13"/>
    <p:sldId id="269" r:id="rId14"/>
    <p:sldId id="270" r:id="rId15"/>
    <p:sldId id="287" r:id="rId16"/>
    <p:sldId id="298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4469" autoAdjust="0"/>
  </p:normalViewPr>
  <p:slideViewPr>
    <p:cSldViewPr snapToGrid="0">
      <p:cViewPr>
        <p:scale>
          <a:sx n="90" d="100"/>
          <a:sy n="90" d="100"/>
        </p:scale>
        <p:origin x="-1164" y="-516"/>
      </p:cViewPr>
      <p:guideLst>
        <p:guide orient="horz" pos="2160"/>
        <p:guide pos="5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715EE-3B03-4D2D-B87F-C1C933DDB6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6DF3B-9234-45E1-9B81-8D140CFA6B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NULL" TargetMode="Externa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NULL" TargetMode="Externa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NULL" TargetMode="Externa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NULL" TargetMode="Externa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img.smzy.com/Soft/UploadPic/2014-5/20145268545079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51"/>
            <a:ext cx="57150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-10094" y="489775"/>
            <a:ext cx="663949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第六单元  平移、旋转和轴对称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79697" y="2185182"/>
            <a:ext cx="6640465" cy="1412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6.1</a:t>
            </a:r>
            <a:r>
              <a:rPr lang="zh-CN" alt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平移</a:t>
            </a:r>
            <a:r>
              <a:rPr lang="zh-CN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和旋转</a:t>
            </a:r>
          </a:p>
        </p:txBody>
      </p:sp>
      <p:pic>
        <p:nvPicPr>
          <p:cNvPr id="14338" name="Picture 2" descr="http://p0.so.qhimg.com/bdr/_240_/t0155de023c20a275d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2257" y="1253414"/>
            <a:ext cx="3012567" cy="236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6975967" y="5564733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/>
          <p:nvPr/>
        </p:nvSpPr>
        <p:spPr>
          <a:xfrm>
            <a:off x="774069" y="1521857"/>
            <a:ext cx="66704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小练习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看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图填一填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）小汽车向（   ）平移（   ）格。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）小船向（   ）平移了（   ）格。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）小飞机向（  ）平移了（   ）格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7233" y="2814517"/>
            <a:ext cx="1302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右</a:t>
            </a:r>
          </a:p>
        </p:txBody>
      </p:sp>
      <p:pic>
        <p:nvPicPr>
          <p:cNvPr id="5122" name="Picture 7" descr="P29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73097" y="2244680"/>
            <a:ext cx="3815791" cy="311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56990" y="2843095"/>
            <a:ext cx="1302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99553" y="3452709"/>
            <a:ext cx="1302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左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66510" y="3481287"/>
            <a:ext cx="1302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51969" y="4076613"/>
            <a:ext cx="1302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8926" y="4105191"/>
            <a:ext cx="1302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五边形 11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0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239133" y="4938852"/>
            <a:ext cx="1364776" cy="193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61683" y="1464704"/>
            <a:ext cx="98472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小练习：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观察下图，判断从前面到后面每次发生了怎样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变化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，填上“平移”或“旋转”．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399218" y="4616372"/>
            <a:ext cx="2631628" cy="211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1" descr="http://192.168.0.2/xxpd05-06xia/kczy/05-06xia/sx/2/03/kebiao/rj/2/dxlt/image005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88406" y="3261686"/>
            <a:ext cx="11986613" cy="166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98450" y="3318840"/>
            <a:ext cx="19526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旋转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22511" y="3347417"/>
            <a:ext cx="19495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旋转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4434" y="3371224"/>
            <a:ext cx="20922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平移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47200" y="3342650"/>
            <a:ext cx="19249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旋转</a:t>
            </a:r>
          </a:p>
        </p:txBody>
      </p:sp>
      <p:sp>
        <p:nvSpPr>
          <p:cNvPr id="15" name="五边形 14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05973" y="5147614"/>
            <a:ext cx="2486027" cy="171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87" y="1377980"/>
            <a:ext cx="10639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小练习：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3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下列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图形中，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    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是①通过旋转后与下图是相同的。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675" y="3112715"/>
            <a:ext cx="10948987" cy="166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08688" y="2024310"/>
            <a:ext cx="16347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五边形 8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9"/>
          <p:cNvSpPr txBox="1"/>
          <p:nvPr/>
        </p:nvSpPr>
        <p:spPr>
          <a:xfrm>
            <a:off x="49214" y="1531610"/>
            <a:ext cx="101627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连一连。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077" y="4916064"/>
            <a:ext cx="1950355" cy="193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969644" y="2798911"/>
            <a:ext cx="99583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推拉门的运动                       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钟摆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的运动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打气筒打气        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平移    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传送带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的运动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车轮的运动                       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火车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的运动 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光盘在电脑里的运动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旋转             时针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在钟面上的运动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3231622" y="3143250"/>
            <a:ext cx="1814937" cy="1957388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926822" y="3898880"/>
            <a:ext cx="2119737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926822" y="4426434"/>
            <a:ext cx="2119737" cy="731353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265084" y="5232121"/>
            <a:ext cx="781475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684522" y="3898882"/>
            <a:ext cx="1507543" cy="638175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5841472" y="3429000"/>
            <a:ext cx="1157499" cy="1717652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5948839" y="5157787"/>
            <a:ext cx="1202532" cy="1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5770032" y="3884592"/>
            <a:ext cx="1309899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五边形 14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enwen.soso.com/p/20110920/20110920210742-6026806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44777" y="2459709"/>
            <a:ext cx="1899539" cy="302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63794" y="1227869"/>
            <a:ext cx="770860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看图填一填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720090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）长方形向（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平移了（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格。</a:t>
            </a:r>
          </a:p>
          <a:p>
            <a:pPr indent="720090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）六边形向（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平移了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）格。</a:t>
            </a:r>
          </a:p>
          <a:p>
            <a:pPr indent="720090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）五角星向（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平移了（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格。</a:t>
            </a:r>
          </a:p>
          <a:p>
            <a:pPr indent="720090">
              <a:lnSpc>
                <a:spcPct val="150000"/>
              </a:lnSpc>
            </a:pP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94" name="Picture 29" descr="[转载]青岛版小学数学第五册平移和旋转练习题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1511617" y="4168105"/>
            <a:ext cx="4757739" cy="228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7209" y="1876261"/>
            <a:ext cx="1302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7014" y="1904839"/>
            <a:ext cx="1302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209" y="2519221"/>
            <a:ext cx="1302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2726" y="2547799"/>
            <a:ext cx="1302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209" y="3176469"/>
            <a:ext cx="1302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7014" y="3205047"/>
            <a:ext cx="1302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五边形 13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521626" y="4257677"/>
            <a:ext cx="2627511" cy="260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-169207" y="1071237"/>
            <a:ext cx="110493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1.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按要求操作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1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）把图中长方形向上平移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格；</a:t>
            </a:r>
          </a:p>
          <a:p>
            <a:pPr latinLnBrk="1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）把图中三角形向右平移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格；</a:t>
            </a:r>
          </a:p>
          <a:p>
            <a:pPr latinLnBrk="1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）把图中平行四边形向左平移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格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18" name="Picture 30" descr="[转载]青岛版小学数学第五册平移和旋转练习题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1187131" y="3726250"/>
            <a:ext cx="6926264" cy="292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等腰三角形 1"/>
          <p:cNvSpPr/>
          <p:nvPr/>
        </p:nvSpPr>
        <p:spPr>
          <a:xfrm>
            <a:off x="3369947" y="4914906"/>
            <a:ext cx="1146175" cy="47148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674011" y="4800602"/>
            <a:ext cx="1362871" cy="5429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/>
          <p:cNvSpPr/>
          <p:nvPr/>
        </p:nvSpPr>
        <p:spPr>
          <a:xfrm rot="19545750">
            <a:off x="3821803" y="4087864"/>
            <a:ext cx="1040373" cy="505812"/>
          </a:xfrm>
          <a:prstGeom prst="parallelogram">
            <a:avLst>
              <a:gd name="adj" fmla="val 586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五边形 8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3488" y="1577864"/>
            <a:ext cx="46199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latinLnBrk="1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发散思维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873" y="2158041"/>
            <a:ext cx="10577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latinLnBrk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接着往下画。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1" descr="C:\Users\Administrator\AppData\Roaming\Tencent\Users\810731822\QQ\WinTemp\RichOle\_2K)OK7FT2U@]}WH)F4WAL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55959" y="3986215"/>
            <a:ext cx="2383771" cy="287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31" descr="[转载]青岛版小学数学第五册平移和旋转练习题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911941" y="2989841"/>
            <a:ext cx="7503004" cy="290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:\Users\Administrator\AppData\Roaming\Tencent\Users\810731822\QQ\WinTemp\RichOle\E8$Q}][FLSP}8PJ5)JWJ84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6577587" y="3133672"/>
            <a:ext cx="1716784" cy="116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istrator\AppData\Roaming\Tencent\Users\810731822\QQ\WinTemp\RichOle\JSNAB4B~{}{EE)J[NCT7`(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6533309" y="4665393"/>
            <a:ext cx="1746939" cy="111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五边形 9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知识拓展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/>
        </p:nvSpPr>
        <p:spPr>
          <a:xfrm>
            <a:off x="489837" y="1187763"/>
            <a:ext cx="107210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1.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根据游乐场物体运动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方式的不同分一分类呢？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9"/>
          <p:cNvSpPr txBox="1"/>
          <p:nvPr/>
        </p:nvSpPr>
        <p:spPr>
          <a:xfrm>
            <a:off x="781056" y="4198573"/>
            <a:ext cx="11410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游乐场物体：转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转椅、摩天轮、大风车、火车、</a:t>
            </a: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缆车。</a:t>
            </a:r>
            <a:endParaRPr lang="en-US" altLang="zh-CN" sz="2800" dirty="0" smtClean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像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转转椅、摩天轮、大风车等绕着一个固定点转动，我们把这种运动方式叫做旋转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像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火车、缆车直直地移动，这种运动方式我们称为平移。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5" name="Picture 1" descr="C:\Users\Administrator\AppData\Roaming\Tencent\Users\810731822\QQ\WinTemp\RichOle\9`H]TDUHQ$}MT7781YPQ](N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150172"/>
            <a:ext cx="3520283" cy="21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\AppData\Roaming\Tencent\Users\810731822\QQ\WinTemp\RichOle\1~GQ]Y]_EHG]G}MMU[DENKY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73847" y="2217864"/>
            <a:ext cx="3930036" cy="203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3" descr="C:\Users\Administrator\AppData\Roaming\Tencent\Users\810731822\QQ\WinTemp\RichOle\L2{%CKKL_}5G85$M~)R{0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AutoShape 4" descr="C:\Users\Administrator\AppData\Roaming\Tencent\Users\810731822\QQ\WinTemp\RichOle\L2{%CKKL_}5G85$M~)R{0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AutoShape 5" descr="C:\Users\Administrator\AppData\Roaming\Tencent\Users\810731822\QQ\WinTemp\RichOle\L2{%CKKL_}5G85$M~)R{0.png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AutoShape 6" descr="C:\Users\Administrator\AppData\Roaming\Tencent\Users\810731822\QQ\WinTemp\RichOle\L2{%CKKL_}5G85$M~)R{0.png"/>
          <p:cNvSpPr>
            <a:spLocks noChangeAspect="1" noChangeArrowheads="1"/>
          </p:cNvSpPr>
          <p:nvPr/>
        </p:nvSpPr>
        <p:spPr bwMode="auto">
          <a:xfrm>
            <a:off x="4572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AutoShape 7" descr="C:\Users\Administrator\AppData\Roaming\Tencent\Users\810731822\QQ\WinTemp\RichOle\L2{%CKKL_}5G85$M~)R{0.png"/>
          <p:cNvSpPr>
            <a:spLocks noChangeAspect="1" noChangeArrowheads="1"/>
          </p:cNvSpPr>
          <p:nvPr/>
        </p:nvSpPr>
        <p:spPr bwMode="auto">
          <a:xfrm>
            <a:off x="609600" y="60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AutoShape 8" descr="C:\Users\Administrator\AppData\Roaming\Tencent\Users\810731822\QQ\WinTemp\RichOle\L2{%CKKL_}5G85$M~)R{0.png"/>
          <p:cNvSpPr>
            <a:spLocks noChangeAspect="1" noChangeArrowheads="1"/>
          </p:cNvSpPr>
          <p:nvPr/>
        </p:nvSpPr>
        <p:spPr bwMode="auto">
          <a:xfrm>
            <a:off x="762000" y="762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AutoShape 9" descr="C:\Users\Administrator\AppData\Roaming\Tencent\Users\810731822\QQ\WinTemp\RichOle\L2{%CKKL_}5G85$M~)R{0.png"/>
          <p:cNvSpPr>
            <a:spLocks noChangeAspect="1" noChangeArrowheads="1"/>
          </p:cNvSpPr>
          <p:nvPr/>
        </p:nvSpPr>
        <p:spPr bwMode="auto">
          <a:xfrm>
            <a:off x="914400" y="91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AutoShape 10" descr="C:\Users\Administrator\AppData\Roaming\Tencent\Users\810731822\QQ\WinTemp\RichOle\L2{%CKKL_}5G85$M~)R{0.png"/>
          <p:cNvSpPr>
            <a:spLocks noChangeAspect="1" noChangeArrowheads="1"/>
          </p:cNvSpPr>
          <p:nvPr/>
        </p:nvSpPr>
        <p:spPr bwMode="auto">
          <a:xfrm>
            <a:off x="1066800" y="106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AutoShape 12" descr="C:\Users\Administrator\AppData\Roaming\Tencent\Users\810731822\QQ\WinTemp\RichOle\L2{%CKKL_}5G85$M~)R{0.png"/>
          <p:cNvSpPr>
            <a:spLocks noChangeAspect="1" noChangeArrowheads="1"/>
          </p:cNvSpPr>
          <p:nvPr/>
        </p:nvSpPr>
        <p:spPr bwMode="auto">
          <a:xfrm>
            <a:off x="4373880" y="180629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94664" y="2217864"/>
            <a:ext cx="3436493" cy="202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五边形 7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课题引入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791687" y="1488458"/>
            <a:ext cx="9992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思考一：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请同学们认真观察，火车车厢、国旗和电梯分别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怎样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运动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0552" y="5127621"/>
            <a:ext cx="97282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火车是前后移动的、电梯和国旗是上下移动的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结论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平移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是物体直直地向前后、左右、上下移动的过程。</a:t>
            </a:r>
          </a:p>
        </p:txBody>
      </p:sp>
      <p:pic>
        <p:nvPicPr>
          <p:cNvPr id="2050" name="Picture 2" descr="http://p1.so.qhimg.com/bdr/_240_/t011cf60c3fc86ee6a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40551" y="2727317"/>
            <a:ext cx="3773488" cy="220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0.so.qhimg.com/bdr/_240_/t0184113880f5c7941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9329" y="2644814"/>
            <a:ext cx="36576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2.so.qhimg.com/bdr/_240_/t0185aef65044c2f35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85311" y="2644815"/>
            <a:ext cx="1524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五边形 7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791687" y="1488457"/>
            <a:ext cx="99925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思考二：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生活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中常见的平移还有哪些？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3716" y="5303295"/>
            <a:ext cx="85169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推拉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窗户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电脑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桌上键盘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抽屉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建筑工地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塔吊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Picture 1" descr="C:\Users\Administrator\AppData\Roaming\Tencent\Users\810731822\QQ\WinTemp\RichOle\_2K)OK7FT2U@]}WH)F4WAL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140298" y="4386265"/>
            <a:ext cx="2051703" cy="247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p0.so.qhimg.com/bdr/_240_/t01d80dff8d40316f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837" y="2625443"/>
            <a:ext cx="27336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p0.so.qhimg.com/bdr/_240_/t01e065982954ab83a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0412" y="2668304"/>
            <a:ext cx="2487613" cy="248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p3.so.qhimg.com/bdr/_240_/t0147964dc33b5905d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92435" y="2596868"/>
            <a:ext cx="18192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五边形 10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65516" y="5209677"/>
            <a:ext cx="9082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结论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这些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物体的运动包括刚才大家的运动都属于旋转</a:t>
            </a: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dirty="0" smtClean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旋转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是物体沿着一个固定的点</a:t>
            </a: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转动。</a:t>
            </a:r>
            <a:endParaRPr lang="en-US" altLang="zh-CN" sz="2800" dirty="0" smtClean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9"/>
          <p:cNvSpPr txBox="1"/>
          <p:nvPr/>
        </p:nvSpPr>
        <p:spPr>
          <a:xfrm>
            <a:off x="776447" y="1488459"/>
            <a:ext cx="950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思考三：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大家说说，电风扇、螺旋桨和钟面上的指针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分别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怎样运动的？</a:t>
            </a:r>
          </a:p>
        </p:txBody>
      </p:sp>
      <p:pic>
        <p:nvPicPr>
          <p:cNvPr id="11265" name="Picture 1" descr="C:\Users\Administrator\AppData\Roaming\Tencent\Users\810731822\QQ\WinTemp\RichOle\KYT(W%0O~RE11ZP@FPWG]D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7211" y="3000375"/>
            <a:ext cx="826458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五边形 6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57590" y="5042554"/>
            <a:ext cx="10287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生活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中的旋转物体：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转动的门、我们做的小风车、大水车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、运动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着的车咕噜、电风扇、钟表上指针的运动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9"/>
          <p:cNvSpPr txBox="1"/>
          <p:nvPr/>
        </p:nvSpPr>
        <p:spPr>
          <a:xfrm>
            <a:off x="745968" y="1488457"/>
            <a:ext cx="90209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思考四：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生活中常见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的旋转还有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哪些？</a:t>
            </a:r>
          </a:p>
        </p:txBody>
      </p:sp>
      <p:pic>
        <p:nvPicPr>
          <p:cNvPr id="3074" name="Picture 2" descr="http://p1.so.qhimg.com/bdr/_240_/t01687ef75d2caef1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1401" y="2286001"/>
            <a:ext cx="2876551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0.so.qhimg.com/bdr/_240_/t017ad4072b1c3e918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86616" y="2392540"/>
            <a:ext cx="2535861" cy="212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1.so.qhimg.com/bdr/_240_/t010bc3fe52c609c7f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39063" y="2286000"/>
            <a:ext cx="35052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五边形 7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我的文档\Tencent Files\810731822\FileRecv\2f6ca0e3559e3856e48b93d1e21e42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7625" y="1676400"/>
            <a:ext cx="6788456" cy="428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9"/>
          <p:cNvSpPr txBox="1"/>
          <p:nvPr/>
        </p:nvSpPr>
        <p:spPr>
          <a:xfrm>
            <a:off x="4457706" y="2316502"/>
            <a:ext cx="627220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由以上思考可以得出以下结论：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平移：物体沿着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直线运动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如运动的火车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旋转：物体沿固定的点转动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如钟表等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35277" y="2541663"/>
            <a:ext cx="2893780" cy="3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五边形 5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/>
          <p:nvPr/>
        </p:nvSpPr>
        <p:spPr>
          <a:xfrm>
            <a:off x="815621" y="1163639"/>
            <a:ext cx="102106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知识点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了解平移和旋转的概念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2.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模仿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平移和旋转的动作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，正确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识别平移与旋转运动。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868813" y="4993234"/>
            <a:ext cx="2323187" cy="186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/>
          <p:nvPr/>
        </p:nvSpPr>
        <p:spPr>
          <a:xfrm>
            <a:off x="115941" y="2543615"/>
            <a:ext cx="103728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：连一连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720090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升旗时国旗的运动         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钟摆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的运动</a:t>
            </a:r>
          </a:p>
          <a:p>
            <a:pPr indent="720090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在算盘上拨珠    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平移            电梯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的运动    </a:t>
            </a:r>
          </a:p>
          <a:p>
            <a:pPr indent="720090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风扇叶片的运动           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火车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的运动     </a:t>
            </a:r>
          </a:p>
          <a:p>
            <a:pPr indent="720090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光盘在电脑里的运动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旋转      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把握汽车的方向盘</a:t>
            </a:r>
          </a:p>
          <a:p>
            <a:pPr indent="720090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轮船在水里航行           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飞机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的螺旋桨转 </a:t>
            </a:r>
          </a:p>
        </p:txBody>
      </p:sp>
      <p:sp>
        <p:nvSpPr>
          <p:cNvPr id="7" name="五边形 6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7618" y="1352662"/>
            <a:ext cx="25774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五边形 9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1260153" y="1430126"/>
            <a:ext cx="1037288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升旗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时国旗的运动         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钟摆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的运动</a:t>
            </a:r>
          </a:p>
          <a:p>
            <a:pPr indent="720090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在算盘上拨珠    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平移            电梯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的运动    </a:t>
            </a:r>
          </a:p>
          <a:p>
            <a:pPr indent="720090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风扇叶片的运动           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火车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的运动     </a:t>
            </a:r>
          </a:p>
          <a:p>
            <a:pPr indent="720090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光盘在电脑里的运动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旋转      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把握汽车的方向盘</a:t>
            </a:r>
          </a:p>
          <a:p>
            <a:pPr indent="720090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轮船在水里航行           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飞机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的螺旋桨转 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866374" y="1869620"/>
            <a:ext cx="1026695" cy="48857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566838" y="2743200"/>
            <a:ext cx="1066799" cy="42146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256774" y="2510589"/>
            <a:ext cx="16362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6566837" y="2566736"/>
            <a:ext cx="125128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6566837" y="1869620"/>
            <a:ext cx="1251284" cy="48857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641783" y="3164665"/>
            <a:ext cx="1403684" cy="5891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6562077" y="4004013"/>
            <a:ext cx="1403684" cy="5891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6751322" y="3639549"/>
            <a:ext cx="106679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5249435" y="2743202"/>
            <a:ext cx="818147" cy="101065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4525479" y="2743200"/>
            <a:ext cx="1367589" cy="172671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38732" y="5325580"/>
            <a:ext cx="9420989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解析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根据平移和旋转的特征去判定，平移是水平的运动，而旋转是沿着固定的点转动。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730</Words>
  <Application>Microsoft Office PowerPoint</Application>
  <PresentationFormat>宽屏</PresentationFormat>
  <Paragraphs>104</Paragraphs>
  <Slides>16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楷体</vt:lpstr>
      <vt:lpstr>宋体</vt:lpstr>
      <vt:lpstr>微软雅黑</vt:lpstr>
      <vt:lpstr>Arial</vt:lpstr>
      <vt:lpstr>Calibri</vt:lpstr>
      <vt:lpstr>Calibri Light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2016-05-27T03:58:00Z</dcterms:created>
  <dcterms:modified xsi:type="dcterms:W3CDTF">2023-01-17T03:12:26Z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8ECBCAEAEFFE4E869226A4BD1456C807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