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8" r:id="rId2"/>
    <p:sldId id="280" r:id="rId3"/>
    <p:sldId id="278" r:id="rId4"/>
    <p:sldId id="279" r:id="rId5"/>
    <p:sldId id="281" r:id="rId6"/>
    <p:sldId id="320" r:id="rId7"/>
    <p:sldId id="322" r:id="rId8"/>
    <p:sldId id="323" r:id="rId9"/>
    <p:sldId id="282" r:id="rId10"/>
    <p:sldId id="299" r:id="rId11"/>
    <p:sldId id="300" r:id="rId12"/>
    <p:sldId id="302" r:id="rId13"/>
    <p:sldId id="301" r:id="rId14"/>
    <p:sldId id="324" r:id="rId15"/>
    <p:sldId id="325" r:id="rId16"/>
    <p:sldId id="326" r:id="rId17"/>
    <p:sldId id="327" r:id="rId18"/>
    <p:sldId id="303" r:id="rId19"/>
    <p:sldId id="305" r:id="rId20"/>
    <p:sldId id="317" r:id="rId21"/>
    <p:sldId id="313" r:id="rId22"/>
    <p:sldId id="314" r:id="rId23"/>
    <p:sldId id="306" r:id="rId24"/>
    <p:sldId id="307" r:id="rId25"/>
    <p:sldId id="319" r:id="rId2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043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4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9FB608C-986E-4A28-8016-253779E3579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FB608C-986E-4A28-8016-253779E3579F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049DAFB-A458-4F65-B2D9-69C2C573E3C5}" type="slidenum">
              <a:rPr lang="en-US" altLang="zh-CN" sz="1200" b="0" smtClean="0"/>
              <a:t>25</a:t>
            </a:fld>
            <a:endParaRPr lang="en-US" altLang="zh-CN" sz="1200" b="0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EA844-F549-481B-9372-29116511DBD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1D27F-7412-459D-A36E-C7497A06196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301625" y="685800"/>
            <a:ext cx="8543925" cy="5181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BF872-D6F6-4449-80D3-2AFA27CCC7D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246A1-502D-4D2B-9ED2-A429CF5D3EC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908E7-B803-4F9B-8863-91FD753FCFF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F5D3A-35AE-42B3-9D2F-59A56E57921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97574-6FD8-4C67-8E63-F21B83E7965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97B9C-5575-4974-8E61-B57D5D08C17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B32E2-D5E0-45A3-92CB-1A9119FE6D3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789D8-9D16-44B1-A378-D089574F06A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D645C-FC67-4FC4-8B92-8211D197381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1D6F5C4-02B6-4AC2-965B-B68BCA374086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5.emf"/><Relationship Id="rId4" Type="http://schemas.openxmlformats.org/officeDocument/2006/relationships/image" Target="../media/image12.emf"/><Relationship Id="rId9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0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9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0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hyperlink" Target="file:///H:\&#31532;26&#31456;&#20108;&#27425;&#20989;&#25968;\26.1&#20108;&#27425;&#20989;&#25968;&#30340;&#31526;&#21495;&#38382;&#39064;&#65288;7&#65289;.ppt" TargetMode="External"/><Relationship Id="rId5" Type="http://schemas.openxmlformats.org/officeDocument/2006/relationships/image" Target="../media/image31.emf"/><Relationship Id="rId4" Type="http://schemas.openxmlformats.org/officeDocument/2006/relationships/oleObject" Target="../embeddings/oleObject2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772816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800" kern="10" dirty="0">
                <a:ln w="12700">
                  <a:noFill/>
                  <a:rou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二次函数的图像和性质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4798609"/>
            <a:ext cx="9144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57188" y="214313"/>
            <a:ext cx="4114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5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5400" dirty="0">
                <a:solidFill>
                  <a:srgbClr val="FF0000"/>
                </a:solidFill>
                <a:latin typeface="Times New Roman" panose="02020603050405020304" pitchFamily="18" charset="0"/>
              </a:rPr>
              <a:t>= </a:t>
            </a:r>
            <a:r>
              <a:rPr lang="en-US" altLang="zh-CN" sz="5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ax</a:t>
            </a:r>
            <a:r>
              <a:rPr lang="en-US" altLang="zh-CN" sz="54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5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+bx+c</a:t>
            </a:r>
          </a:p>
        </p:txBody>
      </p:sp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571500" y="1150938"/>
          <a:ext cx="4071938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3" name="Equation" r:id="rId3" imgW="1752600" imgH="482600" progId="Equation.DSMT4">
                  <p:embed/>
                </p:oleObj>
              </mc:Choice>
              <mc:Fallback>
                <p:oleObj name="Equation" r:id="rId3" imgW="1752600" imgH="482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1150938"/>
                        <a:ext cx="4071938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573088" y="2362200"/>
          <a:ext cx="5427662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4" name="Equation" r:id="rId5" imgW="2476500" imgH="584200" progId="Equation.DSMT4">
                  <p:embed/>
                </p:oleObj>
              </mc:Choice>
              <mc:Fallback>
                <p:oleObj name="Equation" r:id="rId5" imgW="2476500" imgH="584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8" y="2362200"/>
                        <a:ext cx="5427662" cy="1423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574675" y="3941763"/>
          <a:ext cx="5640388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5" name="Equation" r:id="rId7" imgW="2324100" imgH="495300" progId="Equation.DSMT4">
                  <p:embed/>
                </p:oleObj>
              </mc:Choice>
              <mc:Fallback>
                <p:oleObj name="Equation" r:id="rId7" imgW="2324100" imgH="495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" y="3941763"/>
                        <a:ext cx="5640388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474663" y="5497513"/>
          <a:ext cx="5311775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6" name="Equation" r:id="rId9" imgW="2413000" imgH="495300" progId="Equation.DSMT4">
                  <p:embed/>
                </p:oleObj>
              </mc:Choice>
              <mc:Fallback>
                <p:oleObj name="Equation" r:id="rId9" imgW="2413000" imgH="4953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5497513"/>
                        <a:ext cx="5311775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8534400" cy="17541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1" lang="en-US" altLang="zh-CN" sz="5400" dirty="0" smtClean="0">
                <a:solidFill>
                  <a:srgbClr val="FF0000"/>
                </a:solidFill>
                <a:latin typeface="+mn-lt"/>
                <a:ea typeface="+mn-ea"/>
              </a:rPr>
              <a:t>1</a:t>
            </a:r>
            <a:r>
              <a:rPr kumimoji="1" lang="zh-CN" altLang="en-US" sz="5400" dirty="0" smtClean="0">
                <a:solidFill>
                  <a:srgbClr val="FF0000"/>
                </a:solidFill>
                <a:latin typeface="+mn-lt"/>
                <a:ea typeface="+mn-ea"/>
              </a:rPr>
              <a:t>、函数</a:t>
            </a:r>
            <a:r>
              <a:rPr lang="en-US" altLang="zh-CN" sz="5400" i="1" dirty="0" smtClean="0">
                <a:solidFill>
                  <a:srgbClr val="FF0000"/>
                </a:solidFill>
                <a:latin typeface="+mn-lt"/>
                <a:ea typeface="+mn-ea"/>
              </a:rPr>
              <a:t>y</a:t>
            </a:r>
            <a:r>
              <a:rPr lang="en-US" altLang="zh-CN" sz="5400" dirty="0" smtClean="0">
                <a:solidFill>
                  <a:srgbClr val="FF0000"/>
                </a:solidFill>
                <a:latin typeface="+mn-lt"/>
                <a:ea typeface="+mn-ea"/>
              </a:rPr>
              <a:t>= </a:t>
            </a:r>
            <a:r>
              <a:rPr lang="en-US" altLang="zh-CN" sz="5400" i="1" dirty="0" smtClean="0">
                <a:solidFill>
                  <a:srgbClr val="FF0000"/>
                </a:solidFill>
                <a:latin typeface="+mn-lt"/>
                <a:ea typeface="+mn-ea"/>
              </a:rPr>
              <a:t>ax</a:t>
            </a:r>
            <a:r>
              <a:rPr lang="en-US" altLang="zh-CN" sz="5400" baseline="30000" dirty="0" smtClean="0">
                <a:solidFill>
                  <a:srgbClr val="FF0000"/>
                </a:solidFill>
                <a:latin typeface="+mn-lt"/>
                <a:ea typeface="+mn-ea"/>
              </a:rPr>
              <a:t>2</a:t>
            </a:r>
            <a:r>
              <a:rPr lang="en-US" altLang="zh-CN" sz="5400" dirty="0" smtClean="0">
                <a:solidFill>
                  <a:srgbClr val="FF0000"/>
                </a:solidFill>
                <a:latin typeface="+mn-lt"/>
                <a:ea typeface="+mn-ea"/>
              </a:rPr>
              <a:t>+</a:t>
            </a:r>
            <a:r>
              <a:rPr lang="en-US" altLang="zh-CN" sz="5400" i="1" dirty="0" smtClean="0">
                <a:solidFill>
                  <a:srgbClr val="FF0000"/>
                </a:solidFill>
                <a:latin typeface="+mn-lt"/>
                <a:ea typeface="+mn-ea"/>
              </a:rPr>
              <a:t>bx</a:t>
            </a:r>
            <a:r>
              <a:rPr lang="en-US" altLang="zh-CN" sz="5400" dirty="0" smtClean="0">
                <a:solidFill>
                  <a:srgbClr val="FF0000"/>
                </a:solidFill>
                <a:latin typeface="+mn-lt"/>
                <a:ea typeface="+mn-ea"/>
              </a:rPr>
              <a:t>+</a:t>
            </a:r>
            <a:r>
              <a:rPr lang="en-US" altLang="zh-CN" sz="5400" i="1" dirty="0" smtClean="0">
                <a:solidFill>
                  <a:srgbClr val="FF0000"/>
                </a:solidFill>
                <a:latin typeface="+mn-lt"/>
                <a:ea typeface="+mn-ea"/>
              </a:rPr>
              <a:t>c</a:t>
            </a:r>
            <a:r>
              <a:rPr lang="zh-CN" altLang="en-US" sz="5400" dirty="0" smtClean="0">
                <a:solidFill>
                  <a:srgbClr val="FF0000"/>
                </a:solidFill>
                <a:latin typeface="+mn-lt"/>
                <a:ea typeface="+mn-ea"/>
              </a:rPr>
              <a:t>的图像的顶点坐标</a:t>
            </a:r>
            <a:r>
              <a:rPr lang="en-US" altLang="zh-CN" sz="5400" dirty="0" smtClean="0">
                <a:solidFill>
                  <a:srgbClr val="FF0000"/>
                </a:solidFill>
                <a:latin typeface="+mn-lt"/>
                <a:ea typeface="+mn-ea"/>
              </a:rPr>
              <a:t>:</a:t>
            </a:r>
          </a:p>
        </p:txBody>
      </p:sp>
      <p:sp>
        <p:nvSpPr>
          <p:cNvPr id="29699" name="WordArt 3"/>
          <p:cNvSpPr>
            <a:spLocks noChangeArrowheads="1" noChangeShapeType="1" noTextEdit="1"/>
          </p:cNvSpPr>
          <p:nvPr/>
        </p:nvSpPr>
        <p:spPr bwMode="auto">
          <a:xfrm>
            <a:off x="3505200" y="0"/>
            <a:ext cx="2362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6000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+mn-ea"/>
                <a:ea typeface="+mn-ea"/>
                <a:cs typeface="+mn-ea"/>
              </a:rPr>
              <a:t>结论</a:t>
            </a:r>
          </a:p>
        </p:txBody>
      </p:sp>
      <p:graphicFrame>
        <p:nvGraphicFramePr>
          <p:cNvPr id="70661" name="Object 5"/>
          <p:cNvGraphicFramePr>
            <a:graphicFrameLocks noChangeAspect="1"/>
          </p:cNvGraphicFramePr>
          <p:nvPr/>
        </p:nvGraphicFramePr>
        <p:xfrm>
          <a:off x="1000125" y="3000375"/>
          <a:ext cx="4641850" cy="138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1" name="Equation" r:id="rId3" imgW="1968500" imgH="495300" progId="Equation.DSMT4">
                  <p:embed/>
                </p:oleObj>
              </mc:Choice>
              <mc:Fallback>
                <p:oleObj name="Equation" r:id="rId3" imgW="1968500" imgH="495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3000375"/>
                        <a:ext cx="4641850" cy="1389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304800" y="4953000"/>
            <a:ext cx="4267200" cy="9144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5400" dirty="0">
                <a:solidFill>
                  <a:srgbClr val="FF0000"/>
                </a:solidFill>
                <a:latin typeface="+mn-lt"/>
                <a:ea typeface="+mn-ea"/>
              </a:rPr>
              <a:t>对称轴</a:t>
            </a:r>
            <a:r>
              <a:rPr lang="en-US" altLang="zh-CN" sz="5400" dirty="0">
                <a:solidFill>
                  <a:srgbClr val="FF0000"/>
                </a:solidFill>
                <a:latin typeface="+mn-lt"/>
                <a:ea typeface="+mn-ea"/>
              </a:rPr>
              <a:t>:</a:t>
            </a:r>
            <a:r>
              <a:rPr lang="zh-CN" altLang="en-US" sz="5400" dirty="0">
                <a:solidFill>
                  <a:srgbClr val="FF0000"/>
                </a:solidFill>
                <a:latin typeface="+mn-lt"/>
                <a:ea typeface="+mn-ea"/>
              </a:rPr>
              <a:t>直线</a:t>
            </a:r>
          </a:p>
        </p:txBody>
      </p:sp>
      <p:graphicFrame>
        <p:nvGraphicFramePr>
          <p:cNvPr id="70663" name="Object 7"/>
          <p:cNvGraphicFramePr>
            <a:graphicFrameLocks noChangeAspect="1"/>
          </p:cNvGraphicFramePr>
          <p:nvPr/>
        </p:nvGraphicFramePr>
        <p:xfrm>
          <a:off x="4173538" y="4641850"/>
          <a:ext cx="2827337" cy="153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2" name="Equation" r:id="rId5" imgW="939800" imgH="482600" progId="Equation.DSMT4">
                  <p:embed/>
                </p:oleObj>
              </mc:Choice>
              <mc:Fallback>
                <p:oleObj name="Equation" r:id="rId5" imgW="939800" imgH="482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3538" y="4641850"/>
                        <a:ext cx="2827337" cy="1538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8534400" cy="9144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sz="5400" dirty="0" smtClean="0">
                <a:solidFill>
                  <a:srgbClr val="FF0000"/>
                </a:solidFill>
                <a:latin typeface="+mn-lt"/>
                <a:ea typeface="+mn-ea"/>
              </a:rPr>
              <a:t>函数</a:t>
            </a:r>
            <a:r>
              <a:rPr lang="en-US" altLang="zh-CN" sz="5400" i="1" dirty="0" smtClean="0">
                <a:solidFill>
                  <a:srgbClr val="FF0000"/>
                </a:solidFill>
                <a:latin typeface="+mn-lt"/>
                <a:ea typeface="+mn-ea"/>
              </a:rPr>
              <a:t>y</a:t>
            </a:r>
            <a:r>
              <a:rPr lang="en-US" altLang="zh-CN" sz="5400" dirty="0" smtClean="0">
                <a:solidFill>
                  <a:srgbClr val="FF0000"/>
                </a:solidFill>
                <a:latin typeface="+mn-lt"/>
                <a:ea typeface="+mn-ea"/>
              </a:rPr>
              <a:t>= </a:t>
            </a:r>
            <a:r>
              <a:rPr lang="en-US" altLang="zh-CN" sz="5400" i="1" dirty="0" smtClean="0">
                <a:solidFill>
                  <a:srgbClr val="FF0000"/>
                </a:solidFill>
                <a:latin typeface="+mn-lt"/>
                <a:ea typeface="+mn-ea"/>
              </a:rPr>
              <a:t>ax</a:t>
            </a:r>
            <a:r>
              <a:rPr lang="en-US" altLang="zh-CN" sz="5400" baseline="30000" dirty="0" smtClean="0">
                <a:solidFill>
                  <a:srgbClr val="FF0000"/>
                </a:solidFill>
                <a:latin typeface="+mn-lt"/>
                <a:ea typeface="+mn-ea"/>
              </a:rPr>
              <a:t>2</a:t>
            </a:r>
            <a:r>
              <a:rPr lang="en-US" altLang="zh-CN" sz="5400" i="1" dirty="0" smtClean="0">
                <a:solidFill>
                  <a:srgbClr val="FF0000"/>
                </a:solidFill>
                <a:latin typeface="+mn-lt"/>
                <a:ea typeface="+mn-ea"/>
              </a:rPr>
              <a:t>+bx+c</a:t>
            </a:r>
          </a:p>
        </p:txBody>
      </p:sp>
      <p:sp>
        <p:nvSpPr>
          <p:cNvPr id="30723" name="WordArt 3"/>
          <p:cNvSpPr>
            <a:spLocks noChangeArrowheads="1" noChangeShapeType="1" noTextEdit="1"/>
          </p:cNvSpPr>
          <p:nvPr/>
        </p:nvSpPr>
        <p:spPr bwMode="auto">
          <a:xfrm>
            <a:off x="3505200" y="76200"/>
            <a:ext cx="2074863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6000" kern="10">
                <a:ln w="12700">
                  <a:solidFill>
                    <a:srgbClr val="EAEAEA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+mn-ea"/>
                <a:ea typeface="+mn-ea"/>
                <a:cs typeface="+mn-ea"/>
              </a:rPr>
              <a:t>结论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0" y="1905000"/>
            <a:ext cx="4714875" cy="9144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5400" dirty="0">
                <a:solidFill>
                  <a:srgbClr val="FF0000"/>
                </a:solidFill>
                <a:latin typeface="+mn-lt"/>
                <a:ea typeface="+mn-ea"/>
              </a:rPr>
              <a:t>Ⅰ</a:t>
            </a:r>
            <a:r>
              <a:rPr lang="zh-CN" altLang="en-US" sz="5400" dirty="0">
                <a:solidFill>
                  <a:srgbClr val="FF0000"/>
                </a:solidFill>
                <a:latin typeface="+mn-lt"/>
                <a:ea typeface="+mn-ea"/>
              </a:rPr>
              <a:t>、当</a:t>
            </a:r>
            <a:r>
              <a:rPr lang="en-US" altLang="zh-CN" sz="5400" i="1" dirty="0">
                <a:solidFill>
                  <a:srgbClr val="FF0000"/>
                </a:solidFill>
                <a:latin typeface="+mn-lt"/>
                <a:ea typeface="+mn-ea"/>
              </a:rPr>
              <a:t>a</a:t>
            </a:r>
            <a:r>
              <a:rPr lang="zh-CN" altLang="en-US" sz="5400" dirty="0">
                <a:solidFill>
                  <a:srgbClr val="FF0000"/>
                </a:solidFill>
                <a:latin typeface="+mn-lt"/>
                <a:ea typeface="+mn-ea"/>
              </a:rPr>
              <a:t>＞</a:t>
            </a:r>
            <a:r>
              <a:rPr lang="en-US" altLang="zh-CN" sz="5400" dirty="0">
                <a:solidFill>
                  <a:srgbClr val="FF0000"/>
                </a:solidFill>
                <a:latin typeface="+mn-lt"/>
                <a:ea typeface="+mn-ea"/>
              </a:rPr>
              <a:t>0</a:t>
            </a:r>
            <a:r>
              <a:rPr lang="zh-CN" altLang="en-US" sz="5400" dirty="0">
                <a:solidFill>
                  <a:srgbClr val="FF0000"/>
                </a:solidFill>
                <a:latin typeface="+mn-lt"/>
                <a:ea typeface="+mn-ea"/>
              </a:rPr>
              <a:t>时</a:t>
            </a:r>
            <a:r>
              <a:rPr lang="en-US" altLang="zh-CN" sz="5400" dirty="0">
                <a:solidFill>
                  <a:srgbClr val="FF0000"/>
                </a:solidFill>
                <a:latin typeface="+mn-lt"/>
                <a:ea typeface="+mn-ea"/>
              </a:rPr>
              <a:t>:</a:t>
            </a:r>
          </a:p>
        </p:txBody>
      </p:sp>
      <p:graphicFrame>
        <p:nvGraphicFramePr>
          <p:cNvPr id="72709" name="Object 5"/>
          <p:cNvGraphicFramePr>
            <a:graphicFrameLocks noChangeAspect="1"/>
          </p:cNvGraphicFramePr>
          <p:nvPr/>
        </p:nvGraphicFramePr>
        <p:xfrm>
          <a:off x="2784475" y="4857750"/>
          <a:ext cx="2287588" cy="156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7" name="Equation" r:id="rId3" imgW="850900" imgH="495300" progId="Equation.DSMT4">
                  <p:embed/>
                </p:oleObj>
              </mc:Choice>
              <mc:Fallback>
                <p:oleObj name="Equation" r:id="rId3" imgW="850900" imgH="495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4475" y="4857750"/>
                        <a:ext cx="2287588" cy="156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0" y="3352800"/>
            <a:ext cx="881063" cy="9239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5400">
                <a:solidFill>
                  <a:srgbClr val="FF0000"/>
                </a:solidFill>
                <a:latin typeface="+mn-lt"/>
                <a:ea typeface="+mn-ea"/>
              </a:rPr>
              <a:t>当</a:t>
            </a:r>
            <a:endParaRPr lang="en-US" altLang="zh-CN" sz="5400">
              <a:solidFill>
                <a:srgbClr val="FF0000"/>
              </a:solidFill>
              <a:latin typeface="+mn-lt"/>
              <a:ea typeface="+mn-ea"/>
            </a:endParaRPr>
          </a:p>
        </p:txBody>
      </p:sp>
      <p:graphicFrame>
        <p:nvGraphicFramePr>
          <p:cNvPr id="72711" name="Object 7"/>
          <p:cNvGraphicFramePr>
            <a:graphicFrameLocks noChangeAspect="1"/>
          </p:cNvGraphicFramePr>
          <p:nvPr/>
        </p:nvGraphicFramePr>
        <p:xfrm>
          <a:off x="892175" y="3143250"/>
          <a:ext cx="2179638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8" name="Equation" r:id="rId5" imgW="939800" imgH="482600" progId="Equation.DSMT4">
                  <p:embed/>
                </p:oleObj>
              </mc:Choice>
              <mc:Fallback>
                <p:oleObj name="Equation" r:id="rId5" imgW="939800" imgH="482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175" y="3143250"/>
                        <a:ext cx="2179638" cy="150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5181600"/>
            <a:ext cx="2665413" cy="9239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5400">
                <a:solidFill>
                  <a:srgbClr val="FF0000"/>
                </a:solidFill>
                <a:latin typeface="+mn-lt"/>
                <a:ea typeface="+mn-ea"/>
              </a:rPr>
              <a:t>最小值</a:t>
            </a:r>
            <a:r>
              <a:rPr lang="en-US" altLang="zh-CN" sz="5400">
                <a:solidFill>
                  <a:srgbClr val="FF0000"/>
                </a:solidFill>
                <a:latin typeface="+mn-lt"/>
                <a:ea typeface="+mn-ea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autoUpdateAnimBg="0"/>
      <p:bldP spid="72710" grpId="0" autoUpdateAnimBg="0"/>
      <p:bldP spid="7271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8534400" cy="9144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sz="5400" dirty="0" smtClean="0">
                <a:solidFill>
                  <a:srgbClr val="FF0000"/>
                </a:solidFill>
                <a:latin typeface="+mn-lt"/>
                <a:ea typeface="+mn-ea"/>
              </a:rPr>
              <a:t>函数</a:t>
            </a:r>
            <a:r>
              <a:rPr lang="en-US" altLang="zh-CN" sz="5400" i="1" dirty="0" smtClean="0">
                <a:solidFill>
                  <a:srgbClr val="FF0000"/>
                </a:solidFill>
                <a:latin typeface="+mn-lt"/>
                <a:ea typeface="+mn-ea"/>
              </a:rPr>
              <a:t>y</a:t>
            </a:r>
            <a:r>
              <a:rPr lang="en-US" altLang="zh-CN" sz="5400" dirty="0" smtClean="0">
                <a:solidFill>
                  <a:srgbClr val="FF0000"/>
                </a:solidFill>
                <a:latin typeface="+mn-lt"/>
                <a:ea typeface="+mn-ea"/>
              </a:rPr>
              <a:t>= </a:t>
            </a:r>
            <a:r>
              <a:rPr lang="en-US" altLang="zh-CN" sz="5400" i="1" dirty="0" smtClean="0">
                <a:solidFill>
                  <a:srgbClr val="FF0000"/>
                </a:solidFill>
                <a:latin typeface="+mn-lt"/>
                <a:ea typeface="+mn-ea"/>
              </a:rPr>
              <a:t>ax</a:t>
            </a:r>
            <a:r>
              <a:rPr lang="en-US" altLang="zh-CN" sz="5400" baseline="30000" dirty="0" smtClean="0">
                <a:solidFill>
                  <a:srgbClr val="FF0000"/>
                </a:solidFill>
                <a:latin typeface="+mn-lt"/>
                <a:ea typeface="+mn-ea"/>
              </a:rPr>
              <a:t>2</a:t>
            </a:r>
            <a:r>
              <a:rPr lang="en-US" altLang="zh-CN" sz="5400" i="1" dirty="0" smtClean="0">
                <a:solidFill>
                  <a:srgbClr val="FF0000"/>
                </a:solidFill>
                <a:latin typeface="+mn-lt"/>
                <a:ea typeface="+mn-ea"/>
              </a:rPr>
              <a:t>+bx+c</a:t>
            </a:r>
          </a:p>
        </p:txBody>
      </p:sp>
      <p:sp>
        <p:nvSpPr>
          <p:cNvPr id="31747" name="WordArt 3"/>
          <p:cNvSpPr>
            <a:spLocks noChangeArrowheads="1" noChangeShapeType="1" noTextEdit="1"/>
          </p:cNvSpPr>
          <p:nvPr/>
        </p:nvSpPr>
        <p:spPr bwMode="auto">
          <a:xfrm>
            <a:off x="3505200" y="0"/>
            <a:ext cx="2362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6000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+mn-ea"/>
                <a:ea typeface="+mn-ea"/>
                <a:cs typeface="+mn-ea"/>
              </a:rPr>
              <a:t>结论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0" y="1905000"/>
            <a:ext cx="4362450" cy="9239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5400" dirty="0">
                <a:solidFill>
                  <a:srgbClr val="FF0000"/>
                </a:solidFill>
                <a:latin typeface="+mn-lt"/>
                <a:ea typeface="+mn-ea"/>
              </a:rPr>
              <a:t>Ⅱ</a:t>
            </a:r>
            <a:r>
              <a:rPr lang="zh-CN" altLang="en-US" sz="5400" dirty="0">
                <a:solidFill>
                  <a:srgbClr val="FF0000"/>
                </a:solidFill>
                <a:latin typeface="+mn-lt"/>
                <a:ea typeface="+mn-ea"/>
              </a:rPr>
              <a:t>、当</a:t>
            </a:r>
            <a:r>
              <a:rPr lang="en-US" altLang="zh-CN" sz="5400" i="1" dirty="0">
                <a:solidFill>
                  <a:srgbClr val="FF0000"/>
                </a:solidFill>
                <a:latin typeface="+mn-lt"/>
                <a:ea typeface="+mn-ea"/>
              </a:rPr>
              <a:t>a</a:t>
            </a:r>
            <a:r>
              <a:rPr lang="zh-CN" altLang="en-US" sz="5400" dirty="0">
                <a:solidFill>
                  <a:srgbClr val="FF0000"/>
                </a:solidFill>
                <a:latin typeface="+mn-lt"/>
                <a:ea typeface="+mn-ea"/>
              </a:rPr>
              <a:t>＜</a:t>
            </a:r>
            <a:r>
              <a:rPr lang="en-US" altLang="zh-CN" sz="5400" dirty="0">
                <a:solidFill>
                  <a:srgbClr val="FF0000"/>
                </a:solidFill>
                <a:latin typeface="+mn-lt"/>
                <a:ea typeface="+mn-ea"/>
              </a:rPr>
              <a:t>0</a:t>
            </a:r>
            <a:r>
              <a:rPr lang="zh-CN" altLang="en-US" sz="5400" dirty="0">
                <a:solidFill>
                  <a:srgbClr val="FF0000"/>
                </a:solidFill>
                <a:latin typeface="+mn-lt"/>
                <a:ea typeface="+mn-ea"/>
              </a:rPr>
              <a:t>时</a:t>
            </a:r>
          </a:p>
        </p:txBody>
      </p:sp>
      <p:graphicFrame>
        <p:nvGraphicFramePr>
          <p:cNvPr id="71685" name="Object 5"/>
          <p:cNvGraphicFramePr>
            <a:graphicFrameLocks noChangeAspect="1"/>
          </p:cNvGraphicFramePr>
          <p:nvPr/>
        </p:nvGraphicFramePr>
        <p:xfrm>
          <a:off x="2857500" y="4789488"/>
          <a:ext cx="2571750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1" name="Equation" r:id="rId3" imgW="850900" imgH="495300" progId="Equation.DSMT4">
                  <p:embed/>
                </p:oleObj>
              </mc:Choice>
              <mc:Fallback>
                <p:oleObj name="Equation" r:id="rId3" imgW="850900" imgH="495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0" y="4789488"/>
                        <a:ext cx="2571750" cy="164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3200400"/>
            <a:ext cx="881063" cy="9239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5400">
                <a:solidFill>
                  <a:srgbClr val="FF0000"/>
                </a:solidFill>
                <a:latin typeface="+mn-lt"/>
                <a:ea typeface="+mn-ea"/>
              </a:rPr>
              <a:t>当</a:t>
            </a:r>
            <a:endParaRPr lang="en-US" altLang="zh-CN" sz="5400">
              <a:solidFill>
                <a:srgbClr val="FF0000"/>
              </a:solidFill>
              <a:latin typeface="+mn-lt"/>
              <a:ea typeface="+mn-ea"/>
            </a:endParaRPr>
          </a:p>
        </p:txBody>
      </p:sp>
      <p:graphicFrame>
        <p:nvGraphicFramePr>
          <p:cNvPr id="71687" name="Object 7"/>
          <p:cNvGraphicFramePr>
            <a:graphicFrameLocks noChangeAspect="1"/>
          </p:cNvGraphicFramePr>
          <p:nvPr/>
        </p:nvGraphicFramePr>
        <p:xfrm>
          <a:off x="965200" y="2746375"/>
          <a:ext cx="3249613" cy="183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2" name="Equation" r:id="rId5" imgW="939800" imgH="482600" progId="Equation.DSMT4">
                  <p:embed/>
                </p:oleObj>
              </mc:Choice>
              <mc:Fallback>
                <p:oleObj name="Equation" r:id="rId5" imgW="939800" imgH="482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2746375"/>
                        <a:ext cx="3249613" cy="183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0" y="5181600"/>
            <a:ext cx="2665413" cy="9239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5400">
                <a:solidFill>
                  <a:srgbClr val="FF0000"/>
                </a:solidFill>
                <a:latin typeface="+mn-lt"/>
                <a:ea typeface="+mn-ea"/>
              </a:rPr>
              <a:t>最大值</a:t>
            </a:r>
            <a:r>
              <a:rPr lang="en-US" altLang="zh-CN" sz="5400">
                <a:solidFill>
                  <a:srgbClr val="FF0000"/>
                </a:solidFill>
                <a:latin typeface="+mn-lt"/>
                <a:ea typeface="+mn-ea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 autoUpdateAnimBg="0"/>
      <p:bldP spid="71686" grpId="0" autoUpdateAnimBg="0"/>
      <p:bldP spid="7168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925" y="260350"/>
            <a:ext cx="90741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zh-CN" dirty="0">
                <a:latin typeface="+mn-lt"/>
                <a:ea typeface="+mn-ea"/>
              </a:rPr>
              <a:t>例2</a:t>
            </a:r>
            <a:r>
              <a:rPr lang="en-US" altLang="zh-CN" dirty="0">
                <a:latin typeface="+mn-lt"/>
                <a:ea typeface="+mn-ea"/>
              </a:rPr>
              <a:t>   </a:t>
            </a:r>
            <a:r>
              <a:rPr lang="zh-CN" altLang="zh-CN" dirty="0">
                <a:latin typeface="+mn-lt"/>
                <a:ea typeface="+mn-ea"/>
              </a:rPr>
              <a:t>求抛物线</a:t>
            </a:r>
            <a:r>
              <a:rPr lang="zh-CN" altLang="zh-CN" i="1" dirty="0">
                <a:latin typeface="+mn-lt"/>
                <a:ea typeface="+mn-ea"/>
              </a:rPr>
              <a:t>y</a:t>
            </a:r>
            <a:r>
              <a:rPr lang="en-US" altLang="zh-CN" dirty="0">
                <a:latin typeface="+mn-lt"/>
                <a:ea typeface="+mn-ea"/>
              </a:rPr>
              <a:t>=</a:t>
            </a:r>
            <a:r>
              <a:rPr lang="en-US" altLang="zh-CN" i="1" dirty="0">
                <a:latin typeface="+mn-lt"/>
                <a:ea typeface="+mn-ea"/>
              </a:rPr>
              <a:t>x</a:t>
            </a:r>
            <a:r>
              <a:rPr lang="en-US" altLang="zh-CN" baseline="30000" dirty="0">
                <a:latin typeface="+mn-lt"/>
                <a:ea typeface="+mn-ea"/>
              </a:rPr>
              <a:t>2</a:t>
            </a:r>
            <a:r>
              <a:rPr lang="en-US" altLang="zh-CN" dirty="0">
                <a:latin typeface="+mn-lt"/>
                <a:ea typeface="+mn-ea"/>
              </a:rPr>
              <a:t>+2</a:t>
            </a:r>
            <a:r>
              <a:rPr lang="zh-CN" altLang="zh-CN" i="1" dirty="0">
                <a:latin typeface="+mn-lt"/>
                <a:ea typeface="+mn-ea"/>
              </a:rPr>
              <a:t>x</a:t>
            </a:r>
            <a:r>
              <a:rPr lang="en-US" altLang="zh-CN" dirty="0">
                <a:latin typeface="+mn-lt"/>
                <a:ea typeface="+mn-ea"/>
              </a:rPr>
              <a:t>-</a:t>
            </a:r>
            <a:r>
              <a:rPr lang="zh-CN" altLang="zh-CN" dirty="0">
                <a:latin typeface="+mn-lt"/>
                <a:ea typeface="+mn-ea"/>
              </a:rPr>
              <a:t>1的对称轴和顶点坐标</a:t>
            </a:r>
            <a:r>
              <a:rPr lang="zh-CN" altLang="en-US" dirty="0">
                <a:latin typeface="+mn-lt"/>
                <a:ea typeface="+mn-ea"/>
              </a:rPr>
              <a:t>，</a:t>
            </a:r>
            <a:r>
              <a:rPr lang="zh-CN" altLang="zh-CN" dirty="0">
                <a:latin typeface="+mn-lt"/>
                <a:ea typeface="+mn-ea"/>
              </a:rPr>
              <a:t>并画出它的图像．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clrChange>
              <a:clrFrom>
                <a:srgbClr val="FCFBFF"/>
              </a:clrFrom>
              <a:clrTo>
                <a:srgbClr val="FCFB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30300" y="4473575"/>
            <a:ext cx="683895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4925" y="1841500"/>
            <a:ext cx="907415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dirty="0">
                <a:latin typeface="+mn-lt"/>
                <a:ea typeface="+mn-ea"/>
              </a:rPr>
              <a:t>解：∵</a:t>
            </a:r>
            <a:r>
              <a:rPr lang="zh-CN" altLang="zh-CN" i="1" dirty="0">
                <a:latin typeface="+mn-lt"/>
                <a:ea typeface="+mn-ea"/>
              </a:rPr>
              <a:t>y</a:t>
            </a:r>
            <a:r>
              <a:rPr lang="en-US" altLang="zh-CN" dirty="0">
                <a:latin typeface="+mn-lt"/>
                <a:ea typeface="+mn-ea"/>
              </a:rPr>
              <a:t>=</a:t>
            </a:r>
            <a:r>
              <a:rPr lang="en-US" altLang="zh-CN" i="1" dirty="0">
                <a:latin typeface="+mn-lt"/>
                <a:ea typeface="+mn-ea"/>
              </a:rPr>
              <a:t>x</a:t>
            </a:r>
            <a:r>
              <a:rPr lang="en-US" altLang="zh-CN" baseline="30000" dirty="0">
                <a:latin typeface="+mn-lt"/>
                <a:ea typeface="+mn-ea"/>
              </a:rPr>
              <a:t>2</a:t>
            </a:r>
            <a:r>
              <a:rPr lang="en-US" altLang="zh-CN" dirty="0">
                <a:latin typeface="+mn-lt"/>
                <a:ea typeface="+mn-ea"/>
              </a:rPr>
              <a:t>+2</a:t>
            </a:r>
            <a:r>
              <a:rPr lang="zh-CN" altLang="zh-CN" i="1" dirty="0">
                <a:latin typeface="+mn-lt"/>
                <a:ea typeface="+mn-ea"/>
              </a:rPr>
              <a:t>x</a:t>
            </a:r>
            <a:r>
              <a:rPr lang="en-US" altLang="zh-CN" dirty="0">
                <a:latin typeface="+mn-lt"/>
                <a:ea typeface="+mn-ea"/>
              </a:rPr>
              <a:t>-</a:t>
            </a:r>
            <a:r>
              <a:rPr lang="zh-CN" altLang="zh-CN" dirty="0">
                <a:latin typeface="+mn-lt"/>
                <a:ea typeface="+mn-ea"/>
              </a:rPr>
              <a:t>1</a:t>
            </a:r>
            <a:r>
              <a:rPr lang="en-US" altLang="zh-CN" dirty="0">
                <a:latin typeface="+mn-lt"/>
                <a:ea typeface="+mn-ea"/>
              </a:rPr>
              <a:t>=</a:t>
            </a:r>
            <a:r>
              <a:rPr lang="zh-CN" altLang="en-US" dirty="0">
                <a:latin typeface="+mn-lt"/>
                <a:ea typeface="+mn-ea"/>
              </a:rPr>
              <a:t>（</a:t>
            </a:r>
            <a:r>
              <a:rPr lang="en-US" altLang="zh-CN" i="1" dirty="0">
                <a:latin typeface="+mn-lt"/>
                <a:ea typeface="+mn-ea"/>
              </a:rPr>
              <a:t>x</a:t>
            </a:r>
            <a:r>
              <a:rPr lang="en-US" altLang="zh-CN" dirty="0">
                <a:latin typeface="+mn-lt"/>
                <a:ea typeface="+mn-ea"/>
              </a:rPr>
              <a:t>+1</a:t>
            </a:r>
            <a:r>
              <a:rPr lang="zh-CN" altLang="en-US" dirty="0">
                <a:latin typeface="+mn-lt"/>
                <a:ea typeface="+mn-ea"/>
              </a:rPr>
              <a:t>）</a:t>
            </a:r>
            <a:r>
              <a:rPr lang="en-US" altLang="zh-CN" baseline="30000" dirty="0">
                <a:latin typeface="+mn-lt"/>
                <a:ea typeface="+mn-ea"/>
              </a:rPr>
              <a:t>2</a:t>
            </a:r>
            <a:r>
              <a:rPr lang="en-US" altLang="zh-CN" dirty="0">
                <a:latin typeface="+mn-lt"/>
                <a:ea typeface="+mn-ea"/>
              </a:rPr>
              <a:t>-2</a:t>
            </a:r>
            <a:r>
              <a:rPr lang="zh-CN" altLang="en-US" dirty="0">
                <a:latin typeface="+mn-lt"/>
                <a:ea typeface="+mn-ea"/>
              </a:rPr>
              <a:t>，</a:t>
            </a:r>
            <a:endParaRPr lang="en-US" altLang="zh-CN" dirty="0">
              <a:latin typeface="+mn-lt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dirty="0">
                <a:latin typeface="+mn-lt"/>
                <a:ea typeface="+mn-ea"/>
              </a:rPr>
              <a:t>∴</a:t>
            </a:r>
            <a:r>
              <a:rPr lang="zh-CN" altLang="zh-CN" dirty="0">
                <a:latin typeface="+mn-lt"/>
                <a:ea typeface="+mn-ea"/>
              </a:rPr>
              <a:t>抛物线的对称轴为</a:t>
            </a:r>
            <a:r>
              <a:rPr lang="zh-CN" altLang="zh-CN" i="1" dirty="0">
                <a:latin typeface="+mn-lt"/>
                <a:ea typeface="+mn-ea"/>
              </a:rPr>
              <a:t>x</a:t>
            </a:r>
            <a:r>
              <a:rPr lang="en-US" altLang="zh-CN" dirty="0">
                <a:latin typeface="+mn-lt"/>
                <a:ea typeface="+mn-ea"/>
              </a:rPr>
              <a:t>=-</a:t>
            </a:r>
            <a:r>
              <a:rPr lang="zh-CN" altLang="zh-CN" dirty="0">
                <a:latin typeface="+mn-lt"/>
                <a:ea typeface="+mn-ea"/>
              </a:rPr>
              <a:t>1</a:t>
            </a:r>
            <a:r>
              <a:rPr lang="zh-CN" altLang="en-US" dirty="0">
                <a:latin typeface="+mn-lt"/>
                <a:ea typeface="+mn-ea"/>
              </a:rPr>
              <a:t>，</a:t>
            </a:r>
            <a:r>
              <a:rPr lang="zh-CN" altLang="zh-CN" dirty="0">
                <a:latin typeface="+mn-lt"/>
                <a:ea typeface="+mn-ea"/>
              </a:rPr>
              <a:t>顶点坐标为（</a:t>
            </a:r>
            <a:r>
              <a:rPr lang="en-US" altLang="zh-CN" dirty="0">
                <a:latin typeface="+mn-lt"/>
                <a:ea typeface="+mn-ea"/>
              </a:rPr>
              <a:t>-</a:t>
            </a:r>
            <a:r>
              <a:rPr lang="zh-CN" altLang="zh-CN" dirty="0">
                <a:latin typeface="+mn-lt"/>
                <a:ea typeface="+mn-ea"/>
              </a:rPr>
              <a:t>1</a:t>
            </a:r>
            <a:r>
              <a:rPr lang="zh-CN" altLang="en-US" dirty="0">
                <a:latin typeface="+mn-lt"/>
                <a:ea typeface="+mn-ea"/>
              </a:rPr>
              <a:t>，</a:t>
            </a:r>
            <a:r>
              <a:rPr lang="en-US" altLang="zh-CN" dirty="0">
                <a:latin typeface="+mn-lt"/>
                <a:ea typeface="+mn-ea"/>
              </a:rPr>
              <a:t>-</a:t>
            </a:r>
            <a:r>
              <a:rPr lang="zh-CN" altLang="zh-CN" dirty="0">
                <a:latin typeface="+mn-lt"/>
                <a:ea typeface="+mn-ea"/>
              </a:rPr>
              <a:t>2).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dirty="0">
                <a:latin typeface="+mn-lt"/>
                <a:ea typeface="+mn-ea"/>
              </a:rPr>
              <a:t>（</a:t>
            </a:r>
            <a:r>
              <a:rPr lang="zh-CN" altLang="zh-CN" dirty="0">
                <a:latin typeface="+mn-lt"/>
                <a:ea typeface="+mn-ea"/>
              </a:rPr>
              <a:t>1）列表：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925" y="260350"/>
            <a:ext cx="90741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dirty="0">
                <a:latin typeface="+mn-lt"/>
                <a:ea typeface="+mn-ea"/>
              </a:rPr>
              <a:t>（</a:t>
            </a:r>
            <a:r>
              <a:rPr lang="zh-CN" altLang="zh-CN" dirty="0">
                <a:latin typeface="+mn-lt"/>
                <a:ea typeface="+mn-ea"/>
              </a:rPr>
              <a:t>2）在直角坐标系中</a:t>
            </a:r>
            <a:r>
              <a:rPr lang="zh-CN" altLang="en-US" dirty="0">
                <a:latin typeface="+mn-lt"/>
                <a:ea typeface="+mn-ea"/>
              </a:rPr>
              <a:t>，</a:t>
            </a:r>
            <a:r>
              <a:rPr lang="zh-CN" altLang="zh-CN" dirty="0">
                <a:latin typeface="+mn-lt"/>
                <a:ea typeface="+mn-ea"/>
              </a:rPr>
              <a:t>描点</a:t>
            </a:r>
            <a:r>
              <a:rPr lang="zh-CN" altLang="en-US" dirty="0">
                <a:latin typeface="+mn-lt"/>
                <a:ea typeface="+mn-ea"/>
              </a:rPr>
              <a:t>，</a:t>
            </a:r>
            <a:r>
              <a:rPr lang="zh-CN" altLang="zh-CN" dirty="0">
                <a:latin typeface="+mn-lt"/>
                <a:ea typeface="+mn-ea"/>
              </a:rPr>
              <a:t>连线</a:t>
            </a:r>
            <a:r>
              <a:rPr lang="zh-CN" altLang="en-US" dirty="0">
                <a:latin typeface="+mn-lt"/>
                <a:ea typeface="+mn-ea"/>
              </a:rPr>
              <a:t>，</a:t>
            </a:r>
            <a:r>
              <a:rPr lang="zh-CN" altLang="zh-CN" dirty="0">
                <a:latin typeface="+mn-lt"/>
                <a:ea typeface="+mn-ea"/>
              </a:rPr>
              <a:t>即得二次函数</a:t>
            </a:r>
            <a:r>
              <a:rPr lang="zh-CN" altLang="zh-CN" i="1" dirty="0">
                <a:latin typeface="+mn-lt"/>
                <a:ea typeface="+mn-ea"/>
              </a:rPr>
              <a:t>y</a:t>
            </a:r>
            <a:r>
              <a:rPr lang="en-US" altLang="zh-CN" dirty="0">
                <a:latin typeface="+mn-lt"/>
                <a:ea typeface="+mn-ea"/>
              </a:rPr>
              <a:t>=</a:t>
            </a:r>
            <a:r>
              <a:rPr lang="zh-CN" altLang="zh-CN" i="1" dirty="0">
                <a:latin typeface="+mn-lt"/>
                <a:ea typeface="+mn-ea"/>
              </a:rPr>
              <a:t>x</a:t>
            </a:r>
            <a:r>
              <a:rPr lang="en-US" altLang="zh-CN" baseline="30000" dirty="0">
                <a:latin typeface="+mn-lt"/>
                <a:ea typeface="+mn-ea"/>
              </a:rPr>
              <a:t>2</a:t>
            </a:r>
            <a:r>
              <a:rPr lang="en-US" altLang="zh-CN" dirty="0">
                <a:latin typeface="+mn-lt"/>
                <a:ea typeface="+mn-ea"/>
              </a:rPr>
              <a:t>+2</a:t>
            </a:r>
            <a:r>
              <a:rPr lang="en-US" altLang="zh-CN" i="1" dirty="0">
                <a:latin typeface="+mn-lt"/>
                <a:ea typeface="+mn-ea"/>
              </a:rPr>
              <a:t>x</a:t>
            </a:r>
            <a:r>
              <a:rPr lang="en-US" altLang="zh-CN" dirty="0">
                <a:latin typeface="+mn-lt"/>
                <a:ea typeface="+mn-ea"/>
              </a:rPr>
              <a:t>-</a:t>
            </a:r>
            <a:r>
              <a:rPr lang="zh-CN" altLang="zh-CN" dirty="0">
                <a:latin typeface="+mn-lt"/>
                <a:ea typeface="+mn-ea"/>
              </a:rPr>
              <a:t>1的图像</a:t>
            </a:r>
            <a:r>
              <a:rPr lang="zh-CN" altLang="en-US" dirty="0">
                <a:latin typeface="+mn-lt"/>
                <a:ea typeface="+mn-ea"/>
              </a:rPr>
              <a:t>，</a:t>
            </a:r>
            <a:r>
              <a:rPr lang="zh-CN" altLang="zh-CN" dirty="0">
                <a:latin typeface="+mn-lt"/>
                <a:ea typeface="+mn-ea"/>
              </a:rPr>
              <a:t>如图30</a:t>
            </a:r>
            <a:r>
              <a:rPr lang="en-US" altLang="zh-CN" dirty="0">
                <a:latin typeface="+mn-lt"/>
                <a:ea typeface="+mn-ea"/>
              </a:rPr>
              <a:t>-</a:t>
            </a:r>
            <a:r>
              <a:rPr lang="zh-CN" altLang="zh-CN" dirty="0">
                <a:latin typeface="+mn-lt"/>
                <a:ea typeface="+mn-ea"/>
              </a:rPr>
              <a:t>2</a:t>
            </a:r>
            <a:r>
              <a:rPr lang="en-US" altLang="zh-CN" dirty="0">
                <a:latin typeface="+mn-lt"/>
                <a:ea typeface="+mn-ea"/>
              </a:rPr>
              <a:t>-</a:t>
            </a:r>
            <a:r>
              <a:rPr lang="zh-CN" altLang="zh-CN" dirty="0">
                <a:latin typeface="+mn-lt"/>
                <a:ea typeface="+mn-ea"/>
              </a:rPr>
              <a:t>7.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975" y="1866900"/>
            <a:ext cx="3638550" cy="433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0825" y="73025"/>
            <a:ext cx="8569325" cy="3786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</a:rPr>
              <a:t>例3</a:t>
            </a:r>
            <a:r>
              <a:rPr lang="en-US" altLang="zh-CN" dirty="0">
                <a:solidFill>
                  <a:srgbClr val="000000"/>
                </a:solidFill>
                <a:latin typeface="+mn-lt"/>
                <a:ea typeface="+mn-ea"/>
              </a:rPr>
              <a:t>    </a:t>
            </a: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</a:rPr>
              <a:t>根据下列条件</a:t>
            </a:r>
            <a:r>
              <a:rPr lang="zh-CN" altLang="en-US" dirty="0">
                <a:solidFill>
                  <a:srgbClr val="000000"/>
                </a:solidFill>
                <a:latin typeface="+mn-lt"/>
                <a:ea typeface="+mn-ea"/>
              </a:rPr>
              <a:t>，</a:t>
            </a: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</a:rPr>
              <a:t>确定抛物线的表达式．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dirty="0">
                <a:solidFill>
                  <a:srgbClr val="000000"/>
                </a:solidFill>
                <a:latin typeface="+mn-lt"/>
                <a:ea typeface="+mn-ea"/>
              </a:rPr>
              <a:t>（</a:t>
            </a:r>
            <a:r>
              <a:rPr lang="en-US" altLang="zh-CN" dirty="0">
                <a:solidFill>
                  <a:srgbClr val="000000"/>
                </a:solidFill>
                <a:latin typeface="+mn-lt"/>
                <a:ea typeface="+mn-ea"/>
              </a:rPr>
              <a:t>1</a:t>
            </a: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</a:rPr>
              <a:t>）抛物线</a:t>
            </a:r>
            <a:r>
              <a:rPr lang="zh-CN" altLang="zh-CN" i="1" dirty="0">
                <a:solidFill>
                  <a:srgbClr val="000000"/>
                </a:solidFill>
                <a:latin typeface="+mn-lt"/>
                <a:ea typeface="+mn-ea"/>
              </a:rPr>
              <a:t>y</a:t>
            </a:r>
            <a:r>
              <a:rPr lang="en-US" altLang="zh-CN" dirty="0">
                <a:solidFill>
                  <a:srgbClr val="000000"/>
                </a:solidFill>
                <a:latin typeface="+mn-lt"/>
                <a:ea typeface="+mn-ea"/>
              </a:rPr>
              <a:t>=-</a:t>
            </a: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</a:rPr>
              <a:t>2</a:t>
            </a:r>
            <a:r>
              <a:rPr lang="en-US" altLang="zh-CN" i="1" dirty="0">
                <a:solidFill>
                  <a:srgbClr val="000000"/>
                </a:solidFill>
                <a:latin typeface="+mn-lt"/>
                <a:ea typeface="+mn-ea"/>
              </a:rPr>
              <a:t>x</a:t>
            </a:r>
            <a:r>
              <a:rPr lang="en-US" altLang="zh-CN" baseline="30000" dirty="0">
                <a:solidFill>
                  <a:srgbClr val="000000"/>
                </a:solidFill>
                <a:latin typeface="+mn-lt"/>
                <a:ea typeface="+mn-ea"/>
              </a:rPr>
              <a:t>2</a:t>
            </a: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</a:rPr>
              <a:t>＋</a:t>
            </a:r>
            <a:r>
              <a:rPr lang="zh-CN" altLang="zh-CN" i="1" dirty="0">
                <a:solidFill>
                  <a:srgbClr val="000000"/>
                </a:solidFill>
                <a:latin typeface="+mn-lt"/>
                <a:ea typeface="+mn-ea"/>
              </a:rPr>
              <a:t>px</a:t>
            </a: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</a:rPr>
              <a:t>+</a:t>
            </a:r>
            <a:r>
              <a:rPr lang="zh-CN" altLang="zh-CN" i="1" dirty="0">
                <a:solidFill>
                  <a:srgbClr val="000000"/>
                </a:solidFill>
                <a:latin typeface="+mn-lt"/>
                <a:ea typeface="+mn-ea"/>
              </a:rPr>
              <a:t>q</a:t>
            </a: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</a:rPr>
              <a:t>的顶点坐标为（</a:t>
            </a:r>
            <a:r>
              <a:rPr lang="en-US" altLang="zh-CN" dirty="0">
                <a:solidFill>
                  <a:srgbClr val="000000"/>
                </a:solidFill>
                <a:latin typeface="+mn-lt"/>
                <a:ea typeface="+mn-ea"/>
              </a:rPr>
              <a:t>-</a:t>
            </a: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</a:rPr>
              <a:t>3</a:t>
            </a:r>
            <a:r>
              <a:rPr lang="zh-CN" altLang="en-US" dirty="0">
                <a:solidFill>
                  <a:srgbClr val="000000"/>
                </a:solidFill>
                <a:latin typeface="+mn-lt"/>
                <a:ea typeface="+mn-ea"/>
              </a:rPr>
              <a:t>，</a:t>
            </a: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</a:rPr>
              <a:t>5).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dirty="0">
                <a:solidFill>
                  <a:srgbClr val="000000"/>
                </a:solidFill>
                <a:latin typeface="+mn-lt"/>
                <a:ea typeface="+mn-ea"/>
              </a:rPr>
              <a:t>（</a:t>
            </a: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</a:rPr>
              <a:t>2）抛物线</a:t>
            </a:r>
            <a:r>
              <a:rPr lang="zh-CN" altLang="zh-CN" i="1" dirty="0">
                <a:solidFill>
                  <a:srgbClr val="000000"/>
                </a:solidFill>
                <a:latin typeface="+mn-lt"/>
                <a:ea typeface="+mn-ea"/>
              </a:rPr>
              <a:t>y</a:t>
            </a:r>
            <a:r>
              <a:rPr lang="en-US" altLang="zh-CN" i="1" dirty="0">
                <a:solidFill>
                  <a:srgbClr val="000000"/>
                </a:solidFill>
                <a:latin typeface="+mn-lt"/>
                <a:ea typeface="+mn-ea"/>
              </a:rPr>
              <a:t>=</a:t>
            </a:r>
            <a:r>
              <a:rPr lang="zh-CN" altLang="zh-CN" i="1" dirty="0">
                <a:solidFill>
                  <a:srgbClr val="000000"/>
                </a:solidFill>
                <a:latin typeface="+mn-lt"/>
                <a:ea typeface="+mn-ea"/>
              </a:rPr>
              <a:t>ax</a:t>
            </a:r>
            <a:r>
              <a:rPr lang="en-US" altLang="zh-CN" baseline="30000" dirty="0">
                <a:solidFill>
                  <a:srgbClr val="000000"/>
                </a:solidFill>
                <a:latin typeface="+mn-lt"/>
                <a:ea typeface="+mn-ea"/>
              </a:rPr>
              <a:t>2</a:t>
            </a: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</a:rPr>
              <a:t>+</a:t>
            </a:r>
            <a:r>
              <a:rPr lang="zh-CN" altLang="zh-CN" i="1" dirty="0">
                <a:solidFill>
                  <a:srgbClr val="000000"/>
                </a:solidFill>
                <a:latin typeface="+mn-lt"/>
                <a:ea typeface="+mn-ea"/>
              </a:rPr>
              <a:t>bx</a:t>
            </a:r>
            <a:r>
              <a:rPr lang="en-US" altLang="zh-CN" dirty="0">
                <a:solidFill>
                  <a:srgbClr val="000000"/>
                </a:solidFill>
                <a:latin typeface="+mn-lt"/>
                <a:ea typeface="+mn-ea"/>
              </a:rPr>
              <a:t>-</a:t>
            </a: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</a:rPr>
              <a:t>6经过点</a:t>
            </a:r>
            <a:r>
              <a:rPr lang="zh-CN" altLang="zh-CN" i="1" dirty="0">
                <a:solidFill>
                  <a:srgbClr val="000000"/>
                </a:solidFill>
                <a:latin typeface="+mn-lt"/>
                <a:ea typeface="+mn-ea"/>
              </a:rPr>
              <a:t>A</a:t>
            </a: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</a:rPr>
              <a:t>（</a:t>
            </a:r>
            <a:r>
              <a:rPr lang="en-US" altLang="zh-CN" dirty="0">
                <a:solidFill>
                  <a:srgbClr val="000000"/>
                </a:solidFill>
                <a:latin typeface="+mn-lt"/>
                <a:ea typeface="+mn-ea"/>
              </a:rPr>
              <a:t>-</a:t>
            </a: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</a:rPr>
              <a:t>1</a:t>
            </a:r>
            <a:r>
              <a:rPr lang="zh-CN" altLang="en-US" dirty="0">
                <a:solidFill>
                  <a:srgbClr val="000000"/>
                </a:solidFill>
                <a:latin typeface="+mn-lt"/>
                <a:ea typeface="+mn-ea"/>
              </a:rPr>
              <a:t>，</a:t>
            </a: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</a:rPr>
              <a:t>3）和</a:t>
            </a:r>
            <a:r>
              <a:rPr lang="zh-CN" altLang="zh-CN" i="1" dirty="0">
                <a:solidFill>
                  <a:srgbClr val="000000"/>
                </a:solidFill>
                <a:latin typeface="+mn-lt"/>
                <a:ea typeface="+mn-ea"/>
              </a:rPr>
              <a:t>B</a:t>
            </a: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</a:rPr>
              <a:t>(2</a:t>
            </a:r>
            <a:r>
              <a:rPr lang="zh-CN" altLang="en-US" dirty="0">
                <a:solidFill>
                  <a:srgbClr val="000000"/>
                </a:solidFill>
                <a:latin typeface="+mn-lt"/>
                <a:ea typeface="+mn-ea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+mn-lt"/>
                <a:ea typeface="+mn-ea"/>
              </a:rPr>
              <a:t>-</a:t>
            </a: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</a:rPr>
              <a:t>6).</a:t>
            </a: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2700338" y="3673475"/>
          <a:ext cx="554355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4" name="公式" r:id="rId3" imgW="2730500" imgH="419100" progId="Equation.3">
                  <p:embed/>
                </p:oleObj>
              </mc:Choice>
              <mc:Fallback>
                <p:oleObj name="公式" r:id="rId3" imgW="2730500" imgH="419100" progId="Equation.3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3673475"/>
                        <a:ext cx="554355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827088" y="4465638"/>
          <a:ext cx="2808287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5" name="公式" r:id="rId5" imgW="1308100" imgH="419100" progId="Equation.3">
                  <p:embed/>
                </p:oleObj>
              </mc:Choice>
              <mc:Fallback>
                <p:oleObj name="公式" r:id="rId5" imgW="1308100" imgH="419100" progId="Equation.3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465638"/>
                        <a:ext cx="2808287" cy="90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1087438" y="5475288"/>
          <a:ext cx="312420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6" name="公式" r:id="rId7" imgW="1193800" imgH="203200" progId="Equation.3">
                  <p:embed/>
                </p:oleObj>
              </mc:Choice>
              <mc:Fallback>
                <p:oleObj name="公式" r:id="rId7" imgW="1193800" imgH="203200" progId="Equation.3">
                  <p:embed/>
                  <p:pic>
                    <p:nvPicPr>
                      <p:cNvPr id="0" name="对象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438" y="5475288"/>
                        <a:ext cx="3124200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0825" y="3694113"/>
            <a:ext cx="8569325" cy="304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</a:rPr>
              <a:t>解：</a:t>
            </a:r>
            <a:r>
              <a:rPr lang="zh-CN" altLang="en-US" dirty="0">
                <a:solidFill>
                  <a:srgbClr val="000000"/>
                </a:solidFill>
                <a:latin typeface="+mn-lt"/>
                <a:ea typeface="+mn-ea"/>
              </a:rPr>
              <a:t>（</a:t>
            </a: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</a:rPr>
              <a:t>1）</a:t>
            </a:r>
            <a:r>
              <a:rPr lang="zh-CN" altLang="en-US" dirty="0">
                <a:solidFill>
                  <a:srgbClr val="000000"/>
                </a:solidFill>
                <a:latin typeface="+mn-lt"/>
                <a:ea typeface="+mn-ea"/>
              </a:rPr>
              <a:t>∵</a:t>
            </a:r>
            <a:endParaRPr lang="en-US" altLang="zh-CN" dirty="0">
              <a:solidFill>
                <a:srgbClr val="000000"/>
              </a:solidFill>
              <a:latin typeface="+mn-lt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dirty="0">
                <a:solidFill>
                  <a:srgbClr val="000000"/>
                </a:solidFill>
                <a:latin typeface="+mn-lt"/>
                <a:ea typeface="+mn-ea"/>
              </a:rPr>
              <a:t>∴</a:t>
            </a:r>
            <a:endParaRPr lang="en-US" altLang="zh-CN" dirty="0">
              <a:solidFill>
                <a:srgbClr val="000000"/>
              </a:solidFill>
              <a:latin typeface="+mn-lt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dirty="0">
                <a:solidFill>
                  <a:srgbClr val="000000"/>
                </a:solidFill>
                <a:latin typeface="+mn-lt"/>
                <a:ea typeface="+mn-ea"/>
              </a:rPr>
              <a:t>∴</a:t>
            </a:r>
            <a:endParaRPr lang="zh-CN" altLang="zh-CN" dirty="0">
              <a:solidFill>
                <a:srgbClr val="000000"/>
              </a:solidFill>
              <a:latin typeface="+mn-lt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</a:rPr>
              <a:t>所以该抛物线的表达式为</a:t>
            </a:r>
            <a:r>
              <a:rPr lang="zh-CN" altLang="zh-CN" i="1" dirty="0">
                <a:solidFill>
                  <a:srgbClr val="000000"/>
                </a:solidFill>
                <a:latin typeface="+mn-lt"/>
                <a:ea typeface="+mn-ea"/>
              </a:rPr>
              <a:t>y</a:t>
            </a:r>
            <a:r>
              <a:rPr lang="en-US" altLang="zh-CN" dirty="0">
                <a:solidFill>
                  <a:srgbClr val="000000"/>
                </a:solidFill>
                <a:latin typeface="+mn-lt"/>
                <a:ea typeface="+mn-ea"/>
              </a:rPr>
              <a:t>=-2</a:t>
            </a:r>
            <a:r>
              <a:rPr lang="zh-CN" altLang="zh-CN" i="1" dirty="0">
                <a:solidFill>
                  <a:srgbClr val="000000"/>
                </a:solidFill>
                <a:latin typeface="+mn-lt"/>
                <a:ea typeface="+mn-ea"/>
              </a:rPr>
              <a:t>x</a:t>
            </a:r>
            <a:r>
              <a:rPr lang="en-US" altLang="zh-CN" baseline="30000" dirty="0">
                <a:solidFill>
                  <a:srgbClr val="000000"/>
                </a:solidFill>
                <a:latin typeface="+mn-lt"/>
                <a:ea typeface="+mn-ea"/>
              </a:rPr>
              <a:t>2</a:t>
            </a:r>
            <a:r>
              <a:rPr lang="en-US" altLang="zh-CN" dirty="0">
                <a:solidFill>
                  <a:srgbClr val="000000"/>
                </a:solidFill>
                <a:latin typeface="+mn-lt"/>
                <a:ea typeface="+mn-ea"/>
              </a:rPr>
              <a:t>-12</a:t>
            </a:r>
            <a:r>
              <a:rPr lang="zh-CN" altLang="zh-CN" i="1" dirty="0">
                <a:solidFill>
                  <a:srgbClr val="000000"/>
                </a:solidFill>
                <a:latin typeface="+mn-lt"/>
                <a:ea typeface="+mn-ea"/>
              </a:rPr>
              <a:t>x</a:t>
            </a:r>
            <a:r>
              <a:rPr lang="en-US" altLang="zh-CN" dirty="0">
                <a:solidFill>
                  <a:srgbClr val="000000"/>
                </a:solidFill>
                <a:latin typeface="+mn-lt"/>
                <a:ea typeface="+mn-ea"/>
              </a:rPr>
              <a:t>-13.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0825" y="260350"/>
            <a:ext cx="8569325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dirty="0">
                <a:solidFill>
                  <a:srgbClr val="000000"/>
                </a:solidFill>
                <a:latin typeface="+mn-lt"/>
                <a:ea typeface="+mn-ea"/>
              </a:rPr>
              <a:t>（</a:t>
            </a: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</a:rPr>
              <a:t>2）点</a:t>
            </a:r>
            <a:r>
              <a:rPr lang="zh-CN" altLang="zh-CN" i="1" dirty="0">
                <a:solidFill>
                  <a:srgbClr val="000000"/>
                </a:solidFill>
                <a:latin typeface="+mn-lt"/>
                <a:ea typeface="+mn-ea"/>
              </a:rPr>
              <a:t>A</a:t>
            </a: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</a:rPr>
              <a:t>（</a:t>
            </a:r>
            <a:r>
              <a:rPr lang="en-US" altLang="zh-CN" dirty="0">
                <a:solidFill>
                  <a:srgbClr val="000000"/>
                </a:solidFill>
                <a:latin typeface="+mn-lt"/>
                <a:ea typeface="+mn-ea"/>
              </a:rPr>
              <a:t>-</a:t>
            </a: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</a:rPr>
              <a:t>1</a:t>
            </a:r>
            <a:r>
              <a:rPr lang="zh-CN" altLang="en-US" dirty="0">
                <a:solidFill>
                  <a:srgbClr val="000000"/>
                </a:solidFill>
                <a:latin typeface="+mn-lt"/>
                <a:ea typeface="+mn-ea"/>
              </a:rPr>
              <a:t>，</a:t>
            </a: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</a:rPr>
              <a:t>3）和</a:t>
            </a:r>
            <a:r>
              <a:rPr lang="zh-CN" altLang="zh-CN" i="1" dirty="0">
                <a:solidFill>
                  <a:srgbClr val="000000"/>
                </a:solidFill>
                <a:latin typeface="+mn-lt"/>
                <a:ea typeface="+mn-ea"/>
              </a:rPr>
              <a:t>B</a:t>
            </a: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</a:rPr>
              <a:t>(2</a:t>
            </a:r>
            <a:r>
              <a:rPr lang="zh-CN" altLang="en-US" dirty="0">
                <a:solidFill>
                  <a:srgbClr val="000000"/>
                </a:solidFill>
                <a:latin typeface="+mn-lt"/>
                <a:ea typeface="+mn-ea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+mn-lt"/>
                <a:ea typeface="+mn-ea"/>
              </a:rPr>
              <a:t>-</a:t>
            </a: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</a:rPr>
              <a:t>6）的坐标满足抛物线的表达式</a:t>
            </a:r>
            <a:r>
              <a:rPr lang="zh-CN" altLang="en-US" dirty="0">
                <a:solidFill>
                  <a:srgbClr val="000000"/>
                </a:solidFill>
                <a:latin typeface="+mn-lt"/>
                <a:ea typeface="+mn-ea"/>
              </a:rPr>
              <a:t>，</a:t>
            </a: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</a:rPr>
              <a:t>即</a:t>
            </a: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908175" y="1865313"/>
          <a:ext cx="26289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5" name="公式" r:id="rId3" imgW="1143000" imgH="469900" progId="Equation.3">
                  <p:embed/>
                </p:oleObj>
              </mc:Choice>
              <mc:Fallback>
                <p:oleObj name="公式" r:id="rId3" imgW="1143000" imgH="469900" progId="Equation.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1865313"/>
                        <a:ext cx="262890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2413" y="2927350"/>
            <a:ext cx="8569325" cy="736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</a:rPr>
              <a:t>解得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4475" y="5157788"/>
            <a:ext cx="8569325" cy="736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</a:rPr>
              <a:t>所以该抛物线的表达式为</a:t>
            </a:r>
            <a:r>
              <a:rPr lang="zh-CN" altLang="zh-CN" i="1" dirty="0">
                <a:solidFill>
                  <a:srgbClr val="000000"/>
                </a:solidFill>
                <a:latin typeface="+mn-lt"/>
                <a:ea typeface="+mn-ea"/>
              </a:rPr>
              <a:t>y</a:t>
            </a:r>
            <a:r>
              <a:rPr lang="en-US" altLang="zh-CN" dirty="0">
                <a:solidFill>
                  <a:srgbClr val="000000"/>
                </a:solidFill>
                <a:latin typeface="+mn-lt"/>
                <a:ea typeface="+mn-ea"/>
              </a:rPr>
              <a:t>=</a:t>
            </a: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</a:rPr>
              <a:t>3</a:t>
            </a:r>
            <a:r>
              <a:rPr lang="en-US" altLang="zh-CN" i="1" dirty="0">
                <a:solidFill>
                  <a:srgbClr val="000000"/>
                </a:solidFill>
                <a:latin typeface="+mn-lt"/>
                <a:ea typeface="+mn-ea"/>
              </a:rPr>
              <a:t>x</a:t>
            </a:r>
            <a:r>
              <a:rPr lang="en-US" altLang="zh-CN" baseline="30000" dirty="0">
                <a:solidFill>
                  <a:srgbClr val="000000"/>
                </a:solidFill>
                <a:latin typeface="+mn-lt"/>
                <a:ea typeface="+mn-ea"/>
              </a:rPr>
              <a:t>2</a:t>
            </a:r>
            <a:r>
              <a:rPr lang="en-US" altLang="zh-CN" dirty="0">
                <a:solidFill>
                  <a:srgbClr val="000000"/>
                </a:solidFill>
                <a:latin typeface="+mn-lt"/>
                <a:ea typeface="+mn-ea"/>
              </a:rPr>
              <a:t>-</a:t>
            </a: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</a:rPr>
              <a:t>6</a:t>
            </a:r>
            <a:r>
              <a:rPr lang="zh-CN" altLang="zh-CN" i="1" dirty="0">
                <a:solidFill>
                  <a:srgbClr val="000000"/>
                </a:solidFill>
                <a:latin typeface="+mn-lt"/>
                <a:ea typeface="+mn-ea"/>
              </a:rPr>
              <a:t>x</a:t>
            </a:r>
            <a:r>
              <a:rPr lang="en-US" altLang="zh-CN" dirty="0">
                <a:solidFill>
                  <a:srgbClr val="000000"/>
                </a:solidFill>
                <a:latin typeface="+mn-lt"/>
                <a:ea typeface="+mn-ea"/>
              </a:rPr>
              <a:t>-</a:t>
            </a:r>
            <a:r>
              <a:rPr lang="zh-CN" altLang="zh-CN" dirty="0">
                <a:solidFill>
                  <a:srgbClr val="000000"/>
                </a:solidFill>
                <a:latin typeface="+mn-lt"/>
                <a:ea typeface="+mn-ea"/>
              </a:rPr>
              <a:t>6.</a:t>
            </a:r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2051050" y="3789363"/>
          <a:ext cx="1284288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6" name="公式" r:id="rId5" imgW="558800" imgH="469900" progId="Equation.3">
                  <p:embed/>
                </p:oleObj>
              </mc:Choice>
              <mc:Fallback>
                <p:oleObj name="公式" r:id="rId5" imgW="558800" imgH="469900" progId="Equation.3">
                  <p:embed/>
                  <p:pic>
                    <p:nvPicPr>
                      <p:cNvPr id="0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3789363"/>
                        <a:ext cx="1284288" cy="108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-3175" y="549275"/>
            <a:ext cx="9144000" cy="61404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kumimoji="1" lang="zh-CN" altLang="en-US" sz="4800" dirty="0" smtClean="0">
                <a:solidFill>
                  <a:srgbClr val="000000"/>
                </a:solidFill>
                <a:latin typeface="+mn-lt"/>
                <a:ea typeface="+mn-ea"/>
              </a:rPr>
              <a:t>例</a:t>
            </a:r>
            <a:r>
              <a:rPr kumimoji="1" lang="en-US" altLang="zh-CN" sz="4800" dirty="0" smtClean="0">
                <a:solidFill>
                  <a:srgbClr val="000000"/>
                </a:solidFill>
                <a:latin typeface="+mn-lt"/>
                <a:ea typeface="+mn-ea"/>
              </a:rPr>
              <a:t>. </a:t>
            </a:r>
            <a:r>
              <a:rPr kumimoji="1" lang="zh-CN" altLang="en-US" sz="4800" dirty="0" smtClean="0">
                <a:solidFill>
                  <a:srgbClr val="000000"/>
                </a:solidFill>
                <a:latin typeface="+mn-lt"/>
                <a:ea typeface="+mn-ea"/>
              </a:rPr>
              <a:t>通过配方，写出下列抛物线的开口方向、对称轴和顶点坐标．</a:t>
            </a:r>
            <a:endParaRPr kumimoji="1" lang="en-US" altLang="zh-CN" sz="48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algn="just" eaLnBrk="1" hangingPunct="1">
              <a:spcBef>
                <a:spcPct val="50000"/>
              </a:spcBef>
              <a:defRPr/>
            </a:pPr>
            <a:r>
              <a:rPr kumimoji="1" lang="zh-CN" altLang="en-US" sz="5400" dirty="0" smtClean="0">
                <a:solidFill>
                  <a:srgbClr val="000000"/>
                </a:solidFill>
                <a:latin typeface="+mn-lt"/>
                <a:ea typeface="+mn-ea"/>
              </a:rPr>
              <a:t>（</a:t>
            </a:r>
            <a:r>
              <a:rPr kumimoji="1" lang="en-US" altLang="zh-CN" sz="5400" dirty="0" smtClean="0">
                <a:solidFill>
                  <a:srgbClr val="000000"/>
                </a:solidFill>
                <a:latin typeface="+mn-lt"/>
                <a:ea typeface="+mn-ea"/>
              </a:rPr>
              <a:t>1</a:t>
            </a:r>
            <a:r>
              <a:rPr kumimoji="1" lang="zh-CN" altLang="en-US" sz="5400" dirty="0" smtClean="0">
                <a:solidFill>
                  <a:srgbClr val="000000"/>
                </a:solidFill>
                <a:latin typeface="+mn-lt"/>
                <a:ea typeface="+mn-ea"/>
              </a:rPr>
              <a:t>） </a:t>
            </a:r>
            <a:r>
              <a:rPr kumimoji="1" lang="en-US" altLang="zh-CN" sz="5400" i="1" dirty="0" smtClean="0">
                <a:solidFill>
                  <a:srgbClr val="000000"/>
                </a:solidFill>
                <a:latin typeface="+mn-lt"/>
                <a:ea typeface="+mn-ea"/>
              </a:rPr>
              <a:t>y</a:t>
            </a:r>
            <a:r>
              <a:rPr kumimoji="1" lang="zh-CN" altLang="en-US" sz="5400" dirty="0" smtClean="0">
                <a:solidFill>
                  <a:srgbClr val="000000"/>
                </a:solidFill>
                <a:latin typeface="+mn-lt"/>
                <a:ea typeface="+mn-ea"/>
              </a:rPr>
              <a:t>＝</a:t>
            </a:r>
            <a:r>
              <a:rPr kumimoji="1" lang="en-US" altLang="zh-CN" sz="5400" dirty="0" smtClean="0">
                <a:solidFill>
                  <a:srgbClr val="000000"/>
                </a:solidFill>
                <a:latin typeface="+mn-lt"/>
                <a:ea typeface="+mn-ea"/>
              </a:rPr>
              <a:t>2</a:t>
            </a:r>
            <a:r>
              <a:rPr kumimoji="1" lang="en-US" altLang="zh-CN" sz="5400" i="1" dirty="0" smtClean="0">
                <a:solidFill>
                  <a:srgbClr val="000000"/>
                </a:solidFill>
                <a:latin typeface="+mn-lt"/>
                <a:ea typeface="+mn-ea"/>
              </a:rPr>
              <a:t>x</a:t>
            </a:r>
            <a:r>
              <a:rPr kumimoji="1" lang="en-US" altLang="zh-CN" sz="5400" baseline="30000" dirty="0" smtClean="0">
                <a:solidFill>
                  <a:srgbClr val="000000"/>
                </a:solidFill>
                <a:latin typeface="+mn-lt"/>
                <a:ea typeface="+mn-ea"/>
              </a:rPr>
              <a:t>2</a:t>
            </a:r>
            <a:r>
              <a:rPr kumimoji="1" lang="zh-CN" altLang="en-US" sz="5400" dirty="0" smtClean="0">
                <a:solidFill>
                  <a:srgbClr val="000000"/>
                </a:solidFill>
                <a:latin typeface="+mn-lt"/>
                <a:ea typeface="+mn-ea"/>
              </a:rPr>
              <a:t>＋</a:t>
            </a:r>
            <a:r>
              <a:rPr kumimoji="1" lang="en-US" altLang="zh-CN" sz="5400" dirty="0" smtClean="0">
                <a:solidFill>
                  <a:srgbClr val="000000"/>
                </a:solidFill>
                <a:latin typeface="+mn-lt"/>
                <a:ea typeface="+mn-ea"/>
              </a:rPr>
              <a:t>4</a:t>
            </a:r>
            <a:r>
              <a:rPr kumimoji="1" lang="en-US" altLang="zh-CN" sz="5400" i="1" dirty="0" smtClean="0">
                <a:solidFill>
                  <a:srgbClr val="000000"/>
                </a:solidFill>
                <a:latin typeface="+mn-lt"/>
                <a:ea typeface="+mn-ea"/>
              </a:rPr>
              <a:t>x</a:t>
            </a:r>
            <a:r>
              <a:rPr kumimoji="1" lang="zh-CN" altLang="en-US" sz="5400" dirty="0" smtClean="0">
                <a:solidFill>
                  <a:srgbClr val="000000"/>
                </a:solidFill>
                <a:latin typeface="+mn-lt"/>
                <a:ea typeface="+mn-ea"/>
              </a:rPr>
              <a:t>；　</a:t>
            </a:r>
            <a:endParaRPr kumimoji="1" lang="en-US" altLang="zh-CN" sz="5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algn="just" eaLnBrk="1" hangingPunct="1">
              <a:spcBef>
                <a:spcPct val="50000"/>
              </a:spcBef>
              <a:defRPr/>
            </a:pPr>
            <a:r>
              <a:rPr kumimoji="1" lang="zh-CN" altLang="en-US" sz="5400" dirty="0" smtClean="0">
                <a:solidFill>
                  <a:srgbClr val="000000"/>
                </a:solidFill>
                <a:latin typeface="+mn-lt"/>
                <a:ea typeface="+mn-ea"/>
              </a:rPr>
              <a:t>（</a:t>
            </a:r>
            <a:r>
              <a:rPr kumimoji="1" lang="en-US" altLang="zh-CN" sz="5400" dirty="0" smtClean="0">
                <a:solidFill>
                  <a:srgbClr val="000000"/>
                </a:solidFill>
                <a:latin typeface="+mn-lt"/>
                <a:ea typeface="+mn-ea"/>
              </a:rPr>
              <a:t>2</a:t>
            </a:r>
            <a:r>
              <a:rPr kumimoji="1" lang="zh-CN" altLang="en-US" sz="5400" dirty="0" smtClean="0">
                <a:solidFill>
                  <a:srgbClr val="000000"/>
                </a:solidFill>
                <a:latin typeface="+mn-lt"/>
                <a:ea typeface="+mn-ea"/>
              </a:rPr>
              <a:t>） </a:t>
            </a:r>
            <a:r>
              <a:rPr kumimoji="1" lang="en-US" altLang="zh-CN" sz="5400" i="1" dirty="0" smtClean="0">
                <a:solidFill>
                  <a:srgbClr val="000000"/>
                </a:solidFill>
                <a:latin typeface="+mn-lt"/>
                <a:ea typeface="+mn-ea"/>
              </a:rPr>
              <a:t>y</a:t>
            </a:r>
            <a:r>
              <a:rPr kumimoji="1" lang="zh-CN" altLang="en-US" sz="5400" dirty="0" smtClean="0">
                <a:solidFill>
                  <a:srgbClr val="000000"/>
                </a:solidFill>
                <a:latin typeface="+mn-lt"/>
                <a:ea typeface="+mn-ea"/>
              </a:rPr>
              <a:t>＝－</a:t>
            </a:r>
            <a:r>
              <a:rPr kumimoji="1" lang="en-US" altLang="zh-CN" sz="5400" dirty="0" smtClean="0">
                <a:solidFill>
                  <a:srgbClr val="000000"/>
                </a:solidFill>
                <a:latin typeface="+mn-lt"/>
                <a:ea typeface="+mn-ea"/>
              </a:rPr>
              <a:t>2</a:t>
            </a:r>
            <a:r>
              <a:rPr kumimoji="1" lang="en-US" altLang="zh-CN" sz="5400" i="1" dirty="0" smtClean="0">
                <a:solidFill>
                  <a:srgbClr val="000000"/>
                </a:solidFill>
                <a:latin typeface="+mn-lt"/>
                <a:ea typeface="+mn-ea"/>
              </a:rPr>
              <a:t>x</a:t>
            </a:r>
            <a:r>
              <a:rPr kumimoji="1" lang="en-US" altLang="zh-CN" sz="5400" baseline="30000" dirty="0" smtClean="0">
                <a:solidFill>
                  <a:srgbClr val="000000"/>
                </a:solidFill>
                <a:latin typeface="+mn-lt"/>
                <a:ea typeface="+mn-ea"/>
              </a:rPr>
              <a:t>2</a:t>
            </a:r>
            <a:r>
              <a:rPr kumimoji="1" lang="zh-CN" altLang="en-US" sz="5400" dirty="0" smtClean="0">
                <a:solidFill>
                  <a:srgbClr val="000000"/>
                </a:solidFill>
                <a:latin typeface="+mn-lt"/>
                <a:ea typeface="+mn-ea"/>
              </a:rPr>
              <a:t>－</a:t>
            </a:r>
            <a:r>
              <a:rPr kumimoji="1" lang="en-US" altLang="zh-CN" sz="5400" dirty="0" smtClean="0">
                <a:solidFill>
                  <a:srgbClr val="000000"/>
                </a:solidFill>
                <a:latin typeface="+mn-lt"/>
                <a:ea typeface="+mn-ea"/>
              </a:rPr>
              <a:t>3</a:t>
            </a:r>
            <a:r>
              <a:rPr kumimoji="1" lang="en-US" altLang="zh-CN" sz="5400" i="1" dirty="0" smtClean="0">
                <a:solidFill>
                  <a:srgbClr val="000000"/>
                </a:solidFill>
                <a:latin typeface="+mn-lt"/>
                <a:ea typeface="+mn-ea"/>
              </a:rPr>
              <a:t>x</a:t>
            </a:r>
            <a:r>
              <a:rPr kumimoji="1" lang="zh-CN" altLang="en-US" sz="5400" dirty="0" smtClean="0">
                <a:solidFill>
                  <a:srgbClr val="000000"/>
                </a:solidFill>
                <a:latin typeface="+mn-lt"/>
                <a:ea typeface="+mn-ea"/>
              </a:rPr>
              <a:t>；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sz="5400" dirty="0" smtClean="0">
                <a:solidFill>
                  <a:srgbClr val="000000"/>
                </a:solidFill>
                <a:latin typeface="+mn-lt"/>
                <a:ea typeface="+mn-ea"/>
              </a:rPr>
              <a:t>（</a:t>
            </a:r>
            <a:r>
              <a:rPr kumimoji="1" lang="en-US" altLang="zh-CN" sz="5400" dirty="0" smtClean="0">
                <a:solidFill>
                  <a:srgbClr val="000000"/>
                </a:solidFill>
                <a:latin typeface="+mn-lt"/>
                <a:ea typeface="+mn-ea"/>
              </a:rPr>
              <a:t>3</a:t>
            </a:r>
            <a:r>
              <a:rPr kumimoji="1" lang="zh-CN" altLang="en-US" sz="5400" dirty="0" smtClean="0">
                <a:solidFill>
                  <a:srgbClr val="000000"/>
                </a:solidFill>
                <a:latin typeface="+mn-lt"/>
                <a:ea typeface="+mn-ea"/>
              </a:rPr>
              <a:t>）</a:t>
            </a:r>
            <a:r>
              <a:rPr kumimoji="1" lang="en-US" altLang="zh-CN" sz="5400" i="1" dirty="0" smtClean="0">
                <a:solidFill>
                  <a:srgbClr val="000000"/>
                </a:solidFill>
                <a:latin typeface="+mn-lt"/>
                <a:ea typeface="+mn-ea"/>
              </a:rPr>
              <a:t>y</a:t>
            </a:r>
            <a:r>
              <a:rPr kumimoji="1" lang="zh-CN" altLang="en-US" sz="5400" dirty="0" smtClean="0">
                <a:solidFill>
                  <a:srgbClr val="000000"/>
                </a:solidFill>
                <a:latin typeface="+mn-lt"/>
                <a:ea typeface="+mn-ea"/>
              </a:rPr>
              <a:t>＝－</a:t>
            </a:r>
            <a:r>
              <a:rPr kumimoji="1" lang="en-US" altLang="zh-CN" sz="5400" dirty="0" smtClean="0">
                <a:solidFill>
                  <a:srgbClr val="000000"/>
                </a:solidFill>
                <a:latin typeface="+mn-lt"/>
                <a:ea typeface="+mn-ea"/>
              </a:rPr>
              <a:t>3</a:t>
            </a:r>
            <a:r>
              <a:rPr kumimoji="1" lang="en-US" altLang="zh-CN" sz="5400" i="1" dirty="0" smtClean="0">
                <a:solidFill>
                  <a:srgbClr val="000000"/>
                </a:solidFill>
                <a:latin typeface="+mn-lt"/>
                <a:ea typeface="+mn-ea"/>
              </a:rPr>
              <a:t>x</a:t>
            </a:r>
            <a:r>
              <a:rPr kumimoji="1" lang="en-US" altLang="zh-CN" sz="5400" baseline="30000" dirty="0" smtClean="0">
                <a:solidFill>
                  <a:srgbClr val="000000"/>
                </a:solidFill>
                <a:latin typeface="+mn-lt"/>
                <a:ea typeface="+mn-ea"/>
              </a:rPr>
              <a:t>2</a:t>
            </a:r>
            <a:r>
              <a:rPr kumimoji="1" lang="zh-CN" altLang="en-US" sz="5400" dirty="0" smtClean="0">
                <a:solidFill>
                  <a:srgbClr val="000000"/>
                </a:solidFill>
                <a:latin typeface="+mn-lt"/>
                <a:ea typeface="+mn-ea"/>
              </a:rPr>
              <a:t>＋</a:t>
            </a:r>
            <a:r>
              <a:rPr kumimoji="1" lang="en-US" altLang="zh-CN" sz="5400" dirty="0" smtClean="0">
                <a:solidFill>
                  <a:srgbClr val="000000"/>
                </a:solidFill>
                <a:latin typeface="+mn-lt"/>
                <a:ea typeface="+mn-ea"/>
              </a:rPr>
              <a:t>6</a:t>
            </a:r>
            <a:r>
              <a:rPr kumimoji="1" lang="en-US" altLang="zh-CN" sz="5400" i="1" dirty="0" smtClean="0">
                <a:solidFill>
                  <a:srgbClr val="000000"/>
                </a:solidFill>
                <a:latin typeface="+mn-lt"/>
                <a:ea typeface="+mn-ea"/>
              </a:rPr>
              <a:t>x</a:t>
            </a:r>
            <a:r>
              <a:rPr kumimoji="1" lang="zh-CN" altLang="en-US" sz="5400" dirty="0" smtClean="0">
                <a:solidFill>
                  <a:srgbClr val="000000"/>
                </a:solidFill>
                <a:latin typeface="+mn-lt"/>
                <a:ea typeface="+mn-ea"/>
              </a:rPr>
              <a:t>－</a:t>
            </a:r>
            <a:r>
              <a:rPr kumimoji="1" lang="en-US" altLang="zh-CN" sz="5400" dirty="0" smtClean="0">
                <a:solidFill>
                  <a:srgbClr val="000000"/>
                </a:solidFill>
                <a:latin typeface="+mn-lt"/>
                <a:ea typeface="+mn-ea"/>
              </a:rPr>
              <a:t>7</a:t>
            </a:r>
            <a:r>
              <a:rPr kumimoji="1" lang="zh-CN" altLang="en-US" sz="5400" dirty="0" smtClean="0">
                <a:solidFill>
                  <a:srgbClr val="000000"/>
                </a:solidFill>
                <a:latin typeface="+mn-lt"/>
                <a:ea typeface="+mn-ea"/>
              </a:rPr>
              <a:t>；　　（</a:t>
            </a:r>
            <a:r>
              <a:rPr kumimoji="1" lang="en-US" altLang="zh-CN" sz="5400" dirty="0" smtClean="0">
                <a:solidFill>
                  <a:srgbClr val="000000"/>
                </a:solidFill>
                <a:latin typeface="+mn-lt"/>
                <a:ea typeface="+mn-ea"/>
              </a:rPr>
              <a:t>4</a:t>
            </a:r>
            <a:r>
              <a:rPr kumimoji="1" lang="zh-CN" altLang="en-US" sz="5400" dirty="0" smtClean="0">
                <a:solidFill>
                  <a:srgbClr val="000000"/>
                </a:solidFill>
                <a:latin typeface="+mn-lt"/>
                <a:ea typeface="+mn-ea"/>
              </a:rPr>
              <a:t>） </a:t>
            </a:r>
            <a:r>
              <a:rPr kumimoji="1" lang="en-US" altLang="zh-CN" sz="5400" i="1" dirty="0" smtClean="0">
                <a:solidFill>
                  <a:srgbClr val="000000"/>
                </a:solidFill>
                <a:latin typeface="+mn-lt"/>
                <a:ea typeface="+mn-ea"/>
              </a:rPr>
              <a:t>y</a:t>
            </a:r>
            <a:r>
              <a:rPr kumimoji="1" lang="zh-CN" altLang="en-US" sz="5400" dirty="0" smtClean="0">
                <a:solidFill>
                  <a:srgbClr val="000000"/>
                </a:solidFill>
                <a:latin typeface="+mn-lt"/>
                <a:ea typeface="+mn-ea"/>
              </a:rPr>
              <a:t>＝</a:t>
            </a:r>
            <a:r>
              <a:rPr kumimoji="1" lang="en-US" altLang="zh-CN" sz="5400" i="1" dirty="0" smtClean="0">
                <a:solidFill>
                  <a:srgbClr val="000000"/>
                </a:solidFill>
                <a:latin typeface="+mn-lt"/>
                <a:ea typeface="+mn-ea"/>
              </a:rPr>
              <a:t>x</a:t>
            </a:r>
            <a:r>
              <a:rPr kumimoji="1" lang="en-US" altLang="zh-CN" sz="5400" baseline="30000" dirty="0" smtClean="0">
                <a:solidFill>
                  <a:srgbClr val="000000"/>
                </a:solidFill>
                <a:latin typeface="+mn-lt"/>
                <a:ea typeface="+mn-ea"/>
              </a:rPr>
              <a:t>2</a:t>
            </a:r>
            <a:r>
              <a:rPr kumimoji="1" lang="zh-CN" altLang="en-US" sz="5400" dirty="0" smtClean="0">
                <a:solidFill>
                  <a:srgbClr val="000000"/>
                </a:solidFill>
                <a:latin typeface="+mn-lt"/>
                <a:ea typeface="+mn-ea"/>
              </a:rPr>
              <a:t>－</a:t>
            </a:r>
            <a:r>
              <a:rPr kumimoji="1" lang="en-US" altLang="zh-CN" sz="5400" dirty="0" smtClean="0">
                <a:solidFill>
                  <a:srgbClr val="000000"/>
                </a:solidFill>
                <a:latin typeface="+mn-lt"/>
                <a:ea typeface="+mn-ea"/>
              </a:rPr>
              <a:t>4</a:t>
            </a:r>
            <a:r>
              <a:rPr kumimoji="1" lang="en-US" altLang="zh-CN" sz="5400" i="1" dirty="0" smtClean="0">
                <a:solidFill>
                  <a:srgbClr val="000000"/>
                </a:solidFill>
                <a:latin typeface="+mn-lt"/>
                <a:ea typeface="+mn-ea"/>
              </a:rPr>
              <a:t>x</a:t>
            </a:r>
            <a:r>
              <a:rPr kumimoji="1" lang="zh-CN" altLang="en-US" sz="5400" dirty="0" smtClean="0">
                <a:solidFill>
                  <a:srgbClr val="000000"/>
                </a:solidFill>
                <a:latin typeface="+mn-lt"/>
                <a:ea typeface="+mn-ea"/>
              </a:rPr>
              <a:t>＋</a:t>
            </a:r>
            <a:r>
              <a:rPr kumimoji="1" lang="en-US" altLang="zh-CN" sz="5400" dirty="0" smtClean="0">
                <a:solidFill>
                  <a:srgbClr val="000000"/>
                </a:solidFill>
                <a:latin typeface="+mn-lt"/>
                <a:ea typeface="+mn-ea"/>
              </a:rPr>
              <a:t>5</a:t>
            </a:r>
            <a:r>
              <a:rPr kumimoji="1" lang="zh-CN" altLang="en-US" sz="5400" dirty="0" smtClean="0">
                <a:solidFill>
                  <a:srgbClr val="000000"/>
                </a:solidFill>
                <a:latin typeface="+mn-lt"/>
                <a:ea typeface="+mn-ea"/>
              </a:rPr>
              <a:t>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0" y="0"/>
            <a:ext cx="9396413" cy="581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en-US" altLang="zh-CN" sz="48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4800">
                <a:solidFill>
                  <a:srgbClr val="000000"/>
                </a:solidFill>
                <a:latin typeface="Times New Roman" panose="02020603050405020304" pitchFamily="18" charset="0"/>
              </a:rPr>
              <a:t>求下列函数的最大值或最小值：</a:t>
            </a:r>
            <a:endParaRPr kumimoji="1" lang="en-US" altLang="zh-CN" sz="48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kumimoji="1" lang="zh-CN" altLang="en-GB" sz="540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54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GB" sz="540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kumimoji="1" lang="en-US" altLang="zh-CN" sz="5400" i="1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kumimoji="1" lang="en-GB" altLang="zh-CN" sz="5400">
                <a:solidFill>
                  <a:srgbClr val="000000"/>
                </a:solidFill>
                <a:latin typeface="Times New Roman" panose="02020603050405020304" pitchFamily="18" charset="0"/>
              </a:rPr>
              <a:t>＝</a:t>
            </a:r>
            <a:r>
              <a:rPr kumimoji="1" lang="en-US" altLang="zh-CN" sz="5400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en-US" altLang="zh-CN" sz="54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GB" altLang="zh-CN" sz="5400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kumimoji="1" lang="en-US" altLang="zh-CN" sz="54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en-US" altLang="zh-CN" sz="5400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en-GB" altLang="zh-CN" sz="5400">
                <a:solidFill>
                  <a:srgbClr val="000000"/>
                </a:solidFill>
                <a:latin typeface="Times New Roman" panose="02020603050405020304" pitchFamily="18" charset="0"/>
              </a:rPr>
              <a:t>＋</a:t>
            </a:r>
            <a:r>
              <a:rPr kumimoji="1" lang="en-US" altLang="zh-CN" sz="540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kumimoji="1" lang="en-GB" altLang="zh-CN" sz="5400">
                <a:solidFill>
                  <a:srgbClr val="000000"/>
                </a:solidFill>
                <a:latin typeface="Times New Roman" panose="02020603050405020304" pitchFamily="18" charset="0"/>
              </a:rPr>
              <a:t>；</a:t>
            </a:r>
            <a:r>
              <a:rPr kumimoji="1" lang="zh-CN" altLang="en-US" sz="5400">
                <a:solidFill>
                  <a:srgbClr val="000000"/>
                </a:solidFill>
                <a:latin typeface="Times New Roman" panose="02020603050405020304" pitchFamily="18" charset="0"/>
              </a:rPr>
              <a:t>　</a:t>
            </a:r>
            <a:endParaRPr kumimoji="1" lang="en-US" altLang="zh-CN" sz="5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kumimoji="1" lang="en-GB" altLang="zh-CN" sz="540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54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GB" altLang="zh-CN" sz="540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kumimoji="1" lang="zh-CN" altLang="en-US" sz="54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5400" i="1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kumimoji="1" lang="en-GB" altLang="zh-CN" sz="5400">
                <a:solidFill>
                  <a:srgbClr val="000000"/>
                </a:solidFill>
                <a:latin typeface="Times New Roman" panose="02020603050405020304" pitchFamily="18" charset="0"/>
              </a:rPr>
              <a:t>＝</a:t>
            </a:r>
            <a:r>
              <a:rPr kumimoji="1" lang="en-US" altLang="zh-CN" sz="54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en-GB" altLang="zh-CN" sz="5400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kumimoji="1" lang="en-US" altLang="zh-CN" sz="54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5400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en-GB" altLang="zh-CN" sz="5400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kumimoji="1" lang="en-US" altLang="zh-CN" sz="5400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en-US" altLang="zh-CN" sz="54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GB" altLang="zh-CN" sz="5400">
                <a:solidFill>
                  <a:srgbClr val="000000"/>
                </a:solidFill>
                <a:latin typeface="Times New Roman" panose="02020603050405020304" pitchFamily="18" charset="0"/>
              </a:rPr>
              <a:t>；</a:t>
            </a:r>
            <a:endParaRPr kumimoji="1" lang="zh-CN" altLang="en-US" sz="5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kumimoji="1" lang="en-GB" altLang="zh-CN" sz="540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54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en-GB" altLang="zh-CN" sz="540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kumimoji="1" lang="zh-CN" altLang="en-US" sz="54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5400" i="1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kumimoji="1" lang="en-GB" altLang="zh-CN" sz="5400">
                <a:solidFill>
                  <a:srgbClr val="000000"/>
                </a:solidFill>
                <a:latin typeface="Times New Roman" panose="02020603050405020304" pitchFamily="18" charset="0"/>
              </a:rPr>
              <a:t>＝                              ；</a:t>
            </a:r>
            <a:r>
              <a:rPr kumimoji="1" lang="zh-CN" altLang="en-US" sz="5400">
                <a:solidFill>
                  <a:srgbClr val="000000"/>
                </a:solidFill>
                <a:latin typeface="Times New Roman" panose="02020603050405020304" pitchFamily="18" charset="0"/>
              </a:rPr>
              <a:t>　</a:t>
            </a:r>
            <a:r>
              <a:rPr kumimoji="1" lang="en-GB" altLang="zh-CN" sz="54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 eaLnBrk="1" hangingPunct="1">
              <a:spcBef>
                <a:spcPct val="50000"/>
              </a:spcBef>
            </a:pPr>
            <a:r>
              <a:rPr kumimoji="1" lang="en-GB" altLang="zh-CN" sz="540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540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kumimoji="1" lang="en-GB" altLang="zh-CN" sz="540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kumimoji="1" lang="zh-CN" altLang="en-US" sz="54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5400" i="1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kumimoji="1" lang="en-GB" altLang="zh-CN" sz="5400">
                <a:solidFill>
                  <a:srgbClr val="000000"/>
                </a:solidFill>
                <a:latin typeface="Times New Roman" panose="02020603050405020304" pitchFamily="18" charset="0"/>
              </a:rPr>
              <a:t>＝</a:t>
            </a:r>
            <a:r>
              <a:rPr kumimoji="1" lang="en-US" altLang="zh-CN" sz="5400">
                <a:solidFill>
                  <a:srgbClr val="000000"/>
                </a:solidFill>
                <a:latin typeface="Times New Roman" panose="02020603050405020304" pitchFamily="18" charset="0"/>
              </a:rPr>
              <a:t>100</a:t>
            </a:r>
            <a:r>
              <a:rPr kumimoji="1" lang="en-GB" altLang="zh-CN" sz="5400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kumimoji="1" lang="en-US" altLang="zh-CN" sz="540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kumimoji="1" lang="en-US" altLang="zh-CN" sz="5400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en-US" altLang="zh-CN" sz="54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GB" altLang="zh-CN" sz="5400">
                <a:solidFill>
                  <a:srgbClr val="000000"/>
                </a:solidFill>
                <a:latin typeface="Times New Roman" panose="02020603050405020304" pitchFamily="18" charset="0"/>
              </a:rPr>
              <a:t>；</a:t>
            </a:r>
            <a:endParaRPr kumimoji="1" lang="zh-CN" altLang="en-US" sz="5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406241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2824163" y="3152775"/>
          <a:ext cx="5378450" cy="191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8" name="Equation" r:id="rId3" imgW="1562100" imgH="520700" progId="Equation.DSMT4">
                  <p:embed/>
                </p:oleObj>
              </mc:Choice>
              <mc:Fallback>
                <p:oleObj name="Equation" r:id="rId3" imgW="1562100" imgH="520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163" y="3152775"/>
                        <a:ext cx="5378450" cy="191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0" y="981075"/>
            <a:ext cx="9144000" cy="7699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4400" dirty="0" smtClean="0">
                <a:latin typeface="+mn-lt"/>
                <a:ea typeface="+mn-ea"/>
              </a:rPr>
              <a:t>1</a:t>
            </a:r>
            <a:r>
              <a:rPr lang="zh-CN" altLang="en-US" sz="4400" dirty="0" smtClean="0">
                <a:latin typeface="+mn-lt"/>
                <a:ea typeface="+mn-ea"/>
              </a:rPr>
              <a:t>、抛物线</a:t>
            </a:r>
            <a:r>
              <a:rPr lang="en-US" altLang="zh-CN" sz="4400" i="1" dirty="0" smtClean="0">
                <a:latin typeface="+mn-lt"/>
                <a:ea typeface="+mn-ea"/>
              </a:rPr>
              <a:t>y</a:t>
            </a:r>
            <a:r>
              <a:rPr lang="en-US" altLang="zh-CN" sz="4400" dirty="0" smtClean="0">
                <a:latin typeface="+mn-lt"/>
                <a:ea typeface="+mn-ea"/>
              </a:rPr>
              <a:t>=</a:t>
            </a:r>
            <a:r>
              <a:rPr lang="en-US" altLang="zh-CN" sz="4400" i="1" dirty="0" smtClean="0">
                <a:latin typeface="+mn-lt"/>
                <a:ea typeface="+mn-ea"/>
              </a:rPr>
              <a:t>a</a:t>
            </a:r>
            <a:r>
              <a:rPr lang="en-US" altLang="zh-CN" sz="4400" dirty="0" smtClean="0">
                <a:latin typeface="+mn-lt"/>
                <a:ea typeface="+mn-ea"/>
              </a:rPr>
              <a:t>(</a:t>
            </a:r>
            <a:r>
              <a:rPr lang="en-US" altLang="zh-CN" sz="4400" i="1" dirty="0" smtClean="0">
                <a:latin typeface="+mn-lt"/>
                <a:ea typeface="+mn-ea"/>
              </a:rPr>
              <a:t>x</a:t>
            </a:r>
            <a:r>
              <a:rPr lang="en-US" altLang="zh-CN" sz="4400" dirty="0" smtClean="0">
                <a:latin typeface="+mn-lt"/>
                <a:ea typeface="+mn-ea"/>
              </a:rPr>
              <a:t>-</a:t>
            </a:r>
            <a:r>
              <a:rPr lang="en-US" altLang="zh-CN" sz="4400" i="1" dirty="0" smtClean="0">
                <a:latin typeface="+mn-lt"/>
                <a:ea typeface="+mn-ea"/>
              </a:rPr>
              <a:t>h</a:t>
            </a:r>
            <a:r>
              <a:rPr lang="en-US" altLang="zh-CN" sz="4400" dirty="0" smtClean="0">
                <a:latin typeface="+mn-lt"/>
                <a:ea typeface="+mn-ea"/>
              </a:rPr>
              <a:t>)</a:t>
            </a:r>
            <a:r>
              <a:rPr lang="en-US" altLang="zh-CN" sz="4400" baseline="30000" dirty="0" smtClean="0">
                <a:latin typeface="+mn-lt"/>
                <a:ea typeface="+mn-ea"/>
              </a:rPr>
              <a:t>2</a:t>
            </a:r>
            <a:r>
              <a:rPr lang="en-US" altLang="zh-CN" sz="4400" dirty="0" smtClean="0">
                <a:latin typeface="+mn-lt"/>
                <a:ea typeface="+mn-ea"/>
              </a:rPr>
              <a:t>+</a:t>
            </a:r>
            <a:r>
              <a:rPr lang="en-US" altLang="zh-CN" sz="4400" i="1" dirty="0" smtClean="0">
                <a:latin typeface="+mn-lt"/>
                <a:ea typeface="+mn-ea"/>
              </a:rPr>
              <a:t>k</a:t>
            </a:r>
            <a:r>
              <a:rPr lang="zh-CN" altLang="en-US" sz="4400" dirty="0" smtClean="0">
                <a:latin typeface="+mn-lt"/>
                <a:ea typeface="+mn-ea"/>
              </a:rPr>
              <a:t>的图像与性质：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95288" y="2276475"/>
            <a:ext cx="7489825" cy="2308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800" dirty="0">
                <a:solidFill>
                  <a:srgbClr val="000000"/>
                </a:solidFill>
                <a:latin typeface="+mn-lt"/>
                <a:ea typeface="+mn-ea"/>
              </a:rPr>
              <a:t>1.</a:t>
            </a:r>
            <a:r>
              <a:rPr lang="zh-CN" altLang="en-US" sz="4800" dirty="0">
                <a:solidFill>
                  <a:srgbClr val="000000"/>
                </a:solidFill>
                <a:latin typeface="+mn-lt"/>
                <a:ea typeface="+mn-ea"/>
              </a:rPr>
              <a:t>当</a:t>
            </a:r>
            <a:r>
              <a:rPr lang="en-US" altLang="zh-CN" sz="4800" i="1" dirty="0">
                <a:solidFill>
                  <a:srgbClr val="000000"/>
                </a:solidFill>
                <a:latin typeface="+mn-lt"/>
                <a:ea typeface="+mn-ea"/>
              </a:rPr>
              <a:t>a</a:t>
            </a:r>
            <a:r>
              <a:rPr lang="en-US" altLang="zh-CN" sz="4800" dirty="0">
                <a:solidFill>
                  <a:srgbClr val="000000"/>
                </a:solidFill>
                <a:latin typeface="+mn-lt"/>
                <a:ea typeface="+mn-ea"/>
              </a:rPr>
              <a:t>﹥0</a:t>
            </a:r>
            <a:r>
              <a:rPr lang="zh-CN" altLang="en-US" sz="4800" dirty="0">
                <a:solidFill>
                  <a:srgbClr val="000000"/>
                </a:solidFill>
                <a:latin typeface="+mn-lt"/>
                <a:ea typeface="+mn-ea"/>
              </a:rPr>
              <a:t>时，开口</a:t>
            </a:r>
            <a:r>
              <a:rPr lang="zh-CN" altLang="en-US" sz="4800" u="sng" dirty="0">
                <a:solidFill>
                  <a:srgbClr val="000000"/>
                </a:solidFill>
                <a:latin typeface="+mn-lt"/>
                <a:ea typeface="+mn-ea"/>
              </a:rPr>
              <a:t>            </a:t>
            </a:r>
            <a:r>
              <a:rPr lang="zh-CN" altLang="en-US" sz="4800" dirty="0">
                <a:solidFill>
                  <a:srgbClr val="000000"/>
                </a:solidFill>
                <a:latin typeface="+mn-lt"/>
                <a:ea typeface="+mn-ea"/>
              </a:rPr>
              <a:t>，</a:t>
            </a:r>
          </a:p>
          <a:p>
            <a:pPr>
              <a:defRPr/>
            </a:pPr>
            <a:r>
              <a:rPr lang="zh-CN" altLang="en-US" sz="4800" dirty="0">
                <a:solidFill>
                  <a:srgbClr val="000000"/>
                </a:solidFill>
                <a:latin typeface="+mn-lt"/>
                <a:ea typeface="+mn-ea"/>
              </a:rPr>
              <a:t>当</a:t>
            </a:r>
            <a:r>
              <a:rPr lang="en-US" altLang="zh-CN" sz="4800" i="1" dirty="0">
                <a:solidFill>
                  <a:srgbClr val="000000"/>
                </a:solidFill>
                <a:latin typeface="+mn-lt"/>
                <a:ea typeface="+mn-ea"/>
              </a:rPr>
              <a:t>a</a:t>
            </a:r>
            <a:r>
              <a:rPr lang="en-US" altLang="en-US" sz="4800" dirty="0">
                <a:solidFill>
                  <a:srgbClr val="000000"/>
                </a:solidFill>
                <a:latin typeface="+mn-lt"/>
                <a:ea typeface="+mn-ea"/>
              </a:rPr>
              <a:t>﹤</a:t>
            </a:r>
            <a:r>
              <a:rPr lang="en-US" altLang="zh-CN" sz="4800" dirty="0">
                <a:solidFill>
                  <a:srgbClr val="000000"/>
                </a:solidFill>
                <a:latin typeface="+mn-lt"/>
                <a:ea typeface="+mn-ea"/>
              </a:rPr>
              <a:t>0</a:t>
            </a:r>
            <a:r>
              <a:rPr lang="zh-CN" altLang="en-US" sz="4800" dirty="0">
                <a:solidFill>
                  <a:srgbClr val="000000"/>
                </a:solidFill>
                <a:latin typeface="+mn-lt"/>
                <a:ea typeface="+mn-ea"/>
              </a:rPr>
              <a:t>时，开口</a:t>
            </a:r>
            <a:r>
              <a:rPr lang="zh-CN" altLang="en-US" sz="4800" u="sng" dirty="0">
                <a:solidFill>
                  <a:srgbClr val="000000"/>
                </a:solidFill>
                <a:latin typeface="+mn-lt"/>
                <a:ea typeface="+mn-ea"/>
              </a:rPr>
              <a:t>            </a:t>
            </a:r>
            <a:r>
              <a:rPr lang="zh-CN" altLang="en-US" sz="4800" dirty="0">
                <a:solidFill>
                  <a:srgbClr val="000000"/>
                </a:solidFill>
                <a:latin typeface="+mn-lt"/>
                <a:ea typeface="+mn-ea"/>
              </a:rPr>
              <a:t>，</a:t>
            </a:r>
          </a:p>
          <a:p>
            <a:pPr>
              <a:defRPr/>
            </a:pPr>
            <a:endParaRPr lang="en-US" altLang="zh-CN" sz="480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044575" y="4144963"/>
            <a:ext cx="184150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503238" y="3860800"/>
            <a:ext cx="6443662" cy="15700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800" dirty="0">
                <a:solidFill>
                  <a:srgbClr val="000000"/>
                </a:solidFill>
                <a:latin typeface="+mn-lt"/>
                <a:ea typeface="+mn-ea"/>
              </a:rPr>
              <a:t>2.</a:t>
            </a:r>
            <a:r>
              <a:rPr lang="zh-CN" altLang="en-US" sz="4800" dirty="0">
                <a:solidFill>
                  <a:srgbClr val="000000"/>
                </a:solidFill>
                <a:latin typeface="+mn-lt"/>
                <a:ea typeface="+mn-ea"/>
              </a:rPr>
              <a:t>对称轴是</a:t>
            </a:r>
            <a:r>
              <a:rPr lang="zh-CN" altLang="en-US" sz="4800" u="sng" dirty="0">
                <a:solidFill>
                  <a:srgbClr val="000000"/>
                </a:solidFill>
                <a:latin typeface="+mn-lt"/>
                <a:ea typeface="+mn-ea"/>
              </a:rPr>
              <a:t>                 </a:t>
            </a:r>
            <a:r>
              <a:rPr lang="zh-CN" altLang="en-US" sz="4800" dirty="0">
                <a:solidFill>
                  <a:srgbClr val="000000"/>
                </a:solidFill>
                <a:latin typeface="+mn-lt"/>
                <a:ea typeface="+mn-ea"/>
              </a:rPr>
              <a:t>；</a:t>
            </a:r>
          </a:p>
          <a:p>
            <a:pPr>
              <a:defRPr/>
            </a:pPr>
            <a:endParaRPr lang="en-US" altLang="zh-CN" sz="480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611188" y="4941888"/>
            <a:ext cx="6481762" cy="83026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800" dirty="0">
                <a:solidFill>
                  <a:srgbClr val="000000"/>
                </a:solidFill>
                <a:latin typeface="+mn-lt"/>
                <a:ea typeface="+mn-ea"/>
              </a:rPr>
              <a:t>3.</a:t>
            </a:r>
            <a:r>
              <a:rPr lang="zh-CN" altLang="en-US" sz="4800" dirty="0">
                <a:solidFill>
                  <a:srgbClr val="000000"/>
                </a:solidFill>
                <a:latin typeface="+mn-lt"/>
                <a:ea typeface="+mn-ea"/>
              </a:rPr>
              <a:t>顶点坐标是</a:t>
            </a:r>
            <a:r>
              <a:rPr lang="zh-CN" altLang="en-US" sz="4800" u="sng" dirty="0">
                <a:solidFill>
                  <a:srgbClr val="000000"/>
                </a:solidFill>
                <a:latin typeface="+mn-lt"/>
                <a:ea typeface="+mn-ea"/>
              </a:rPr>
              <a:t>              </a:t>
            </a:r>
            <a:r>
              <a:rPr lang="en-US" altLang="zh-CN" sz="4800" dirty="0">
                <a:solidFill>
                  <a:srgbClr val="000000"/>
                </a:solidFill>
                <a:latin typeface="+mn-lt"/>
                <a:ea typeface="+mn-ea"/>
              </a:rPr>
              <a:t>.</a:t>
            </a:r>
            <a:endParaRPr lang="zh-CN" altLang="en-US" sz="480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5580063" y="2060575"/>
            <a:ext cx="1655762" cy="833438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800">
                <a:solidFill>
                  <a:srgbClr val="FF0000"/>
                </a:solidFill>
                <a:latin typeface="+mn-lt"/>
                <a:ea typeface="+mn-ea"/>
              </a:rPr>
              <a:t>向上</a:t>
            </a: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5003800" y="2924175"/>
            <a:ext cx="1943100" cy="833438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800">
                <a:solidFill>
                  <a:srgbClr val="FF0000"/>
                </a:solidFill>
                <a:latin typeface="+mn-lt"/>
                <a:ea typeface="+mn-ea"/>
              </a:rPr>
              <a:t>向下</a:t>
            </a:r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4859338" y="4868863"/>
            <a:ext cx="1865312" cy="83026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800" dirty="0">
                <a:solidFill>
                  <a:srgbClr val="FF0000"/>
                </a:solidFill>
                <a:latin typeface="+mn-lt"/>
                <a:ea typeface="+mn-ea"/>
              </a:rPr>
              <a:t>(</a:t>
            </a:r>
            <a:r>
              <a:rPr lang="en-US" altLang="zh-CN" sz="4800" i="1" dirty="0">
                <a:solidFill>
                  <a:srgbClr val="FF0000"/>
                </a:solidFill>
                <a:latin typeface="+mn-lt"/>
                <a:ea typeface="+mn-ea"/>
              </a:rPr>
              <a:t>h</a:t>
            </a:r>
            <a:r>
              <a:rPr lang="zh-CN" altLang="en-US" sz="4800" dirty="0">
                <a:solidFill>
                  <a:srgbClr val="FF0000"/>
                </a:solidFill>
                <a:latin typeface="+mn-lt"/>
                <a:ea typeface="+mn-ea"/>
              </a:rPr>
              <a:t>，</a:t>
            </a:r>
            <a:r>
              <a:rPr lang="en-US" altLang="zh-CN" sz="4800" i="1" dirty="0">
                <a:solidFill>
                  <a:srgbClr val="FF0000"/>
                </a:solidFill>
                <a:latin typeface="+mn-lt"/>
                <a:ea typeface="+mn-ea"/>
              </a:rPr>
              <a:t>k</a:t>
            </a:r>
            <a:r>
              <a:rPr lang="en-US" altLang="zh-CN" sz="4800" dirty="0">
                <a:solidFill>
                  <a:srgbClr val="FF0000"/>
                </a:solidFill>
                <a:latin typeface="+mn-lt"/>
                <a:ea typeface="+mn-ea"/>
              </a:rPr>
              <a:t>)</a:t>
            </a:r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3779838" y="3789363"/>
            <a:ext cx="2424112" cy="83026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4800" dirty="0">
                <a:solidFill>
                  <a:srgbClr val="FF0000"/>
                </a:solidFill>
                <a:latin typeface="+mn-lt"/>
                <a:ea typeface="+mn-ea"/>
              </a:rPr>
              <a:t>直线</a:t>
            </a:r>
            <a:r>
              <a:rPr lang="en-US" altLang="zh-CN" sz="4800" i="1" dirty="0">
                <a:solidFill>
                  <a:srgbClr val="FF0000"/>
                </a:solidFill>
                <a:latin typeface="+mn-lt"/>
                <a:ea typeface="+mn-ea"/>
              </a:rPr>
              <a:t>x=h</a:t>
            </a:r>
          </a:p>
        </p:txBody>
      </p:sp>
      <p:pic>
        <p:nvPicPr>
          <p:cNvPr id="20491" name="Picture 11" descr="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86475"/>
            <a:ext cx="9144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2" name="WordArt 12"/>
          <p:cNvSpPr>
            <a:spLocks noChangeArrowheads="1" noChangeShapeType="1" noTextEdit="1"/>
          </p:cNvSpPr>
          <p:nvPr/>
        </p:nvSpPr>
        <p:spPr bwMode="auto">
          <a:xfrm>
            <a:off x="250825" y="0"/>
            <a:ext cx="3744913" cy="9667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zh-CN" altLang="en-US" sz="4800" kern="10" dirty="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+mn-ea"/>
                <a:ea typeface="+mn-ea"/>
                <a:cs typeface="+mn-ea"/>
              </a:rPr>
              <a:t>知识回顾：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/>
      <p:bldP spid="49157" grpId="0"/>
      <p:bldP spid="49158" grpId="0"/>
      <p:bldP spid="49159" grpId="0" animBg="1"/>
      <p:bldP spid="4916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0" y="1066800"/>
            <a:ext cx="91440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5400" dirty="0">
                <a:solidFill>
                  <a:srgbClr val="000000"/>
                </a:solidFill>
                <a:latin typeface="Times New Roman" panose="02020603050405020304" pitchFamily="18" charset="0"/>
              </a:rPr>
              <a:t>1.</a:t>
            </a:r>
            <a:r>
              <a:rPr kumimoji="1" lang="zh-CN" altLang="en-US" sz="5400" dirty="0">
                <a:solidFill>
                  <a:srgbClr val="000000"/>
                </a:solidFill>
                <a:latin typeface="Times New Roman" panose="02020603050405020304" pitchFamily="18" charset="0"/>
              </a:rPr>
              <a:t>抛物线</a:t>
            </a:r>
            <a:r>
              <a:rPr kumimoji="1" lang="en-US" altLang="zh-CN" sz="5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kumimoji="1" lang="zh-CN" altLang="en-US" sz="5400" dirty="0">
                <a:solidFill>
                  <a:srgbClr val="000000"/>
                </a:solidFill>
                <a:latin typeface="Times New Roman" panose="02020603050405020304" pitchFamily="18" charset="0"/>
              </a:rPr>
              <a:t>＝</a:t>
            </a:r>
            <a:r>
              <a:rPr kumimoji="1" lang="en-US" altLang="zh-CN" sz="540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kumimoji="1" lang="en-US" altLang="zh-CN" sz="5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en-US" altLang="zh-CN" sz="54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5400" dirty="0">
                <a:solidFill>
                  <a:srgbClr val="000000"/>
                </a:solidFill>
                <a:latin typeface="Times New Roman" panose="02020603050405020304" pitchFamily="18" charset="0"/>
              </a:rPr>
              <a:t>-11</a:t>
            </a:r>
            <a:r>
              <a:rPr kumimoji="1" lang="en-US" altLang="zh-CN" sz="5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5400" dirty="0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kumimoji="1" lang="en-US" altLang="zh-CN" sz="54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5400" dirty="0">
                <a:solidFill>
                  <a:srgbClr val="000000"/>
                </a:solidFill>
                <a:latin typeface="Times New Roman" panose="02020603050405020304" pitchFamily="18" charset="0"/>
              </a:rPr>
              <a:t>与</a:t>
            </a:r>
            <a:r>
              <a:rPr kumimoji="1" lang="en-US" altLang="zh-CN" sz="5400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kumimoji="1" lang="zh-CN" altLang="en-US" sz="5400" dirty="0">
                <a:solidFill>
                  <a:srgbClr val="000000"/>
                </a:solidFill>
                <a:latin typeface="Times New Roman" panose="02020603050405020304" pitchFamily="18" charset="0"/>
              </a:rPr>
              <a:t>轴的交点坐标是</a:t>
            </a:r>
            <a:r>
              <a:rPr kumimoji="1" lang="zh-CN" altLang="en-US" sz="54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</a:t>
            </a:r>
            <a:r>
              <a:rPr kumimoji="1" lang="zh-CN" altLang="en-US" sz="5400" dirty="0">
                <a:solidFill>
                  <a:srgbClr val="000000"/>
                </a:solidFill>
                <a:latin typeface="Times New Roman" panose="02020603050405020304" pitchFamily="18" charset="0"/>
              </a:rPr>
              <a:t>；    与</a:t>
            </a:r>
            <a:r>
              <a:rPr kumimoji="1" lang="en-US" altLang="zh-CN" sz="5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5400" dirty="0">
                <a:solidFill>
                  <a:srgbClr val="000000"/>
                </a:solidFill>
                <a:latin typeface="Times New Roman" panose="02020603050405020304" pitchFamily="18" charset="0"/>
              </a:rPr>
              <a:t>轴的交点坐标是</a:t>
            </a:r>
            <a:r>
              <a:rPr kumimoji="1" lang="zh-CN" altLang="en-US" sz="54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</a:t>
            </a:r>
            <a:r>
              <a:rPr kumimoji="1" lang="zh-CN" altLang="en-US" sz="5400" dirty="0">
                <a:solidFill>
                  <a:srgbClr val="000000"/>
                </a:solidFill>
                <a:latin typeface="Times New Roman" panose="02020603050405020304" pitchFamily="18" charset="0"/>
              </a:rPr>
              <a:t>；</a:t>
            </a: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0" y="3789363"/>
            <a:ext cx="8839200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5400" dirty="0">
                <a:solidFill>
                  <a:srgbClr val="000000"/>
                </a:solidFill>
                <a:latin typeface="Times New Roman" panose="02020603050405020304" pitchFamily="18" charset="0"/>
              </a:rPr>
              <a:t>2.</a:t>
            </a:r>
            <a:r>
              <a:rPr kumimoji="1" lang="zh-CN" altLang="en-US" sz="5400" dirty="0">
                <a:solidFill>
                  <a:srgbClr val="000000"/>
                </a:solidFill>
                <a:latin typeface="Times New Roman" panose="02020603050405020304" pitchFamily="18" charset="0"/>
              </a:rPr>
              <a:t>抛物线</a:t>
            </a:r>
            <a:r>
              <a:rPr kumimoji="1" lang="en-US" altLang="zh-CN" sz="5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kumimoji="1" lang="zh-CN" altLang="en-US" sz="5400" dirty="0">
                <a:solidFill>
                  <a:srgbClr val="000000"/>
                </a:solidFill>
                <a:latin typeface="Times New Roman" panose="02020603050405020304" pitchFamily="18" charset="0"/>
              </a:rPr>
              <a:t>＝</a:t>
            </a:r>
            <a:r>
              <a:rPr kumimoji="1" lang="en-US" altLang="zh-CN" sz="5400" dirty="0">
                <a:solidFill>
                  <a:srgbClr val="000000"/>
                </a:solidFill>
                <a:latin typeface="Times New Roman" panose="02020603050405020304" pitchFamily="18" charset="0"/>
              </a:rPr>
              <a:t>-6</a:t>
            </a:r>
            <a:r>
              <a:rPr kumimoji="1" lang="en-US" altLang="zh-CN" sz="5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en-US" altLang="zh-CN" sz="54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5400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kumimoji="1" lang="en-US" altLang="zh-CN" sz="5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en-US" altLang="zh-CN" sz="5400" dirty="0">
                <a:solidFill>
                  <a:srgbClr val="000000"/>
                </a:solidFill>
                <a:latin typeface="Times New Roman" panose="02020603050405020304" pitchFamily="18" charset="0"/>
              </a:rPr>
              <a:t>+2</a:t>
            </a:r>
            <a:r>
              <a:rPr kumimoji="1" lang="zh-CN" altLang="en-US" sz="5400" dirty="0">
                <a:solidFill>
                  <a:srgbClr val="000000"/>
                </a:solidFill>
                <a:latin typeface="Times New Roman" panose="02020603050405020304" pitchFamily="18" charset="0"/>
              </a:rPr>
              <a:t>与</a:t>
            </a:r>
            <a:r>
              <a:rPr kumimoji="1" lang="en-US" altLang="zh-CN" sz="5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kumimoji="1" lang="zh-CN" altLang="en-US" sz="5400" dirty="0">
                <a:solidFill>
                  <a:srgbClr val="000000"/>
                </a:solidFill>
                <a:latin typeface="Times New Roman" panose="02020603050405020304" pitchFamily="18" charset="0"/>
              </a:rPr>
              <a:t>轴的交点坐标是</a:t>
            </a:r>
            <a:r>
              <a:rPr kumimoji="1" lang="zh-CN" altLang="en-US" sz="54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</a:t>
            </a:r>
            <a:r>
              <a:rPr kumimoji="1" lang="zh-CN" altLang="en-US" sz="5400" dirty="0">
                <a:solidFill>
                  <a:srgbClr val="000000"/>
                </a:solidFill>
                <a:latin typeface="Times New Roman" panose="02020603050405020304" pitchFamily="18" charset="0"/>
              </a:rPr>
              <a:t>；与</a:t>
            </a:r>
            <a:r>
              <a:rPr kumimoji="1" lang="en-US" altLang="zh-CN" sz="5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5400" dirty="0">
                <a:solidFill>
                  <a:srgbClr val="000000"/>
                </a:solidFill>
                <a:latin typeface="Times New Roman" panose="02020603050405020304" pitchFamily="18" charset="0"/>
              </a:rPr>
              <a:t>轴的交点坐标是</a:t>
            </a:r>
            <a:r>
              <a:rPr kumimoji="1" lang="zh-CN" altLang="en-US" sz="54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</a:t>
            </a:r>
            <a:r>
              <a:rPr kumimoji="1" lang="zh-CN" altLang="en-US" sz="5400" dirty="0">
                <a:solidFill>
                  <a:srgbClr val="000000"/>
                </a:solidFill>
                <a:latin typeface="Times New Roman" panose="02020603050405020304" pitchFamily="18" charset="0"/>
              </a:rPr>
              <a:t>；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304800" y="44450"/>
            <a:ext cx="1790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5400" dirty="0">
                <a:solidFill>
                  <a:srgbClr val="FF0000"/>
                </a:solidFill>
                <a:latin typeface="Times New Roman" panose="02020603050405020304" pitchFamily="18" charset="0"/>
              </a:rPr>
              <a:t>练习</a:t>
            </a:r>
            <a:r>
              <a:rPr kumimoji="1" lang="en-US" altLang="zh-CN" sz="5400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build="p" autoUpdateAnimBg="0"/>
      <p:bldP spid="8806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5400" dirty="0">
                <a:solidFill>
                  <a:srgbClr val="000000"/>
                </a:solidFill>
                <a:latin typeface="Times New Roman" panose="02020603050405020304" pitchFamily="18" charset="0"/>
              </a:rPr>
              <a:t>已知二次函数</a:t>
            </a:r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695325" y="1190625"/>
          <a:ext cx="6710363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6" name="Equation" r:id="rId3" imgW="1384300" imgH="279400" progId="Equation.DSMT4">
                  <p:embed/>
                </p:oleObj>
              </mc:Choice>
              <mc:Fallback>
                <p:oleObj name="Equation" r:id="rId3" imgW="1384300" imgH="279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1190625"/>
                        <a:ext cx="6710363" cy="118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0" y="2438400"/>
            <a:ext cx="91440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1.</a:t>
            </a:r>
            <a:r>
              <a:rPr kumimoji="1" lang="zh-CN" alt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求它的图像的顶点坐标</a:t>
            </a:r>
            <a:r>
              <a:rPr kumimoji="1" lang="en-US" altLang="zh-CN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kumimoji="1" lang="zh-CN" altLang="en-US" sz="4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2. </a:t>
            </a:r>
            <a:r>
              <a:rPr kumimoji="1" lang="en-US" altLang="zh-CN" sz="4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取何值时，</a:t>
            </a:r>
            <a:r>
              <a:rPr kumimoji="1" lang="en-US" altLang="zh-CN" sz="4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kumimoji="1" lang="zh-CN" alt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随</a:t>
            </a:r>
            <a:r>
              <a:rPr kumimoji="1" lang="en-US" altLang="zh-CN" sz="4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增大而增大</a:t>
            </a:r>
            <a:r>
              <a:rPr kumimoji="1" lang="en-US" altLang="zh-CN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3. </a:t>
            </a:r>
            <a:r>
              <a:rPr kumimoji="1" lang="en-US" altLang="zh-CN" sz="4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取何值时，</a:t>
            </a:r>
            <a:r>
              <a:rPr kumimoji="1" lang="en-US" altLang="zh-CN" sz="4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kumimoji="1" lang="zh-CN" alt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随</a:t>
            </a:r>
            <a:r>
              <a:rPr kumimoji="1" lang="en-US" altLang="zh-CN" sz="4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增大而减小</a:t>
            </a:r>
            <a:r>
              <a:rPr kumimoji="1" lang="en-US" altLang="zh-CN" sz="4800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0" y="1219200"/>
            <a:ext cx="91440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5400">
                <a:solidFill>
                  <a:srgbClr val="000000"/>
                </a:solidFill>
                <a:latin typeface="Times New Roman" panose="02020603050405020304" pitchFamily="18" charset="0"/>
              </a:rPr>
              <a:t>4.</a:t>
            </a:r>
            <a:r>
              <a:rPr kumimoji="1" lang="en-US" altLang="zh-CN" sz="5400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5400">
                <a:solidFill>
                  <a:srgbClr val="000000"/>
                </a:solidFill>
                <a:latin typeface="Times New Roman" panose="02020603050405020304" pitchFamily="18" charset="0"/>
              </a:rPr>
              <a:t>取何值时，</a:t>
            </a:r>
            <a:r>
              <a:rPr kumimoji="1" lang="en-US" altLang="zh-CN" sz="5400" i="1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kumimoji="1" lang="zh-CN" altLang="en-US" sz="5400">
                <a:solidFill>
                  <a:srgbClr val="000000"/>
                </a:solidFill>
                <a:latin typeface="Times New Roman" panose="02020603050405020304" pitchFamily="18" charset="0"/>
              </a:rPr>
              <a:t>＞</a:t>
            </a:r>
            <a:r>
              <a:rPr kumimoji="1" lang="en-US" altLang="zh-CN" sz="5400">
                <a:solidFill>
                  <a:srgbClr val="000000"/>
                </a:solidFill>
                <a:latin typeface="Times New Roman" panose="02020603050405020304" pitchFamily="18" charset="0"/>
              </a:rPr>
              <a:t>0?</a:t>
            </a:r>
          </a:p>
          <a:p>
            <a:pPr eaLnBrk="1" hangingPunct="1">
              <a:spcBef>
                <a:spcPct val="50000"/>
              </a:spcBef>
            </a:pPr>
            <a:endParaRPr kumimoji="1" lang="en-US" altLang="zh-CN" sz="5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5400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5400">
                <a:solidFill>
                  <a:srgbClr val="000000"/>
                </a:solidFill>
                <a:latin typeface="Times New Roman" panose="02020603050405020304" pitchFamily="18" charset="0"/>
              </a:rPr>
              <a:t>取何值时，</a:t>
            </a:r>
            <a:r>
              <a:rPr kumimoji="1" lang="en-US" altLang="zh-CN" sz="5400" i="1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kumimoji="1" lang="zh-CN" altLang="en-US" sz="5400">
                <a:solidFill>
                  <a:srgbClr val="000000"/>
                </a:solidFill>
                <a:latin typeface="Times New Roman" panose="02020603050405020304" pitchFamily="18" charset="0"/>
              </a:rPr>
              <a:t>＜</a:t>
            </a:r>
            <a:r>
              <a:rPr kumimoji="1" lang="en-US" altLang="zh-CN" sz="5400">
                <a:solidFill>
                  <a:srgbClr val="000000"/>
                </a:solidFill>
                <a:latin typeface="Times New Roman" panose="02020603050405020304" pitchFamily="18" charset="0"/>
              </a:rPr>
              <a:t>0?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4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520700" y="1989138"/>
            <a:ext cx="7924800" cy="23780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sz="6000" dirty="0" smtClean="0">
                <a:solidFill>
                  <a:srgbClr val="000000"/>
                </a:solidFill>
                <a:latin typeface="+mn-lt"/>
                <a:ea typeface="+mn-ea"/>
              </a:rPr>
              <a:t>怎样画出函数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zh-CN" sz="6000" i="1" dirty="0" smtClean="0">
                <a:solidFill>
                  <a:srgbClr val="000000"/>
                </a:solidFill>
                <a:latin typeface="+mn-lt"/>
                <a:ea typeface="+mn-ea"/>
              </a:rPr>
              <a:t>y</a:t>
            </a:r>
            <a:r>
              <a:rPr lang="en-US" altLang="zh-CN" sz="6000" dirty="0" smtClean="0">
                <a:solidFill>
                  <a:srgbClr val="000000"/>
                </a:solidFill>
                <a:latin typeface="+mn-lt"/>
                <a:ea typeface="+mn-ea"/>
              </a:rPr>
              <a:t>= </a:t>
            </a:r>
            <a:r>
              <a:rPr lang="en-US" altLang="zh-CN" sz="6000" i="1" dirty="0" smtClean="0">
                <a:solidFill>
                  <a:srgbClr val="000000"/>
                </a:solidFill>
                <a:latin typeface="+mn-lt"/>
                <a:ea typeface="+mn-ea"/>
              </a:rPr>
              <a:t>ax</a:t>
            </a:r>
            <a:r>
              <a:rPr lang="en-US" altLang="zh-CN" sz="6000" baseline="30000" dirty="0" smtClean="0">
                <a:solidFill>
                  <a:srgbClr val="000000"/>
                </a:solidFill>
                <a:latin typeface="+mn-lt"/>
                <a:ea typeface="+mn-ea"/>
              </a:rPr>
              <a:t>2</a:t>
            </a:r>
            <a:r>
              <a:rPr lang="en-US" altLang="zh-CN" sz="6000" dirty="0" smtClean="0">
                <a:solidFill>
                  <a:srgbClr val="000000"/>
                </a:solidFill>
                <a:latin typeface="+mn-lt"/>
                <a:ea typeface="+mn-ea"/>
              </a:rPr>
              <a:t>+</a:t>
            </a:r>
            <a:r>
              <a:rPr lang="en-US" altLang="zh-CN" sz="6000" i="1" dirty="0" smtClean="0">
                <a:solidFill>
                  <a:srgbClr val="000000"/>
                </a:solidFill>
                <a:latin typeface="+mn-lt"/>
                <a:ea typeface="+mn-ea"/>
              </a:rPr>
              <a:t>bx</a:t>
            </a:r>
            <a:r>
              <a:rPr lang="en-US" altLang="zh-CN" sz="6000" dirty="0" smtClean="0">
                <a:solidFill>
                  <a:srgbClr val="000000"/>
                </a:solidFill>
                <a:latin typeface="+mn-lt"/>
                <a:ea typeface="+mn-ea"/>
              </a:rPr>
              <a:t>+</a:t>
            </a:r>
            <a:r>
              <a:rPr lang="en-US" altLang="zh-CN" sz="6000" i="1" dirty="0" smtClean="0">
                <a:solidFill>
                  <a:srgbClr val="000000"/>
                </a:solidFill>
                <a:latin typeface="+mn-lt"/>
                <a:ea typeface="+mn-ea"/>
              </a:rPr>
              <a:t>c</a:t>
            </a:r>
            <a:r>
              <a:rPr lang="zh-CN" altLang="en-US" sz="6000" dirty="0" smtClean="0">
                <a:solidFill>
                  <a:srgbClr val="000000"/>
                </a:solidFill>
                <a:latin typeface="+mn-lt"/>
                <a:ea typeface="+mn-ea"/>
              </a:rPr>
              <a:t>的图像</a:t>
            </a:r>
            <a:r>
              <a:rPr lang="en-US" altLang="zh-CN" sz="6000" dirty="0" smtClean="0">
                <a:solidFill>
                  <a:srgbClr val="000000"/>
                </a:solidFill>
                <a:latin typeface="+mn-lt"/>
                <a:ea typeface="+mn-ea"/>
              </a:rPr>
              <a:t>?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>
            <a:off x="3562350" y="381000"/>
            <a:ext cx="2362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6000" kern="10" dirty="0">
                <a:ln w="12700">
                  <a:solidFill>
                    <a:srgbClr val="EAEAEA"/>
                  </a:solidFill>
                  <a:rou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+mn-ea"/>
                <a:ea typeface="+mn-ea"/>
                <a:cs typeface="+mn-ea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0" y="1981200"/>
            <a:ext cx="9144000" cy="3010824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kumimoji="1" lang="zh-CN" altLang="en-US" sz="4400" dirty="0" smtClean="0">
                <a:solidFill>
                  <a:srgbClr val="000000"/>
                </a:solidFill>
                <a:latin typeface="+mn-lt"/>
                <a:ea typeface="+mn-ea"/>
              </a:rPr>
              <a:t>画二次函数</a:t>
            </a:r>
            <a:r>
              <a:rPr lang="zh-CN" altLang="en-US" sz="4400" dirty="0" smtClean="0">
                <a:solidFill>
                  <a:srgbClr val="000000"/>
                </a:solidFill>
                <a:latin typeface="+mn-lt"/>
                <a:ea typeface="+mn-ea"/>
              </a:rPr>
              <a:t>的图像取点时先确定顶点，再在顶点的两旁对称地取相同数量的点，一般取</a:t>
            </a:r>
            <a:r>
              <a:rPr lang="en-US" altLang="zh-CN" sz="4400" dirty="0" smtClean="0">
                <a:solidFill>
                  <a:srgbClr val="000000"/>
                </a:solidFill>
                <a:latin typeface="+mn-lt"/>
                <a:ea typeface="+mn-ea"/>
              </a:rPr>
              <a:t>5</a:t>
            </a:r>
            <a:r>
              <a:rPr lang="zh-CN" altLang="en-US" sz="4400" dirty="0" smtClean="0">
                <a:solidFill>
                  <a:srgbClr val="000000"/>
                </a:solidFill>
                <a:latin typeface="+mn-lt"/>
                <a:ea typeface="+mn-ea"/>
              </a:rPr>
              <a:t>－</a:t>
            </a:r>
            <a:r>
              <a:rPr lang="en-US" altLang="zh-CN" sz="4400" dirty="0" smtClean="0">
                <a:solidFill>
                  <a:srgbClr val="000000"/>
                </a:solidFill>
                <a:latin typeface="+mn-lt"/>
                <a:ea typeface="+mn-ea"/>
              </a:rPr>
              <a:t>7</a:t>
            </a:r>
            <a:r>
              <a:rPr lang="zh-CN" altLang="en-US" sz="4400" dirty="0" smtClean="0">
                <a:solidFill>
                  <a:srgbClr val="000000"/>
                </a:solidFill>
                <a:latin typeface="+mn-lt"/>
                <a:ea typeface="+mn-ea"/>
              </a:rPr>
              <a:t>个点即可</a:t>
            </a:r>
            <a:r>
              <a:rPr lang="en-US" altLang="zh-CN" sz="4400" dirty="0" smtClean="0">
                <a:solidFill>
                  <a:srgbClr val="000000"/>
                </a:solidFill>
                <a:latin typeface="+mn-lt"/>
                <a:ea typeface="+mn-ea"/>
              </a:rPr>
              <a:t>.</a:t>
            </a:r>
            <a:endParaRPr lang="zh-CN" altLang="en-US" sz="4400" dirty="0" smtClean="0">
              <a:solidFill>
                <a:srgbClr val="000000"/>
              </a:solidFill>
              <a:latin typeface="+mn-lt"/>
              <a:ea typeface="+mn-ea"/>
            </a:endParaRPr>
          </a:p>
        </p:txBody>
      </p:sp>
      <p:sp>
        <p:nvSpPr>
          <p:cNvPr id="43011" name="WordArt 3"/>
          <p:cNvSpPr>
            <a:spLocks noChangeArrowheads="1" noChangeShapeType="1" noTextEdit="1"/>
          </p:cNvSpPr>
          <p:nvPr/>
        </p:nvSpPr>
        <p:spPr bwMode="auto">
          <a:xfrm>
            <a:off x="3059832" y="404813"/>
            <a:ext cx="2362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6000" kern="10" dirty="0">
                <a:ln w="12700">
                  <a:solidFill>
                    <a:srgbClr val="EAEAEA"/>
                  </a:solidFill>
                  <a:rou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+mn-ea"/>
              </a:rPr>
              <a:t>注意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WordArt 2"/>
          <p:cNvSpPr>
            <a:spLocks noChangeArrowheads="1" noChangeShapeType="1" noTextEdit="1"/>
          </p:cNvSpPr>
          <p:nvPr/>
        </p:nvSpPr>
        <p:spPr bwMode="auto">
          <a:xfrm>
            <a:off x="250825" y="116632"/>
            <a:ext cx="324167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3600" kern="10" dirty="0">
                <a:ln w="9525">
                  <a:solidFill>
                    <a:srgbClr val="FFFF00"/>
                  </a:solidFill>
                  <a:rou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今天我学到了</a:t>
            </a:r>
            <a:r>
              <a:rPr lang="en-US" altLang="zh-CN" sz="3600" kern="10" dirty="0">
                <a:ln w="9525">
                  <a:solidFill>
                    <a:srgbClr val="FFFF00"/>
                  </a:solidFill>
                  <a:rou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……</a:t>
            </a:r>
            <a:endParaRPr lang="zh-CN" altLang="en-US" sz="3600" kern="10" dirty="0">
              <a:ln w="9525">
                <a:solidFill>
                  <a:srgbClr val="FFFF00"/>
                </a:solidFill>
                <a:rou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107950" y="692894"/>
            <a:ext cx="59039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000000"/>
                </a:solidFill>
              </a:rPr>
              <a:t>函数</a:t>
            </a:r>
            <a:r>
              <a:rPr lang="en-US" altLang="zh-CN" i="1">
                <a:solidFill>
                  <a:srgbClr val="000000"/>
                </a:solidFill>
                <a:latin typeface="Times New Roman" panose="02020603050405020304" pitchFamily="18" charset="0"/>
              </a:rPr>
              <a:t>y=ax²+bx+c</a:t>
            </a:r>
            <a:r>
              <a:rPr lang="zh-CN" altLang="en-US">
                <a:solidFill>
                  <a:srgbClr val="000000"/>
                </a:solidFill>
              </a:rPr>
              <a:t>的图像和性质：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07950" y="1315194"/>
            <a:ext cx="2224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00"/>
                </a:solidFill>
              </a:rPr>
              <a:t>顶点坐标：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4340225" y="1313607"/>
            <a:ext cx="18161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00"/>
                </a:solidFill>
              </a:rPr>
              <a:t>对称轴：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971550" y="2780457"/>
            <a:ext cx="1008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00"/>
                </a:solidFill>
              </a:rPr>
              <a:t>开口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79375" y="2132757"/>
            <a:ext cx="24050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00"/>
                </a:solidFill>
              </a:rPr>
              <a:t>与</a:t>
            </a:r>
            <a:r>
              <a:rPr lang="en-US" altLang="zh-CN" i="1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>
                <a:solidFill>
                  <a:srgbClr val="000000"/>
                </a:solidFill>
              </a:rPr>
              <a:t>轴交点：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3708400" y="2135932"/>
            <a:ext cx="24272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00"/>
                </a:solidFill>
              </a:rPr>
              <a:t>与</a:t>
            </a:r>
            <a:r>
              <a:rPr lang="en-US" altLang="zh-CN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>
                <a:solidFill>
                  <a:srgbClr val="000000"/>
                </a:solidFill>
              </a:rPr>
              <a:t>轴交点：</a:t>
            </a:r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>
            <a:off x="0" y="3356719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0" y="4796582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>
            <a:off x="1042988" y="2932857"/>
            <a:ext cx="1587" cy="3305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>
            <a:off x="1908175" y="4077444"/>
            <a:ext cx="3168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>
            <a:off x="1908175" y="5517307"/>
            <a:ext cx="3168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0126" name="Text Box 14"/>
          <p:cNvSpPr txBox="1">
            <a:spLocks noChangeArrowheads="1"/>
          </p:cNvSpPr>
          <p:nvPr/>
        </p:nvSpPr>
        <p:spPr bwMode="auto">
          <a:xfrm>
            <a:off x="1109663" y="3572619"/>
            <a:ext cx="677862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00"/>
                </a:solidFill>
              </a:rPr>
              <a:t>向上</a:t>
            </a:r>
          </a:p>
        </p:txBody>
      </p:sp>
      <p:sp>
        <p:nvSpPr>
          <p:cNvPr id="90127" name="Text Box 15"/>
          <p:cNvSpPr txBox="1">
            <a:spLocks noChangeArrowheads="1"/>
          </p:cNvSpPr>
          <p:nvPr/>
        </p:nvSpPr>
        <p:spPr bwMode="auto">
          <a:xfrm>
            <a:off x="1133475" y="5085507"/>
            <a:ext cx="677863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00"/>
                </a:solidFill>
              </a:rPr>
              <a:t>向下</a:t>
            </a:r>
          </a:p>
        </p:txBody>
      </p:sp>
      <p:sp>
        <p:nvSpPr>
          <p:cNvPr id="90128" name="Text Box 16"/>
          <p:cNvSpPr txBox="1">
            <a:spLocks noChangeArrowheads="1"/>
          </p:cNvSpPr>
          <p:nvPr/>
        </p:nvSpPr>
        <p:spPr bwMode="auto">
          <a:xfrm>
            <a:off x="107950" y="3785344"/>
            <a:ext cx="8223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>
                <a:solidFill>
                  <a:srgbClr val="000000"/>
                </a:solidFill>
                <a:latin typeface="Times New Roman" panose="02020603050405020304" pitchFamily="18" charset="0"/>
              </a:rPr>
              <a:t>a&gt;0</a:t>
            </a:r>
          </a:p>
        </p:txBody>
      </p:sp>
      <p:sp>
        <p:nvSpPr>
          <p:cNvPr id="90129" name="Text Box 17"/>
          <p:cNvSpPr txBox="1">
            <a:spLocks noChangeArrowheads="1"/>
          </p:cNvSpPr>
          <p:nvPr/>
        </p:nvSpPr>
        <p:spPr bwMode="auto">
          <a:xfrm>
            <a:off x="107950" y="5225207"/>
            <a:ext cx="8223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>
                <a:solidFill>
                  <a:srgbClr val="000000"/>
                </a:solidFill>
                <a:latin typeface="Times New Roman" panose="02020603050405020304" pitchFamily="18" charset="0"/>
              </a:rPr>
              <a:t>a&gt;0</a:t>
            </a:r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5076825" y="2924919"/>
            <a:ext cx="3175" cy="3335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2700338" y="2777282"/>
            <a:ext cx="1420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00"/>
                </a:solidFill>
              </a:rPr>
              <a:t>增减性</a:t>
            </a:r>
          </a:p>
        </p:txBody>
      </p:sp>
      <p:sp>
        <p:nvSpPr>
          <p:cNvPr id="44052" name="Line 20"/>
          <p:cNvSpPr>
            <a:spLocks noChangeShapeType="1"/>
          </p:cNvSpPr>
          <p:nvPr/>
        </p:nvSpPr>
        <p:spPr bwMode="auto">
          <a:xfrm>
            <a:off x="3419475" y="3356719"/>
            <a:ext cx="6350" cy="2887663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" name="Group 21"/>
          <p:cNvGrpSpPr/>
          <p:nvPr/>
        </p:nvGrpSpPr>
        <p:grpSpPr bwMode="auto">
          <a:xfrm>
            <a:off x="3563938" y="3212257"/>
            <a:ext cx="1225550" cy="942975"/>
            <a:chOff x="1292" y="2341"/>
            <a:chExt cx="772" cy="594"/>
          </a:xfrm>
        </p:grpSpPr>
        <p:sp>
          <p:nvSpPr>
            <p:cNvPr id="44122" name="Text Box 22"/>
            <p:cNvSpPr txBox="1">
              <a:spLocks noChangeArrowheads="1"/>
            </p:cNvSpPr>
            <p:nvPr/>
          </p:nvSpPr>
          <p:spPr bwMode="auto">
            <a:xfrm>
              <a:off x="1292" y="2432"/>
              <a:ext cx="47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x&gt;-</a:t>
              </a:r>
            </a:p>
          </p:txBody>
        </p:sp>
        <p:sp>
          <p:nvSpPr>
            <p:cNvPr id="44123" name="Text Box 23"/>
            <p:cNvSpPr txBox="1">
              <a:spLocks noChangeArrowheads="1"/>
            </p:cNvSpPr>
            <p:nvPr/>
          </p:nvSpPr>
          <p:spPr bwMode="auto">
            <a:xfrm>
              <a:off x="1692" y="2570"/>
              <a:ext cx="3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2a</a:t>
              </a:r>
            </a:p>
          </p:txBody>
        </p:sp>
        <p:sp>
          <p:nvSpPr>
            <p:cNvPr id="44124" name="Text Box 24"/>
            <p:cNvSpPr txBox="1">
              <a:spLocks noChangeArrowheads="1"/>
            </p:cNvSpPr>
            <p:nvPr/>
          </p:nvSpPr>
          <p:spPr bwMode="auto">
            <a:xfrm>
              <a:off x="1783" y="2341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44125" name="Line 25"/>
            <p:cNvSpPr>
              <a:spLocks noChangeShapeType="1"/>
            </p:cNvSpPr>
            <p:nvPr/>
          </p:nvSpPr>
          <p:spPr bwMode="auto">
            <a:xfrm>
              <a:off x="1739" y="2632"/>
              <a:ext cx="2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26"/>
          <p:cNvGrpSpPr/>
          <p:nvPr/>
        </p:nvGrpSpPr>
        <p:grpSpPr bwMode="auto">
          <a:xfrm>
            <a:off x="2051050" y="3212257"/>
            <a:ext cx="1225550" cy="942975"/>
            <a:chOff x="1292" y="2341"/>
            <a:chExt cx="772" cy="594"/>
          </a:xfrm>
        </p:grpSpPr>
        <p:sp>
          <p:nvSpPr>
            <p:cNvPr id="44118" name="Text Box 27"/>
            <p:cNvSpPr txBox="1">
              <a:spLocks noChangeArrowheads="1"/>
            </p:cNvSpPr>
            <p:nvPr/>
          </p:nvSpPr>
          <p:spPr bwMode="auto">
            <a:xfrm>
              <a:off x="1292" y="2432"/>
              <a:ext cx="47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x&lt;-</a:t>
              </a:r>
            </a:p>
          </p:txBody>
        </p:sp>
        <p:sp>
          <p:nvSpPr>
            <p:cNvPr id="44119" name="Text Box 28"/>
            <p:cNvSpPr txBox="1">
              <a:spLocks noChangeArrowheads="1"/>
            </p:cNvSpPr>
            <p:nvPr/>
          </p:nvSpPr>
          <p:spPr bwMode="auto">
            <a:xfrm>
              <a:off x="1692" y="2570"/>
              <a:ext cx="3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2a</a:t>
              </a:r>
            </a:p>
          </p:txBody>
        </p:sp>
        <p:sp>
          <p:nvSpPr>
            <p:cNvPr id="44120" name="Text Box 29"/>
            <p:cNvSpPr txBox="1">
              <a:spLocks noChangeArrowheads="1"/>
            </p:cNvSpPr>
            <p:nvPr/>
          </p:nvSpPr>
          <p:spPr bwMode="auto">
            <a:xfrm>
              <a:off x="1783" y="2341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44121" name="Line 30"/>
            <p:cNvSpPr>
              <a:spLocks noChangeShapeType="1"/>
            </p:cNvSpPr>
            <p:nvPr/>
          </p:nvSpPr>
          <p:spPr bwMode="auto">
            <a:xfrm>
              <a:off x="1739" y="2632"/>
              <a:ext cx="2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Group 31"/>
          <p:cNvGrpSpPr/>
          <p:nvPr/>
        </p:nvGrpSpPr>
        <p:grpSpPr bwMode="auto">
          <a:xfrm>
            <a:off x="3563938" y="4653707"/>
            <a:ext cx="1225550" cy="942975"/>
            <a:chOff x="1292" y="2341"/>
            <a:chExt cx="772" cy="594"/>
          </a:xfrm>
        </p:grpSpPr>
        <p:sp>
          <p:nvSpPr>
            <p:cNvPr id="44114" name="Text Box 32"/>
            <p:cNvSpPr txBox="1">
              <a:spLocks noChangeArrowheads="1"/>
            </p:cNvSpPr>
            <p:nvPr/>
          </p:nvSpPr>
          <p:spPr bwMode="auto">
            <a:xfrm>
              <a:off x="1292" y="2432"/>
              <a:ext cx="47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x&gt;-</a:t>
              </a:r>
            </a:p>
          </p:txBody>
        </p:sp>
        <p:sp>
          <p:nvSpPr>
            <p:cNvPr id="44115" name="Text Box 33"/>
            <p:cNvSpPr txBox="1">
              <a:spLocks noChangeArrowheads="1"/>
            </p:cNvSpPr>
            <p:nvPr/>
          </p:nvSpPr>
          <p:spPr bwMode="auto">
            <a:xfrm>
              <a:off x="1692" y="2570"/>
              <a:ext cx="3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2a</a:t>
              </a:r>
            </a:p>
          </p:txBody>
        </p:sp>
        <p:sp>
          <p:nvSpPr>
            <p:cNvPr id="44116" name="Text Box 34"/>
            <p:cNvSpPr txBox="1">
              <a:spLocks noChangeArrowheads="1"/>
            </p:cNvSpPr>
            <p:nvPr/>
          </p:nvSpPr>
          <p:spPr bwMode="auto">
            <a:xfrm>
              <a:off x="1783" y="2341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44117" name="Line 35"/>
            <p:cNvSpPr>
              <a:spLocks noChangeShapeType="1"/>
            </p:cNvSpPr>
            <p:nvPr/>
          </p:nvSpPr>
          <p:spPr bwMode="auto">
            <a:xfrm>
              <a:off x="1739" y="2632"/>
              <a:ext cx="2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" name="Group 36"/>
          <p:cNvGrpSpPr/>
          <p:nvPr/>
        </p:nvGrpSpPr>
        <p:grpSpPr bwMode="auto">
          <a:xfrm>
            <a:off x="2051050" y="4653707"/>
            <a:ext cx="1225550" cy="942975"/>
            <a:chOff x="1292" y="2341"/>
            <a:chExt cx="772" cy="594"/>
          </a:xfrm>
        </p:grpSpPr>
        <p:sp>
          <p:nvSpPr>
            <p:cNvPr id="44110" name="Text Box 37"/>
            <p:cNvSpPr txBox="1">
              <a:spLocks noChangeArrowheads="1"/>
            </p:cNvSpPr>
            <p:nvPr/>
          </p:nvSpPr>
          <p:spPr bwMode="auto">
            <a:xfrm>
              <a:off x="1292" y="2432"/>
              <a:ext cx="47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x&lt;-</a:t>
              </a:r>
            </a:p>
          </p:txBody>
        </p:sp>
        <p:sp>
          <p:nvSpPr>
            <p:cNvPr id="44111" name="Text Box 38"/>
            <p:cNvSpPr txBox="1">
              <a:spLocks noChangeArrowheads="1"/>
            </p:cNvSpPr>
            <p:nvPr/>
          </p:nvSpPr>
          <p:spPr bwMode="auto">
            <a:xfrm>
              <a:off x="1692" y="2570"/>
              <a:ext cx="3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2a</a:t>
              </a:r>
            </a:p>
          </p:txBody>
        </p:sp>
        <p:sp>
          <p:nvSpPr>
            <p:cNvPr id="44112" name="Text Box 39"/>
            <p:cNvSpPr txBox="1">
              <a:spLocks noChangeArrowheads="1"/>
            </p:cNvSpPr>
            <p:nvPr/>
          </p:nvSpPr>
          <p:spPr bwMode="auto">
            <a:xfrm>
              <a:off x="1783" y="2341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44113" name="Line 40"/>
            <p:cNvSpPr>
              <a:spLocks noChangeShapeType="1"/>
            </p:cNvSpPr>
            <p:nvPr/>
          </p:nvSpPr>
          <p:spPr bwMode="auto">
            <a:xfrm>
              <a:off x="1739" y="2632"/>
              <a:ext cx="2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0153" name="Line 41"/>
          <p:cNvSpPr>
            <a:spLocks noChangeShapeType="1"/>
          </p:cNvSpPr>
          <p:nvPr/>
        </p:nvSpPr>
        <p:spPr bwMode="auto">
          <a:xfrm>
            <a:off x="2411413" y="4293344"/>
            <a:ext cx="504825" cy="360363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0154" name="Line 42"/>
          <p:cNvSpPr>
            <a:spLocks noChangeShapeType="1"/>
          </p:cNvSpPr>
          <p:nvPr/>
        </p:nvSpPr>
        <p:spPr bwMode="auto">
          <a:xfrm>
            <a:off x="3925888" y="5733207"/>
            <a:ext cx="504825" cy="360362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0155" name="Line 43"/>
          <p:cNvSpPr>
            <a:spLocks noChangeShapeType="1"/>
          </p:cNvSpPr>
          <p:nvPr/>
        </p:nvSpPr>
        <p:spPr bwMode="auto">
          <a:xfrm flipV="1">
            <a:off x="3925888" y="4293344"/>
            <a:ext cx="504825" cy="360363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0156" name="Line 44"/>
          <p:cNvSpPr>
            <a:spLocks noChangeShapeType="1"/>
          </p:cNvSpPr>
          <p:nvPr/>
        </p:nvSpPr>
        <p:spPr bwMode="auto">
          <a:xfrm flipV="1">
            <a:off x="2411413" y="5733207"/>
            <a:ext cx="504825" cy="360362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61" name="Text Box 45"/>
          <p:cNvSpPr txBox="1">
            <a:spLocks noChangeArrowheads="1"/>
          </p:cNvSpPr>
          <p:nvPr/>
        </p:nvSpPr>
        <p:spPr bwMode="auto">
          <a:xfrm>
            <a:off x="6577013" y="2804269"/>
            <a:ext cx="1463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00"/>
                </a:solidFill>
              </a:rPr>
              <a:t>最    值</a:t>
            </a:r>
          </a:p>
        </p:txBody>
      </p:sp>
      <p:sp>
        <p:nvSpPr>
          <p:cNvPr id="44062" name="Line 46"/>
          <p:cNvSpPr>
            <a:spLocks noChangeShapeType="1"/>
          </p:cNvSpPr>
          <p:nvPr/>
        </p:nvSpPr>
        <p:spPr bwMode="auto">
          <a:xfrm>
            <a:off x="1906588" y="2953494"/>
            <a:ext cx="1587" cy="3305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6" name="Group 47"/>
          <p:cNvGrpSpPr/>
          <p:nvPr/>
        </p:nvGrpSpPr>
        <p:grpSpPr bwMode="auto">
          <a:xfrm>
            <a:off x="5638800" y="3212257"/>
            <a:ext cx="2857500" cy="942975"/>
            <a:chOff x="3778" y="2341"/>
            <a:chExt cx="1800" cy="594"/>
          </a:xfrm>
        </p:grpSpPr>
        <p:sp>
          <p:nvSpPr>
            <p:cNvPr id="44105" name="Text Box 48"/>
            <p:cNvSpPr txBox="1">
              <a:spLocks noChangeArrowheads="1"/>
            </p:cNvSpPr>
            <p:nvPr/>
          </p:nvSpPr>
          <p:spPr bwMode="auto">
            <a:xfrm>
              <a:off x="3778" y="2432"/>
              <a:ext cx="180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>
                  <a:solidFill>
                    <a:srgbClr val="000000"/>
                  </a:solidFill>
                </a:rPr>
                <a:t>当</a:t>
              </a:r>
              <a:r>
                <a:rPr lang="en-US" altLang="zh-CN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>
                  <a:solidFill>
                    <a:srgbClr val="000000"/>
                  </a:solidFill>
                  <a:latin typeface="Times New Roman" panose="02020603050405020304" pitchFamily="18" charset="0"/>
                </a:rPr>
                <a:t>= - </a:t>
              </a:r>
              <a:r>
                <a:rPr lang="en-US" altLang="zh-CN">
                  <a:solidFill>
                    <a:srgbClr val="000000"/>
                  </a:solidFill>
                </a:rPr>
                <a:t>      </a:t>
              </a:r>
              <a:r>
                <a:rPr lang="zh-CN" altLang="en-US">
                  <a:solidFill>
                    <a:srgbClr val="000000"/>
                  </a:solidFill>
                </a:rPr>
                <a:t>时，</a:t>
              </a:r>
            </a:p>
          </p:txBody>
        </p:sp>
        <p:grpSp>
          <p:nvGrpSpPr>
            <p:cNvPr id="44106" name="Group 49"/>
            <p:cNvGrpSpPr/>
            <p:nvPr/>
          </p:nvGrpSpPr>
          <p:grpSpPr bwMode="auto">
            <a:xfrm>
              <a:off x="4549" y="2341"/>
              <a:ext cx="372" cy="594"/>
              <a:chOff x="4277" y="1162"/>
              <a:chExt cx="372" cy="594"/>
            </a:xfrm>
          </p:grpSpPr>
          <p:sp>
            <p:nvSpPr>
              <p:cNvPr id="44107" name="Text Box 50"/>
              <p:cNvSpPr txBox="1">
                <a:spLocks noChangeArrowheads="1"/>
              </p:cNvSpPr>
              <p:nvPr/>
            </p:nvSpPr>
            <p:spPr bwMode="auto">
              <a:xfrm>
                <a:off x="4277" y="1391"/>
                <a:ext cx="37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2a</a:t>
                </a:r>
              </a:p>
            </p:txBody>
          </p:sp>
          <p:sp>
            <p:nvSpPr>
              <p:cNvPr id="44108" name="Text Box 51"/>
              <p:cNvSpPr txBox="1">
                <a:spLocks noChangeArrowheads="1"/>
              </p:cNvSpPr>
              <p:nvPr/>
            </p:nvSpPr>
            <p:spPr bwMode="auto">
              <a:xfrm>
                <a:off x="4368" y="1162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44109" name="Line 52"/>
              <p:cNvSpPr>
                <a:spLocks noChangeShapeType="1"/>
              </p:cNvSpPr>
              <p:nvPr/>
            </p:nvSpPr>
            <p:spPr bwMode="auto">
              <a:xfrm>
                <a:off x="4324" y="1453"/>
                <a:ext cx="271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90165" name="Text Box 53"/>
          <p:cNvSpPr txBox="1">
            <a:spLocks noChangeArrowheads="1"/>
          </p:cNvSpPr>
          <p:nvPr/>
        </p:nvSpPr>
        <p:spPr bwMode="auto">
          <a:xfrm>
            <a:off x="5292725" y="4077444"/>
            <a:ext cx="2405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</a:rPr>
              <a:t>有最小值：</a:t>
            </a: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8" name="Group 54"/>
          <p:cNvGrpSpPr/>
          <p:nvPr/>
        </p:nvGrpSpPr>
        <p:grpSpPr bwMode="auto">
          <a:xfrm>
            <a:off x="7434263" y="3923457"/>
            <a:ext cx="1255712" cy="946150"/>
            <a:chOff x="4682" y="933"/>
            <a:chExt cx="791" cy="596"/>
          </a:xfrm>
        </p:grpSpPr>
        <p:sp>
          <p:nvSpPr>
            <p:cNvPr id="44102" name="Text Box 55"/>
            <p:cNvSpPr txBox="1">
              <a:spLocks noChangeArrowheads="1"/>
            </p:cNvSpPr>
            <p:nvPr/>
          </p:nvSpPr>
          <p:spPr bwMode="auto">
            <a:xfrm>
              <a:off x="4821" y="1164"/>
              <a:ext cx="3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4a</a:t>
              </a:r>
            </a:p>
          </p:txBody>
        </p:sp>
        <p:sp>
          <p:nvSpPr>
            <p:cNvPr id="44103" name="Text Box 56"/>
            <p:cNvSpPr txBox="1">
              <a:spLocks noChangeArrowheads="1"/>
            </p:cNvSpPr>
            <p:nvPr/>
          </p:nvSpPr>
          <p:spPr bwMode="auto">
            <a:xfrm>
              <a:off x="4682" y="933"/>
              <a:ext cx="791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4ac-b</a:t>
              </a:r>
              <a:r>
                <a:rPr lang="en-US" altLang="zh-CN" i="1" baseline="300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44104" name="Line 57"/>
            <p:cNvSpPr>
              <a:spLocks noChangeShapeType="1"/>
            </p:cNvSpPr>
            <p:nvPr/>
          </p:nvSpPr>
          <p:spPr bwMode="auto">
            <a:xfrm>
              <a:off x="4732" y="1226"/>
              <a:ext cx="597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" name="Group 58"/>
          <p:cNvGrpSpPr/>
          <p:nvPr/>
        </p:nvGrpSpPr>
        <p:grpSpPr bwMode="auto">
          <a:xfrm>
            <a:off x="5638800" y="4652119"/>
            <a:ext cx="2857500" cy="942975"/>
            <a:chOff x="3778" y="2341"/>
            <a:chExt cx="1800" cy="594"/>
          </a:xfrm>
        </p:grpSpPr>
        <p:sp>
          <p:nvSpPr>
            <p:cNvPr id="44097" name="Text Box 59"/>
            <p:cNvSpPr txBox="1">
              <a:spLocks noChangeArrowheads="1"/>
            </p:cNvSpPr>
            <p:nvPr/>
          </p:nvSpPr>
          <p:spPr bwMode="auto">
            <a:xfrm>
              <a:off x="3778" y="2432"/>
              <a:ext cx="180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>
                  <a:solidFill>
                    <a:srgbClr val="000000"/>
                  </a:solidFill>
                </a:rPr>
                <a:t>当</a:t>
              </a:r>
              <a:r>
                <a:rPr lang="en-US" altLang="zh-CN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>
                  <a:solidFill>
                    <a:srgbClr val="000000"/>
                  </a:solidFill>
                  <a:latin typeface="Times New Roman" panose="02020603050405020304" pitchFamily="18" charset="0"/>
                </a:rPr>
                <a:t>= - </a:t>
              </a:r>
              <a:r>
                <a:rPr lang="en-US" altLang="zh-CN">
                  <a:solidFill>
                    <a:srgbClr val="000000"/>
                  </a:solidFill>
                </a:rPr>
                <a:t>      </a:t>
              </a:r>
              <a:r>
                <a:rPr lang="zh-CN" altLang="en-US">
                  <a:solidFill>
                    <a:srgbClr val="000000"/>
                  </a:solidFill>
                </a:rPr>
                <a:t>时，</a:t>
              </a:r>
            </a:p>
          </p:txBody>
        </p:sp>
        <p:grpSp>
          <p:nvGrpSpPr>
            <p:cNvPr id="44098" name="Group 60"/>
            <p:cNvGrpSpPr/>
            <p:nvPr/>
          </p:nvGrpSpPr>
          <p:grpSpPr bwMode="auto">
            <a:xfrm>
              <a:off x="4549" y="2341"/>
              <a:ext cx="372" cy="594"/>
              <a:chOff x="4277" y="1162"/>
              <a:chExt cx="372" cy="594"/>
            </a:xfrm>
          </p:grpSpPr>
          <p:sp>
            <p:nvSpPr>
              <p:cNvPr id="44099" name="Text Box 61"/>
              <p:cNvSpPr txBox="1">
                <a:spLocks noChangeArrowheads="1"/>
              </p:cNvSpPr>
              <p:nvPr/>
            </p:nvSpPr>
            <p:spPr bwMode="auto">
              <a:xfrm>
                <a:off x="4277" y="1391"/>
                <a:ext cx="37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2a</a:t>
                </a:r>
              </a:p>
            </p:txBody>
          </p:sp>
          <p:sp>
            <p:nvSpPr>
              <p:cNvPr id="44100" name="Text Box 62"/>
              <p:cNvSpPr txBox="1">
                <a:spLocks noChangeArrowheads="1"/>
              </p:cNvSpPr>
              <p:nvPr/>
            </p:nvSpPr>
            <p:spPr bwMode="auto">
              <a:xfrm>
                <a:off x="4368" y="1162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44101" name="Line 63"/>
              <p:cNvSpPr>
                <a:spLocks noChangeShapeType="1"/>
              </p:cNvSpPr>
              <p:nvPr/>
            </p:nvSpPr>
            <p:spPr bwMode="auto">
              <a:xfrm>
                <a:off x="4324" y="1453"/>
                <a:ext cx="271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90176" name="Text Box 64"/>
          <p:cNvSpPr txBox="1">
            <a:spLocks noChangeArrowheads="1"/>
          </p:cNvSpPr>
          <p:nvPr/>
        </p:nvSpPr>
        <p:spPr bwMode="auto">
          <a:xfrm>
            <a:off x="5292725" y="5517307"/>
            <a:ext cx="24050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</a:rPr>
              <a:t>有最大值：</a:t>
            </a: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11" name="Group 65"/>
          <p:cNvGrpSpPr/>
          <p:nvPr/>
        </p:nvGrpSpPr>
        <p:grpSpPr bwMode="auto">
          <a:xfrm>
            <a:off x="7434263" y="5363320"/>
            <a:ext cx="1255712" cy="950913"/>
            <a:chOff x="4682" y="933"/>
            <a:chExt cx="791" cy="599"/>
          </a:xfrm>
        </p:grpSpPr>
        <p:sp>
          <p:nvSpPr>
            <p:cNvPr id="44094" name="Text Box 66"/>
            <p:cNvSpPr txBox="1">
              <a:spLocks noChangeArrowheads="1"/>
            </p:cNvSpPr>
            <p:nvPr/>
          </p:nvSpPr>
          <p:spPr bwMode="auto">
            <a:xfrm>
              <a:off x="4821" y="1164"/>
              <a:ext cx="43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i="1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4a </a:t>
              </a:r>
              <a:endParaRPr lang="en-US" altLang="zh-CN" i="1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095" name="Text Box 67"/>
            <p:cNvSpPr txBox="1">
              <a:spLocks noChangeArrowheads="1"/>
            </p:cNvSpPr>
            <p:nvPr/>
          </p:nvSpPr>
          <p:spPr bwMode="auto">
            <a:xfrm>
              <a:off x="4682" y="933"/>
              <a:ext cx="791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4ac-b</a:t>
              </a:r>
              <a:r>
                <a:rPr lang="en-US" altLang="zh-CN" i="1" baseline="300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44096" name="Line 68"/>
            <p:cNvSpPr>
              <a:spLocks noChangeShapeType="1"/>
            </p:cNvSpPr>
            <p:nvPr/>
          </p:nvSpPr>
          <p:spPr bwMode="auto">
            <a:xfrm>
              <a:off x="4732" y="1226"/>
              <a:ext cx="597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2" name="Group 69"/>
          <p:cNvGrpSpPr/>
          <p:nvPr/>
        </p:nvGrpSpPr>
        <p:grpSpPr bwMode="auto">
          <a:xfrm>
            <a:off x="6097588" y="1131044"/>
            <a:ext cx="2003425" cy="942975"/>
            <a:chOff x="3841" y="1030"/>
            <a:chExt cx="1262" cy="594"/>
          </a:xfrm>
        </p:grpSpPr>
        <p:sp>
          <p:nvSpPr>
            <p:cNvPr id="44090" name="Text Box 70"/>
            <p:cNvSpPr txBox="1">
              <a:spLocks noChangeArrowheads="1"/>
            </p:cNvSpPr>
            <p:nvPr/>
          </p:nvSpPr>
          <p:spPr bwMode="auto">
            <a:xfrm>
              <a:off x="3841" y="1121"/>
              <a:ext cx="998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直线</a:t>
              </a:r>
              <a:r>
                <a:rPr lang="en-US" altLang="zh-CN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x=-</a:t>
              </a:r>
            </a:p>
          </p:txBody>
        </p:sp>
        <p:sp>
          <p:nvSpPr>
            <p:cNvPr id="44091" name="Text Box 71"/>
            <p:cNvSpPr txBox="1">
              <a:spLocks noChangeArrowheads="1"/>
            </p:cNvSpPr>
            <p:nvPr/>
          </p:nvSpPr>
          <p:spPr bwMode="auto">
            <a:xfrm>
              <a:off x="4731" y="1259"/>
              <a:ext cx="3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2a</a:t>
              </a:r>
            </a:p>
          </p:txBody>
        </p:sp>
        <p:sp>
          <p:nvSpPr>
            <p:cNvPr id="44092" name="Text Box 72"/>
            <p:cNvSpPr txBox="1">
              <a:spLocks noChangeArrowheads="1"/>
            </p:cNvSpPr>
            <p:nvPr/>
          </p:nvSpPr>
          <p:spPr bwMode="auto">
            <a:xfrm>
              <a:off x="4822" y="1030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44093" name="Line 73"/>
            <p:cNvSpPr>
              <a:spLocks noChangeShapeType="1"/>
            </p:cNvSpPr>
            <p:nvPr/>
          </p:nvSpPr>
          <p:spPr bwMode="auto">
            <a:xfrm>
              <a:off x="4778" y="1321"/>
              <a:ext cx="271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0186" name="Text Box 74"/>
          <p:cNvSpPr txBox="1">
            <a:spLocks noChangeArrowheads="1"/>
          </p:cNvSpPr>
          <p:nvPr/>
        </p:nvSpPr>
        <p:spPr bwMode="auto">
          <a:xfrm>
            <a:off x="2051050" y="2132757"/>
            <a:ext cx="18081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00"/>
                </a:solidFill>
              </a:rPr>
              <a:t>（</a:t>
            </a:r>
            <a:r>
              <a:rPr lang="en-US" altLang="zh-CN" i="1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r>
              <a:rPr lang="zh-CN" altLang="en-US" i="1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i="1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>
                <a:solidFill>
                  <a:srgbClr val="000000"/>
                </a:solidFill>
              </a:rPr>
              <a:t>）</a:t>
            </a:r>
          </a:p>
        </p:txBody>
      </p:sp>
      <p:grpSp>
        <p:nvGrpSpPr>
          <p:cNvPr id="13" name="Group 75"/>
          <p:cNvGrpSpPr/>
          <p:nvPr/>
        </p:nvGrpSpPr>
        <p:grpSpPr bwMode="auto">
          <a:xfrm>
            <a:off x="1908175" y="1196132"/>
            <a:ext cx="2857500" cy="952500"/>
            <a:chOff x="1111" y="1026"/>
            <a:chExt cx="1800" cy="600"/>
          </a:xfrm>
        </p:grpSpPr>
        <p:grpSp>
          <p:nvGrpSpPr>
            <p:cNvPr id="44080" name="Group 76"/>
            <p:cNvGrpSpPr/>
            <p:nvPr/>
          </p:nvGrpSpPr>
          <p:grpSpPr bwMode="auto">
            <a:xfrm>
              <a:off x="1927" y="1030"/>
              <a:ext cx="791" cy="596"/>
              <a:chOff x="4682" y="933"/>
              <a:chExt cx="791" cy="596"/>
            </a:xfrm>
          </p:grpSpPr>
          <p:sp>
            <p:nvSpPr>
              <p:cNvPr id="44087" name="Text Box 77"/>
              <p:cNvSpPr txBox="1">
                <a:spLocks noChangeArrowheads="1"/>
              </p:cNvSpPr>
              <p:nvPr/>
            </p:nvSpPr>
            <p:spPr bwMode="auto">
              <a:xfrm>
                <a:off x="4821" y="1164"/>
                <a:ext cx="37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4a</a:t>
                </a:r>
              </a:p>
            </p:txBody>
          </p:sp>
          <p:sp>
            <p:nvSpPr>
              <p:cNvPr id="44088" name="Text Box 78"/>
              <p:cNvSpPr txBox="1">
                <a:spLocks noChangeArrowheads="1"/>
              </p:cNvSpPr>
              <p:nvPr/>
            </p:nvSpPr>
            <p:spPr bwMode="auto">
              <a:xfrm>
                <a:off x="4682" y="933"/>
                <a:ext cx="791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4ac-b</a:t>
                </a:r>
                <a:r>
                  <a:rPr lang="en-US" altLang="zh-CN" i="1" baseline="300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44089" name="Line 79"/>
              <p:cNvSpPr>
                <a:spLocks noChangeShapeType="1"/>
              </p:cNvSpPr>
              <p:nvPr/>
            </p:nvSpPr>
            <p:spPr bwMode="auto">
              <a:xfrm>
                <a:off x="4732" y="1226"/>
                <a:ext cx="597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44081" name="Group 80"/>
            <p:cNvGrpSpPr/>
            <p:nvPr/>
          </p:nvGrpSpPr>
          <p:grpSpPr bwMode="auto">
            <a:xfrm>
              <a:off x="1338" y="1026"/>
              <a:ext cx="473" cy="594"/>
              <a:chOff x="4040" y="210"/>
              <a:chExt cx="473" cy="594"/>
            </a:xfrm>
          </p:grpSpPr>
          <p:sp>
            <p:nvSpPr>
              <p:cNvPr id="44083" name="Text Box 81"/>
              <p:cNvSpPr txBox="1">
                <a:spLocks noChangeArrowheads="1"/>
              </p:cNvSpPr>
              <p:nvPr/>
            </p:nvSpPr>
            <p:spPr bwMode="auto">
              <a:xfrm>
                <a:off x="4040" y="301"/>
                <a:ext cx="20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-</a:t>
                </a:r>
              </a:p>
            </p:txBody>
          </p:sp>
          <p:sp>
            <p:nvSpPr>
              <p:cNvPr id="44084" name="Text Box 82"/>
              <p:cNvSpPr txBox="1">
                <a:spLocks noChangeArrowheads="1"/>
              </p:cNvSpPr>
              <p:nvPr/>
            </p:nvSpPr>
            <p:spPr bwMode="auto">
              <a:xfrm>
                <a:off x="4141" y="439"/>
                <a:ext cx="37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2a</a:t>
                </a:r>
              </a:p>
            </p:txBody>
          </p:sp>
          <p:sp>
            <p:nvSpPr>
              <p:cNvPr id="44085" name="Text Box 83"/>
              <p:cNvSpPr txBox="1">
                <a:spLocks noChangeArrowheads="1"/>
              </p:cNvSpPr>
              <p:nvPr/>
            </p:nvSpPr>
            <p:spPr bwMode="auto">
              <a:xfrm>
                <a:off x="4232" y="210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44086" name="Line 84"/>
              <p:cNvSpPr>
                <a:spLocks noChangeShapeType="1"/>
              </p:cNvSpPr>
              <p:nvPr/>
            </p:nvSpPr>
            <p:spPr bwMode="auto">
              <a:xfrm>
                <a:off x="4188" y="501"/>
                <a:ext cx="271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4082" name="Text Box 85"/>
            <p:cNvSpPr txBox="1">
              <a:spLocks noChangeArrowheads="1"/>
            </p:cNvSpPr>
            <p:nvPr/>
          </p:nvSpPr>
          <p:spPr bwMode="auto">
            <a:xfrm>
              <a:off x="1111" y="1166"/>
              <a:ext cx="180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>
                  <a:solidFill>
                    <a:srgbClr val="000000"/>
                  </a:solidFill>
                </a:rPr>
                <a:t>（</a:t>
              </a:r>
              <a:r>
                <a:rPr lang="zh-CN" altLang="en-US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，        </a:t>
              </a:r>
              <a:r>
                <a:rPr lang="zh-CN" altLang="en-US">
                  <a:solidFill>
                    <a:srgbClr val="000000"/>
                  </a:solidFill>
                </a:rPr>
                <a:t>）</a:t>
              </a:r>
            </a:p>
          </p:txBody>
        </p:sp>
      </p:grpSp>
      <p:grpSp>
        <p:nvGrpSpPr>
          <p:cNvPr id="16" name="Group 86"/>
          <p:cNvGrpSpPr/>
          <p:nvPr/>
        </p:nvGrpSpPr>
        <p:grpSpPr bwMode="auto">
          <a:xfrm>
            <a:off x="5508625" y="1985119"/>
            <a:ext cx="3883025" cy="1011238"/>
            <a:chOff x="3515" y="1523"/>
            <a:chExt cx="2446" cy="637"/>
          </a:xfrm>
        </p:grpSpPr>
        <p:grpSp>
          <p:nvGrpSpPr>
            <p:cNvPr id="44074" name="Group 87"/>
            <p:cNvGrpSpPr/>
            <p:nvPr/>
          </p:nvGrpSpPr>
          <p:grpSpPr bwMode="auto">
            <a:xfrm>
              <a:off x="3787" y="1523"/>
              <a:ext cx="1406" cy="637"/>
              <a:chOff x="3334" y="255"/>
              <a:chExt cx="1406" cy="637"/>
            </a:xfrm>
          </p:grpSpPr>
          <p:sp>
            <p:nvSpPr>
              <p:cNvPr id="44076" name="Text Box 88"/>
              <p:cNvSpPr txBox="1">
                <a:spLocks noChangeArrowheads="1"/>
              </p:cNvSpPr>
              <p:nvPr/>
            </p:nvSpPr>
            <p:spPr bwMode="auto">
              <a:xfrm>
                <a:off x="3833" y="527"/>
                <a:ext cx="37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2a</a:t>
                </a:r>
              </a:p>
            </p:txBody>
          </p:sp>
          <p:sp>
            <p:nvSpPr>
              <p:cNvPr id="44077" name="Text Box 89"/>
              <p:cNvSpPr txBox="1">
                <a:spLocks noChangeArrowheads="1"/>
              </p:cNvSpPr>
              <p:nvPr/>
            </p:nvSpPr>
            <p:spPr bwMode="auto">
              <a:xfrm>
                <a:off x="3334" y="255"/>
                <a:ext cx="1354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-b</a:t>
                </a:r>
                <a:r>
                  <a:rPr lang="en-US" altLang="zh-CN" sz="28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± </a:t>
                </a:r>
                <a:r>
                  <a:rPr lang="en-US" altLang="zh-CN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b</a:t>
                </a:r>
                <a:r>
                  <a:rPr lang="en-US" altLang="zh-CN" i="1" baseline="300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  <a:r>
                  <a:rPr lang="en-US" altLang="zh-CN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-4ac</a:t>
                </a:r>
              </a:p>
            </p:txBody>
          </p:sp>
          <p:sp>
            <p:nvSpPr>
              <p:cNvPr id="44078" name="Line 90"/>
              <p:cNvSpPr>
                <a:spLocks noChangeShapeType="1"/>
              </p:cNvSpPr>
              <p:nvPr/>
            </p:nvSpPr>
            <p:spPr bwMode="auto">
              <a:xfrm>
                <a:off x="3379" y="572"/>
                <a:ext cx="1361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aphicFrame>
            <p:nvGraphicFramePr>
              <p:cNvPr id="44079" name="Object 91"/>
              <p:cNvGraphicFramePr>
                <a:graphicFrameLocks noChangeAspect="1"/>
              </p:cNvGraphicFramePr>
              <p:nvPr/>
            </p:nvGraphicFramePr>
            <p:xfrm>
              <a:off x="3787" y="292"/>
              <a:ext cx="943" cy="28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4131" name="公式" r:id="rId4" imgW="749300" imgH="228600" progId="Equation.3">
                      <p:embed/>
                    </p:oleObj>
                  </mc:Choice>
                  <mc:Fallback>
                    <p:oleObj name="公式" r:id="rId4" imgW="749300" imgH="228600" progId="Equation.3">
                      <p:embed/>
                      <p:pic>
                        <p:nvPicPr>
                          <p:cNvPr id="0" name="Object 9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87" y="292"/>
                            <a:ext cx="943" cy="28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44075" name="Text Box 92"/>
            <p:cNvSpPr txBox="1">
              <a:spLocks noChangeArrowheads="1"/>
            </p:cNvSpPr>
            <p:nvPr/>
          </p:nvSpPr>
          <p:spPr bwMode="auto">
            <a:xfrm>
              <a:off x="3515" y="1661"/>
              <a:ext cx="244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>
                  <a:solidFill>
                    <a:srgbClr val="000000"/>
                  </a:solidFill>
                </a:rPr>
                <a:t>（</a:t>
              </a:r>
              <a:r>
                <a:rPr lang="zh-CN" altLang="en-US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            ，</a:t>
              </a:r>
              <a:r>
                <a:rPr lang="en-US" altLang="zh-CN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r>
                <a:rPr lang="zh-CN" altLang="en-US">
                  <a:solidFill>
                    <a:srgbClr val="000000"/>
                  </a:solidFill>
                </a:rPr>
                <a:t>）</a:t>
              </a:r>
            </a:p>
          </p:txBody>
        </p:sp>
      </p:grpSp>
      <p:sp>
        <p:nvSpPr>
          <p:cNvPr id="44073" name="AutoShape 93">
            <a:hlinkClick r:id="rId6" action="ppaction://program" highlightClick="1"/>
          </p:cNvPr>
          <p:cNvSpPr>
            <a:spLocks noChangeArrowheads="1"/>
          </p:cNvSpPr>
          <p:nvPr/>
        </p:nvSpPr>
        <p:spPr bwMode="auto">
          <a:xfrm>
            <a:off x="8278813" y="0"/>
            <a:ext cx="865187" cy="449263"/>
          </a:xfrm>
          <a:prstGeom prst="actionButtonDocumen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0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0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0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0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0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0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90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90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90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90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26" grpId="0"/>
      <p:bldP spid="90127" grpId="0"/>
      <p:bldP spid="90128" grpId="0"/>
      <p:bldP spid="90129" grpId="0"/>
      <p:bldP spid="90153" grpId="0" animBg="1"/>
      <p:bldP spid="90154" grpId="0" animBg="1"/>
      <p:bldP spid="90155" grpId="0" animBg="1"/>
      <p:bldP spid="90156" grpId="0" animBg="1"/>
      <p:bldP spid="90165" grpId="0"/>
      <p:bldP spid="90176" grpId="0"/>
      <p:bldP spid="9018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0" y="1341438"/>
            <a:ext cx="9144000" cy="15700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4800" dirty="0" smtClean="0">
                <a:latin typeface="+mn-lt"/>
                <a:ea typeface="+mn-ea"/>
              </a:rPr>
              <a:t>2</a:t>
            </a:r>
            <a:r>
              <a:rPr lang="zh-CN" altLang="en-US" sz="4800" dirty="0" smtClean="0">
                <a:latin typeface="+mn-lt"/>
                <a:ea typeface="+mn-ea"/>
              </a:rPr>
              <a:t>、一般地，抛物线</a:t>
            </a:r>
            <a:r>
              <a:rPr lang="en-US" altLang="zh-CN" sz="4800" i="1" dirty="0" smtClean="0">
                <a:latin typeface="+mn-lt"/>
                <a:ea typeface="+mn-ea"/>
              </a:rPr>
              <a:t>y</a:t>
            </a:r>
            <a:r>
              <a:rPr lang="en-US" altLang="zh-CN" sz="4800" dirty="0" smtClean="0">
                <a:latin typeface="+mn-lt"/>
                <a:ea typeface="+mn-ea"/>
              </a:rPr>
              <a:t>=</a:t>
            </a:r>
            <a:r>
              <a:rPr lang="en-US" altLang="zh-CN" sz="4800" i="1" dirty="0" smtClean="0">
                <a:latin typeface="+mn-lt"/>
                <a:ea typeface="+mn-ea"/>
              </a:rPr>
              <a:t>a</a:t>
            </a:r>
            <a:r>
              <a:rPr lang="en-US" altLang="zh-CN" sz="4800" dirty="0" smtClean="0">
                <a:latin typeface="+mn-lt"/>
                <a:ea typeface="+mn-ea"/>
              </a:rPr>
              <a:t>(</a:t>
            </a:r>
            <a:r>
              <a:rPr lang="en-US" altLang="zh-CN" sz="4800" i="1" dirty="0" smtClean="0">
                <a:latin typeface="+mn-lt"/>
                <a:ea typeface="+mn-ea"/>
              </a:rPr>
              <a:t>x</a:t>
            </a:r>
            <a:r>
              <a:rPr lang="en-US" altLang="zh-CN" sz="4800" dirty="0" smtClean="0">
                <a:latin typeface="+mn-lt"/>
                <a:ea typeface="+mn-ea"/>
              </a:rPr>
              <a:t>-</a:t>
            </a:r>
            <a:r>
              <a:rPr lang="en-US" altLang="zh-CN" sz="4800" i="1" dirty="0" smtClean="0">
                <a:latin typeface="+mn-lt"/>
                <a:ea typeface="+mn-ea"/>
              </a:rPr>
              <a:t>h</a:t>
            </a:r>
            <a:r>
              <a:rPr lang="en-US" altLang="zh-CN" sz="4800" dirty="0" smtClean="0">
                <a:latin typeface="+mn-lt"/>
                <a:ea typeface="+mn-ea"/>
              </a:rPr>
              <a:t>)</a:t>
            </a:r>
            <a:r>
              <a:rPr lang="en-US" altLang="zh-CN" sz="4800" baseline="30000" dirty="0" smtClean="0">
                <a:latin typeface="+mn-lt"/>
                <a:ea typeface="+mn-ea"/>
              </a:rPr>
              <a:t>2</a:t>
            </a:r>
            <a:r>
              <a:rPr lang="en-US" altLang="zh-CN" sz="4800" dirty="0" smtClean="0">
                <a:latin typeface="+mn-lt"/>
                <a:ea typeface="+mn-ea"/>
              </a:rPr>
              <a:t>+</a:t>
            </a:r>
            <a:r>
              <a:rPr lang="en-US" altLang="zh-CN" sz="4800" i="1" dirty="0" smtClean="0">
                <a:latin typeface="+mn-lt"/>
                <a:ea typeface="+mn-ea"/>
              </a:rPr>
              <a:t>k</a:t>
            </a:r>
            <a:r>
              <a:rPr lang="zh-CN" altLang="en-US" sz="4800" dirty="0" smtClean="0">
                <a:latin typeface="+mn-lt"/>
                <a:ea typeface="+mn-ea"/>
              </a:rPr>
              <a:t>与</a:t>
            </a:r>
            <a:r>
              <a:rPr lang="en-US" altLang="zh-CN" sz="4800" i="1" dirty="0" smtClean="0">
                <a:latin typeface="+mn-lt"/>
                <a:ea typeface="+mn-ea"/>
              </a:rPr>
              <a:t>y</a:t>
            </a:r>
            <a:r>
              <a:rPr lang="en-US" altLang="zh-CN" sz="4800" dirty="0" smtClean="0">
                <a:latin typeface="+mn-lt"/>
                <a:ea typeface="+mn-ea"/>
              </a:rPr>
              <a:t>=</a:t>
            </a:r>
            <a:r>
              <a:rPr lang="en-US" altLang="zh-CN" sz="4800" i="1" dirty="0" smtClean="0">
                <a:latin typeface="+mn-lt"/>
                <a:ea typeface="+mn-ea"/>
              </a:rPr>
              <a:t>ax</a:t>
            </a:r>
            <a:r>
              <a:rPr lang="en-US" altLang="zh-CN" sz="4800" baseline="30000" dirty="0" smtClean="0">
                <a:latin typeface="+mn-lt"/>
                <a:ea typeface="+mn-ea"/>
              </a:rPr>
              <a:t>2</a:t>
            </a:r>
            <a:r>
              <a:rPr lang="zh-CN" altLang="en-US" sz="4800" dirty="0" smtClean="0">
                <a:latin typeface="+mn-lt"/>
                <a:ea typeface="+mn-ea"/>
              </a:rPr>
              <a:t>的</a:t>
            </a:r>
            <a:r>
              <a:rPr lang="zh-CN" altLang="en-US" sz="4800" u="sng" dirty="0" smtClean="0">
                <a:latin typeface="+mn-lt"/>
                <a:ea typeface="+mn-ea"/>
              </a:rPr>
              <a:t>          </a:t>
            </a:r>
            <a:r>
              <a:rPr lang="zh-CN" altLang="en-US" sz="4800" dirty="0" smtClean="0">
                <a:latin typeface="+mn-lt"/>
                <a:ea typeface="+mn-ea"/>
              </a:rPr>
              <a:t>相同，</a:t>
            </a:r>
            <a:r>
              <a:rPr lang="zh-CN" altLang="en-US" sz="4800" u="sng" dirty="0" smtClean="0">
                <a:latin typeface="+mn-lt"/>
                <a:ea typeface="+mn-ea"/>
              </a:rPr>
              <a:t>          </a:t>
            </a:r>
            <a:r>
              <a:rPr lang="zh-CN" altLang="en-US" sz="4800" dirty="0" smtClean="0">
                <a:latin typeface="+mn-lt"/>
                <a:ea typeface="+mn-ea"/>
              </a:rPr>
              <a:t>不同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827088" y="3857625"/>
            <a:ext cx="1663700" cy="83026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800" i="1" dirty="0">
                <a:latin typeface="+mn-lt"/>
                <a:ea typeface="+mn-ea"/>
              </a:rPr>
              <a:t>y</a:t>
            </a:r>
            <a:r>
              <a:rPr lang="en-US" altLang="zh-CN" sz="4800" dirty="0">
                <a:latin typeface="+mn-lt"/>
                <a:ea typeface="+mn-ea"/>
              </a:rPr>
              <a:t>=</a:t>
            </a:r>
            <a:r>
              <a:rPr lang="en-US" altLang="zh-CN" sz="4800" i="1" dirty="0">
                <a:latin typeface="+mn-lt"/>
                <a:ea typeface="+mn-ea"/>
              </a:rPr>
              <a:t>ax</a:t>
            </a:r>
            <a:r>
              <a:rPr lang="en-US" altLang="zh-CN" sz="4800" baseline="30000" dirty="0">
                <a:latin typeface="+mn-lt"/>
                <a:ea typeface="+mn-ea"/>
              </a:rPr>
              <a:t>2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5076825" y="3784600"/>
            <a:ext cx="3316288" cy="83026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800" i="1" dirty="0">
                <a:latin typeface="+mn-lt"/>
                <a:ea typeface="+mn-ea"/>
              </a:rPr>
              <a:t>y=a</a:t>
            </a:r>
            <a:r>
              <a:rPr lang="en-US" altLang="zh-CN" sz="4800" dirty="0">
                <a:latin typeface="+mn-lt"/>
                <a:ea typeface="+mn-ea"/>
              </a:rPr>
              <a:t>(</a:t>
            </a:r>
            <a:r>
              <a:rPr lang="en-US" altLang="zh-CN" sz="4800" i="1" dirty="0">
                <a:latin typeface="+mn-lt"/>
                <a:ea typeface="+mn-ea"/>
              </a:rPr>
              <a:t>x</a:t>
            </a:r>
            <a:r>
              <a:rPr lang="en-US" altLang="zh-CN" sz="4800" dirty="0">
                <a:latin typeface="+mn-lt"/>
                <a:ea typeface="+mn-ea"/>
              </a:rPr>
              <a:t>-</a:t>
            </a:r>
            <a:r>
              <a:rPr lang="en-US" altLang="zh-CN" sz="4800" i="1" dirty="0">
                <a:latin typeface="+mn-lt"/>
                <a:ea typeface="+mn-ea"/>
              </a:rPr>
              <a:t>h</a:t>
            </a:r>
            <a:r>
              <a:rPr lang="en-US" altLang="zh-CN" sz="4800" dirty="0">
                <a:latin typeface="+mn-lt"/>
                <a:ea typeface="+mn-ea"/>
              </a:rPr>
              <a:t>)</a:t>
            </a:r>
            <a:r>
              <a:rPr lang="en-US" altLang="zh-CN" sz="4800" baseline="30000" dirty="0">
                <a:latin typeface="+mn-lt"/>
                <a:ea typeface="+mn-ea"/>
              </a:rPr>
              <a:t>2</a:t>
            </a:r>
            <a:r>
              <a:rPr lang="en-US" altLang="zh-CN" sz="4800" i="1" dirty="0">
                <a:latin typeface="+mn-lt"/>
                <a:ea typeface="+mn-ea"/>
              </a:rPr>
              <a:t>+k</a:t>
            </a:r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2555875" y="3784600"/>
            <a:ext cx="2232025" cy="1160463"/>
          </a:xfrm>
          <a:prstGeom prst="rightArrow">
            <a:avLst>
              <a:gd name="adj1" fmla="val 50000"/>
              <a:gd name="adj2" fmla="val 212984"/>
            </a:avLst>
          </a:prstGeom>
          <a:solidFill>
            <a:srgbClr val="000000"/>
          </a:solidFill>
          <a:ln>
            <a:noFill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2268538" y="2060575"/>
            <a:ext cx="1655762" cy="833438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800" dirty="0">
                <a:solidFill>
                  <a:srgbClr val="FF0000"/>
                </a:solidFill>
                <a:latin typeface="+mn-lt"/>
                <a:ea typeface="+mn-ea"/>
              </a:rPr>
              <a:t>形状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5435600" y="2078038"/>
            <a:ext cx="1692275" cy="833437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800" dirty="0">
                <a:solidFill>
                  <a:srgbClr val="FF0000"/>
                </a:solidFill>
                <a:latin typeface="+mn-lt"/>
                <a:ea typeface="+mn-ea"/>
              </a:rPr>
              <a:t>位置</a:t>
            </a:r>
          </a:p>
        </p:txBody>
      </p:sp>
      <p:pic>
        <p:nvPicPr>
          <p:cNvPr id="21512" name="Picture 10" descr="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86475"/>
            <a:ext cx="9144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utoUpdateAnimBg="0"/>
      <p:bldP spid="45061" grpId="0" autoUpdateAnimBg="0"/>
      <p:bldP spid="45062" grpId="0" animBg="1"/>
      <p:bldP spid="45063" grpId="0" animBg="1" autoUpdateAnimBg="0"/>
      <p:bldP spid="4506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1691485" y="2981330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851275" y="4149725"/>
            <a:ext cx="20081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kumimoji="1"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 = </a:t>
            </a:r>
            <a:r>
              <a:rPr kumimoji="1"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rPr>
              <a:t>ax</a:t>
            </a:r>
            <a:r>
              <a:rPr kumimoji="1" lang="en-US" altLang="zh-CN" sz="36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kumimoji="1" lang="en-US" altLang="zh-CN" sz="36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258888" y="2781300"/>
            <a:ext cx="25923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kumimoji="1"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 = </a:t>
            </a:r>
            <a:r>
              <a:rPr kumimoji="1"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rPr>
              <a:t>ax</a:t>
            </a:r>
            <a:r>
              <a:rPr kumimoji="1" lang="en-US" altLang="zh-CN" sz="36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 + </a:t>
            </a:r>
            <a:r>
              <a:rPr kumimoji="1"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rPr>
              <a:t>k</a:t>
            </a:r>
            <a:r>
              <a:rPr kumimoji="1"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5988050" y="2859088"/>
            <a:ext cx="261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kumimoji="1"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 = </a:t>
            </a:r>
            <a:r>
              <a:rPr kumimoji="1"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kumimoji="1"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kumimoji="1"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rPr>
              <a:t>h</a:t>
            </a:r>
            <a:r>
              <a:rPr kumimoji="1"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 )</a:t>
            </a:r>
            <a:r>
              <a:rPr kumimoji="1" lang="en-US" altLang="zh-CN" sz="36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kumimoji="1" lang="en-US" altLang="zh-CN" sz="36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2987675" y="981075"/>
            <a:ext cx="3486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kumimoji="1"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kumimoji="1"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 = </a:t>
            </a:r>
            <a:r>
              <a:rPr kumimoji="1"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( </a:t>
            </a:r>
            <a:r>
              <a:rPr kumimoji="1"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kumimoji="1"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rPr>
              <a:t>h </a:t>
            </a:r>
            <a:r>
              <a:rPr kumimoji="1"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kumimoji="1" lang="en-US" altLang="zh-CN" sz="36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  </a:t>
            </a:r>
            <a:r>
              <a:rPr kumimoji="1"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+ </a:t>
            </a:r>
            <a:r>
              <a:rPr kumimoji="1" lang="en-US" altLang="zh-CN" sz="3600" i="1">
                <a:solidFill>
                  <a:srgbClr val="000000"/>
                </a:solidFill>
                <a:latin typeface="Times New Roman" panose="02020603050405020304" pitchFamily="18" charset="0"/>
              </a:rPr>
              <a:t>k</a:t>
            </a:r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 flipV="1">
            <a:off x="2058988" y="1341438"/>
            <a:ext cx="0" cy="1438275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1835150" y="4005263"/>
            <a:ext cx="2152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600">
                <a:solidFill>
                  <a:srgbClr val="000000"/>
                </a:solidFill>
                <a:latin typeface="Times New Roman" panose="02020603050405020304" pitchFamily="18" charset="0"/>
              </a:rPr>
              <a:t>上下平移</a:t>
            </a:r>
          </a:p>
        </p:txBody>
      </p:sp>
      <p:grpSp>
        <p:nvGrpSpPr>
          <p:cNvPr id="2" name="Group 8"/>
          <p:cNvGrpSpPr/>
          <p:nvPr/>
        </p:nvGrpSpPr>
        <p:grpSpPr bwMode="auto">
          <a:xfrm>
            <a:off x="1908175" y="3500438"/>
            <a:ext cx="1584325" cy="1150937"/>
            <a:chOff x="1297" y="1979"/>
            <a:chExt cx="998" cy="725"/>
          </a:xfrm>
        </p:grpSpPr>
        <p:sp>
          <p:nvSpPr>
            <p:cNvPr id="22548" name="Line 9"/>
            <p:cNvSpPr>
              <a:spLocks noChangeShapeType="1"/>
            </p:cNvSpPr>
            <p:nvPr/>
          </p:nvSpPr>
          <p:spPr bwMode="auto">
            <a:xfrm flipH="1">
              <a:off x="1297" y="2704"/>
              <a:ext cx="99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2549" name="Line 10"/>
            <p:cNvSpPr>
              <a:spLocks noChangeShapeType="1"/>
            </p:cNvSpPr>
            <p:nvPr/>
          </p:nvSpPr>
          <p:spPr bwMode="auto">
            <a:xfrm flipH="1" flipV="1">
              <a:off x="1297" y="1979"/>
              <a:ext cx="0" cy="72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3" name="Group 11"/>
          <p:cNvGrpSpPr/>
          <p:nvPr/>
        </p:nvGrpSpPr>
        <p:grpSpPr bwMode="auto">
          <a:xfrm>
            <a:off x="5795963" y="3502025"/>
            <a:ext cx="1584325" cy="1150938"/>
            <a:chOff x="3202" y="1979"/>
            <a:chExt cx="998" cy="725"/>
          </a:xfrm>
        </p:grpSpPr>
        <p:sp>
          <p:nvSpPr>
            <p:cNvPr id="22546" name="Line 12"/>
            <p:cNvSpPr>
              <a:spLocks noChangeShapeType="1"/>
            </p:cNvSpPr>
            <p:nvPr/>
          </p:nvSpPr>
          <p:spPr bwMode="auto">
            <a:xfrm flipV="1">
              <a:off x="3202" y="2704"/>
              <a:ext cx="99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2547" name="Line 13"/>
            <p:cNvSpPr>
              <a:spLocks noChangeShapeType="1"/>
            </p:cNvSpPr>
            <p:nvPr/>
          </p:nvSpPr>
          <p:spPr bwMode="auto">
            <a:xfrm flipH="1" flipV="1">
              <a:off x="4200" y="1979"/>
              <a:ext cx="0" cy="72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4" name="Group 14"/>
          <p:cNvGrpSpPr/>
          <p:nvPr/>
        </p:nvGrpSpPr>
        <p:grpSpPr bwMode="auto">
          <a:xfrm>
            <a:off x="6372225" y="1341438"/>
            <a:ext cx="1008063" cy="1368425"/>
            <a:chOff x="3565" y="845"/>
            <a:chExt cx="635" cy="862"/>
          </a:xfrm>
        </p:grpSpPr>
        <p:sp>
          <p:nvSpPr>
            <p:cNvPr id="22544" name="Line 15"/>
            <p:cNvSpPr>
              <a:spLocks noChangeShapeType="1"/>
            </p:cNvSpPr>
            <p:nvPr/>
          </p:nvSpPr>
          <p:spPr bwMode="auto">
            <a:xfrm>
              <a:off x="4200" y="845"/>
              <a:ext cx="0" cy="86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2545" name="Line 16"/>
            <p:cNvSpPr>
              <a:spLocks noChangeShapeType="1"/>
            </p:cNvSpPr>
            <p:nvPr/>
          </p:nvSpPr>
          <p:spPr bwMode="auto">
            <a:xfrm flipH="1">
              <a:off x="3565" y="845"/>
              <a:ext cx="635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48145" name="Line 17"/>
          <p:cNvSpPr>
            <a:spLocks noChangeShapeType="1"/>
          </p:cNvSpPr>
          <p:nvPr/>
        </p:nvSpPr>
        <p:spPr bwMode="auto">
          <a:xfrm>
            <a:off x="2058988" y="1341438"/>
            <a:ext cx="936625" cy="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5364163" y="4076700"/>
            <a:ext cx="20875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kumimoji="1" lang="zh-CN" altLang="en-US" sz="3600">
                <a:solidFill>
                  <a:srgbClr val="000000"/>
                </a:solidFill>
                <a:latin typeface="Times New Roman" panose="02020603050405020304" pitchFamily="18" charset="0"/>
              </a:rPr>
              <a:t>左右平移</a:t>
            </a: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6745288" y="1341438"/>
            <a:ext cx="128270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kumimoji="1" lang="zh-CN" altLang="en-US" sz="3600">
                <a:solidFill>
                  <a:srgbClr val="000000"/>
                </a:solidFill>
                <a:latin typeface="Times New Roman" panose="02020603050405020304" pitchFamily="18" charset="0"/>
              </a:rPr>
              <a:t>上下平移</a:t>
            </a:r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1417638" y="1268413"/>
            <a:ext cx="12827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kumimoji="1" lang="zh-CN" altLang="en-US" sz="3600">
                <a:solidFill>
                  <a:srgbClr val="000000"/>
                </a:solidFill>
                <a:latin typeface="Times New Roman" panose="02020603050405020304" pitchFamily="18" charset="0"/>
              </a:rPr>
              <a:t>左右平移</a:t>
            </a:r>
          </a:p>
        </p:txBody>
      </p:sp>
      <p:pic>
        <p:nvPicPr>
          <p:cNvPr id="22543" name="Picture 21" descr="0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086475"/>
            <a:ext cx="9144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22" dur="20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43" dur="20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5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6" dur="indefinite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94" dur="20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/>
      <p:bldP spid="48132" grpId="0"/>
      <p:bldP spid="48133" grpId="0"/>
      <p:bldP spid="48134" grpId="0" animBg="1"/>
      <p:bldP spid="48135" grpId="0"/>
      <p:bldP spid="48135" grpId="1"/>
      <p:bldP spid="48145" grpId="0" animBg="1"/>
      <p:bldP spid="48146" grpId="0"/>
      <p:bldP spid="48146" grpId="1"/>
      <p:bldP spid="48147" grpId="0"/>
      <p:bldP spid="48147" grpId="1"/>
      <p:bldP spid="48148" grpId="0"/>
      <p:bldP spid="4814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178" name="Group 2"/>
          <p:cNvGraphicFramePr>
            <a:graphicFrameLocks noGrp="1"/>
          </p:cNvGraphicFramePr>
          <p:nvPr/>
        </p:nvGraphicFramePr>
        <p:xfrm>
          <a:off x="468313" y="698500"/>
          <a:ext cx="8135937" cy="3594101"/>
        </p:xfrm>
        <a:graphic>
          <a:graphicData uri="http://schemas.openxmlformats.org/drawingml/2006/table">
            <a:tbl>
              <a:tblPr/>
              <a:tblGrid>
                <a:gridCol w="2938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9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7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0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571500" indent="-1143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1730" indent="-22733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84630" indent="-11303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二次函数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571500" indent="-1143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1730" indent="-22733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84630" indent="-11303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开口方向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571500" indent="-1143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1730" indent="-22733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84630" indent="-11303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对称轴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571500" indent="-1143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1730" indent="-22733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84630" indent="-11303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顶点坐标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571500" indent="-1143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1730" indent="-22733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84630" indent="-11303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y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=2(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x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+3)</a:t>
                      </a:r>
                      <a:r>
                        <a:rPr kumimoji="0" lang="en-US" altLang="zh-CN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+5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571500" indent="-1143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1730" indent="-22733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84630" indent="-11303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571500" indent="-1143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1730" indent="-22733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84630" indent="-11303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对称轴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571500" indent="-1143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1730" indent="-22733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84630" indent="-11303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顶点坐标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2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571500" indent="-1143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1730" indent="-22733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84630" indent="-11303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y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= -3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x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(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x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-1)</a:t>
                      </a:r>
                      <a:r>
                        <a:rPr kumimoji="0" lang="en-US" altLang="zh-CN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-2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571500" indent="-1143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1730" indent="-22733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84630" indent="-11303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571500" indent="-1143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1730" indent="-22733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84630" indent="-11303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571500" indent="-1143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1730" indent="-22733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84630" indent="-11303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571500" indent="-1143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1730" indent="-22733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84630" indent="-11303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y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= 4(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x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-3)</a:t>
                      </a:r>
                      <a:r>
                        <a:rPr kumimoji="0" lang="en-US" altLang="zh-CN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+7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571500" indent="-1143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1730" indent="-22733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84630" indent="-11303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571500" indent="-1143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1730" indent="-22733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84630" indent="-11303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571500" indent="-1143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1730" indent="-22733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84630" indent="-11303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9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571500" indent="-1143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1730" indent="-22733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84630" indent="-11303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y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= -5(2-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x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)</a:t>
                      </a:r>
                      <a:r>
                        <a:rPr kumimoji="0" lang="en-US" altLang="zh-CN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- 6</a:t>
                      </a:r>
                      <a:endParaRPr kumimoji="0" lang="en-US" altLang="zh-CN" sz="2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571500" indent="-1143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1730" indent="-22733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84630" indent="-11303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571500" indent="-1143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1730" indent="-22733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84630" indent="-11303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571500" indent="-1143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1730" indent="-22733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84630" indent="-11303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0210" name="Text Box 34"/>
          <p:cNvSpPr txBox="1">
            <a:spLocks noChangeArrowheads="1"/>
          </p:cNvSpPr>
          <p:nvPr/>
        </p:nvSpPr>
        <p:spPr bwMode="auto">
          <a:xfrm>
            <a:off x="3851275" y="1419225"/>
            <a:ext cx="1152525" cy="5191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sz="2800" smtClean="0">
                <a:solidFill>
                  <a:srgbClr val="FF0000"/>
                </a:solidFill>
                <a:latin typeface="+mn-lt"/>
                <a:ea typeface="+mn-ea"/>
              </a:rPr>
              <a:t>向上</a:t>
            </a:r>
          </a:p>
        </p:txBody>
      </p:sp>
      <p:sp>
        <p:nvSpPr>
          <p:cNvPr id="50211" name="Text Box 35"/>
          <p:cNvSpPr txBox="1">
            <a:spLocks noChangeArrowheads="1"/>
          </p:cNvSpPr>
          <p:nvPr/>
        </p:nvSpPr>
        <p:spPr bwMode="auto">
          <a:xfrm>
            <a:off x="6875463" y="2138363"/>
            <a:ext cx="1295400" cy="9540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1" lang="en-US" altLang="zh-CN" sz="2800" dirty="0" smtClean="0">
                <a:solidFill>
                  <a:srgbClr val="FF0000"/>
                </a:solidFill>
                <a:latin typeface="+mn-lt"/>
                <a:ea typeface="+mn-ea"/>
              </a:rPr>
              <a:t>( 1 </a:t>
            </a:r>
            <a:r>
              <a:rPr kumimoji="1" lang="zh-CN" altLang="en-US" sz="2800" dirty="0" smtClean="0">
                <a:solidFill>
                  <a:srgbClr val="FF0000"/>
                </a:solidFill>
                <a:latin typeface="+mn-lt"/>
                <a:ea typeface="+mn-ea"/>
              </a:rPr>
              <a:t>，</a:t>
            </a:r>
            <a:r>
              <a:rPr kumimoji="1" lang="en-US" altLang="zh-CN" sz="2800" dirty="0" smtClean="0">
                <a:solidFill>
                  <a:srgbClr val="FF0000"/>
                </a:solidFill>
                <a:latin typeface="+mn-lt"/>
                <a:ea typeface="+mn-ea"/>
              </a:rPr>
              <a:t> -2 )</a:t>
            </a:r>
          </a:p>
        </p:txBody>
      </p:sp>
      <p:sp>
        <p:nvSpPr>
          <p:cNvPr id="45092" name="Text Box 36"/>
          <p:cNvSpPr txBox="1">
            <a:spLocks noChangeArrowheads="1"/>
          </p:cNvSpPr>
          <p:nvPr/>
        </p:nvSpPr>
        <p:spPr bwMode="auto">
          <a:xfrm>
            <a:off x="6099175" y="2921000"/>
            <a:ext cx="1841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kumimoji="1" lang="zh-CN" altLang="zh-CN" sz="2400" b="0" smtClean="0">
              <a:latin typeface="+mn-lt"/>
              <a:ea typeface="+mn-ea"/>
            </a:endParaRPr>
          </a:p>
        </p:txBody>
      </p:sp>
      <p:sp>
        <p:nvSpPr>
          <p:cNvPr id="50213" name="Text Box 37"/>
          <p:cNvSpPr txBox="1">
            <a:spLocks noChangeArrowheads="1"/>
          </p:cNvSpPr>
          <p:nvPr/>
        </p:nvSpPr>
        <p:spPr bwMode="auto">
          <a:xfrm>
            <a:off x="3851275" y="3716338"/>
            <a:ext cx="1295400" cy="5191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sz="2800" smtClean="0">
                <a:solidFill>
                  <a:srgbClr val="FF0000"/>
                </a:solidFill>
                <a:latin typeface="+mn-lt"/>
                <a:ea typeface="+mn-ea"/>
              </a:rPr>
              <a:t>向下</a:t>
            </a:r>
          </a:p>
        </p:txBody>
      </p:sp>
      <p:sp>
        <p:nvSpPr>
          <p:cNvPr id="50214" name="Text Box 38"/>
          <p:cNvSpPr txBox="1">
            <a:spLocks noChangeArrowheads="1"/>
          </p:cNvSpPr>
          <p:nvPr/>
        </p:nvSpPr>
        <p:spPr bwMode="auto">
          <a:xfrm>
            <a:off x="3851275" y="2139950"/>
            <a:ext cx="1008063" cy="5191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sz="2800" smtClean="0">
                <a:solidFill>
                  <a:srgbClr val="FF0000"/>
                </a:solidFill>
                <a:latin typeface="+mn-lt"/>
                <a:ea typeface="+mn-ea"/>
              </a:rPr>
              <a:t>向下</a:t>
            </a:r>
          </a:p>
        </p:txBody>
      </p:sp>
      <p:sp>
        <p:nvSpPr>
          <p:cNvPr id="50215" name="Text Box 39"/>
          <p:cNvSpPr txBox="1">
            <a:spLocks noChangeArrowheads="1"/>
          </p:cNvSpPr>
          <p:nvPr/>
        </p:nvSpPr>
        <p:spPr bwMode="auto">
          <a:xfrm>
            <a:off x="6875463" y="2859088"/>
            <a:ext cx="1368425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1" lang="en-US" altLang="zh-CN" sz="2800" dirty="0" smtClean="0">
                <a:solidFill>
                  <a:srgbClr val="FF0000"/>
                </a:solidFill>
                <a:latin typeface="+mn-lt"/>
                <a:ea typeface="+mn-ea"/>
              </a:rPr>
              <a:t>( 3 </a:t>
            </a:r>
            <a:r>
              <a:rPr kumimoji="1" lang="zh-CN" altLang="en-US" sz="2800" dirty="0" smtClean="0">
                <a:solidFill>
                  <a:srgbClr val="FF0000"/>
                </a:solidFill>
                <a:latin typeface="+mn-lt"/>
                <a:ea typeface="+mn-ea"/>
              </a:rPr>
              <a:t>，</a:t>
            </a:r>
            <a:r>
              <a:rPr kumimoji="1" lang="en-US" altLang="zh-CN" sz="2800" dirty="0" smtClean="0">
                <a:solidFill>
                  <a:srgbClr val="FF0000"/>
                </a:solidFill>
                <a:latin typeface="+mn-lt"/>
                <a:ea typeface="+mn-ea"/>
              </a:rPr>
              <a:t> 7)</a:t>
            </a:r>
          </a:p>
        </p:txBody>
      </p:sp>
      <p:sp>
        <p:nvSpPr>
          <p:cNvPr id="50216" name="Text Box 40"/>
          <p:cNvSpPr txBox="1">
            <a:spLocks noChangeArrowheads="1"/>
          </p:cNvSpPr>
          <p:nvPr/>
        </p:nvSpPr>
        <p:spPr bwMode="auto">
          <a:xfrm>
            <a:off x="6948488" y="3722688"/>
            <a:ext cx="1223962" cy="9540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1" lang="en-US" altLang="zh-CN" sz="2800" dirty="0" smtClean="0">
                <a:solidFill>
                  <a:srgbClr val="FF0000"/>
                </a:solidFill>
                <a:latin typeface="+mn-lt"/>
                <a:ea typeface="+mn-ea"/>
              </a:rPr>
              <a:t>( 2 </a:t>
            </a:r>
            <a:r>
              <a:rPr kumimoji="1" lang="zh-CN" altLang="en-US" sz="2800" dirty="0" smtClean="0">
                <a:solidFill>
                  <a:srgbClr val="FF0000"/>
                </a:solidFill>
                <a:latin typeface="+mn-lt"/>
                <a:ea typeface="+mn-ea"/>
              </a:rPr>
              <a:t>，</a:t>
            </a:r>
            <a:r>
              <a:rPr kumimoji="1" lang="en-US" altLang="zh-CN" sz="2800" dirty="0" smtClean="0">
                <a:solidFill>
                  <a:srgbClr val="FF0000"/>
                </a:solidFill>
                <a:latin typeface="+mn-lt"/>
                <a:ea typeface="+mn-ea"/>
              </a:rPr>
              <a:t> -6 )</a:t>
            </a:r>
          </a:p>
        </p:txBody>
      </p:sp>
      <p:sp>
        <p:nvSpPr>
          <p:cNvPr id="50217" name="Text Box 41"/>
          <p:cNvSpPr txBox="1">
            <a:spLocks noChangeArrowheads="1"/>
          </p:cNvSpPr>
          <p:nvPr/>
        </p:nvSpPr>
        <p:spPr bwMode="auto">
          <a:xfrm>
            <a:off x="3851275" y="2916238"/>
            <a:ext cx="1152525" cy="5191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sz="2800" smtClean="0">
                <a:solidFill>
                  <a:srgbClr val="FF0000"/>
                </a:solidFill>
                <a:latin typeface="+mn-lt"/>
                <a:ea typeface="+mn-ea"/>
              </a:rPr>
              <a:t>向上</a:t>
            </a:r>
          </a:p>
        </p:txBody>
      </p:sp>
      <p:sp>
        <p:nvSpPr>
          <p:cNvPr id="50218" name="Text Box 42"/>
          <p:cNvSpPr txBox="1">
            <a:spLocks noChangeArrowheads="1"/>
          </p:cNvSpPr>
          <p:nvPr/>
        </p:nvSpPr>
        <p:spPr bwMode="auto">
          <a:xfrm>
            <a:off x="5219700" y="1490663"/>
            <a:ext cx="1873250" cy="5191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sz="2800" smtClean="0">
                <a:solidFill>
                  <a:srgbClr val="FF0000"/>
                </a:solidFill>
                <a:latin typeface="+mn-lt"/>
                <a:ea typeface="+mn-ea"/>
              </a:rPr>
              <a:t>直线</a:t>
            </a:r>
            <a:r>
              <a:rPr kumimoji="1" lang="en-US" altLang="zh-CN" sz="2800" smtClean="0">
                <a:solidFill>
                  <a:srgbClr val="FF0000"/>
                </a:solidFill>
                <a:latin typeface="+mn-lt"/>
                <a:ea typeface="+mn-ea"/>
              </a:rPr>
              <a:t>x=-3</a:t>
            </a:r>
          </a:p>
        </p:txBody>
      </p:sp>
      <p:sp>
        <p:nvSpPr>
          <p:cNvPr id="50219" name="Text Box 43"/>
          <p:cNvSpPr txBox="1">
            <a:spLocks noChangeArrowheads="1"/>
          </p:cNvSpPr>
          <p:nvPr/>
        </p:nvSpPr>
        <p:spPr bwMode="auto">
          <a:xfrm>
            <a:off x="5219700" y="2211388"/>
            <a:ext cx="1873250" cy="5191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sz="2800" smtClean="0">
                <a:solidFill>
                  <a:srgbClr val="FF0000"/>
                </a:solidFill>
                <a:latin typeface="+mn-lt"/>
                <a:ea typeface="+mn-ea"/>
              </a:rPr>
              <a:t>直线</a:t>
            </a:r>
            <a:r>
              <a:rPr kumimoji="1" lang="en-US" altLang="zh-CN" sz="2800" smtClean="0">
                <a:solidFill>
                  <a:srgbClr val="FF0000"/>
                </a:solidFill>
                <a:latin typeface="+mn-lt"/>
                <a:ea typeface="+mn-ea"/>
              </a:rPr>
              <a:t>x=1</a:t>
            </a:r>
          </a:p>
        </p:txBody>
      </p:sp>
      <p:sp>
        <p:nvSpPr>
          <p:cNvPr id="50220" name="Text Box 44"/>
          <p:cNvSpPr txBox="1">
            <a:spLocks noChangeArrowheads="1"/>
          </p:cNvSpPr>
          <p:nvPr/>
        </p:nvSpPr>
        <p:spPr bwMode="auto">
          <a:xfrm>
            <a:off x="5219700" y="2844800"/>
            <a:ext cx="1873250" cy="5191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sz="2800" smtClean="0">
                <a:solidFill>
                  <a:srgbClr val="FF0000"/>
                </a:solidFill>
                <a:latin typeface="+mn-lt"/>
                <a:ea typeface="+mn-ea"/>
              </a:rPr>
              <a:t>直线</a:t>
            </a:r>
            <a:r>
              <a:rPr kumimoji="1" lang="en-US" altLang="zh-CN" sz="2800" smtClean="0">
                <a:solidFill>
                  <a:srgbClr val="FF0000"/>
                </a:solidFill>
                <a:latin typeface="+mn-lt"/>
                <a:ea typeface="+mn-ea"/>
              </a:rPr>
              <a:t>x=3</a:t>
            </a:r>
          </a:p>
        </p:txBody>
      </p:sp>
      <p:sp>
        <p:nvSpPr>
          <p:cNvPr id="50221" name="Text Box 45"/>
          <p:cNvSpPr txBox="1">
            <a:spLocks noChangeArrowheads="1"/>
          </p:cNvSpPr>
          <p:nvPr/>
        </p:nvSpPr>
        <p:spPr bwMode="auto">
          <a:xfrm>
            <a:off x="5219700" y="3708400"/>
            <a:ext cx="1873250" cy="5191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sz="2800" smtClean="0">
                <a:solidFill>
                  <a:srgbClr val="FF0000"/>
                </a:solidFill>
                <a:latin typeface="+mn-lt"/>
                <a:ea typeface="+mn-ea"/>
              </a:rPr>
              <a:t>直线</a:t>
            </a:r>
            <a:r>
              <a:rPr kumimoji="1" lang="en-US" altLang="zh-CN" sz="2800" smtClean="0">
                <a:solidFill>
                  <a:srgbClr val="FF0000"/>
                </a:solidFill>
                <a:latin typeface="+mn-lt"/>
                <a:ea typeface="+mn-ea"/>
              </a:rPr>
              <a:t>x=2</a:t>
            </a:r>
          </a:p>
        </p:txBody>
      </p:sp>
      <p:sp>
        <p:nvSpPr>
          <p:cNvPr id="50222" name="Text Box 46"/>
          <p:cNvSpPr txBox="1">
            <a:spLocks noChangeArrowheads="1"/>
          </p:cNvSpPr>
          <p:nvPr/>
        </p:nvSpPr>
        <p:spPr bwMode="auto">
          <a:xfrm>
            <a:off x="6948488" y="1490663"/>
            <a:ext cx="1295400" cy="9540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1" lang="en-US" altLang="zh-CN" sz="2800" dirty="0" smtClean="0">
                <a:solidFill>
                  <a:srgbClr val="FF0000"/>
                </a:solidFill>
                <a:latin typeface="+mn-lt"/>
                <a:ea typeface="+mn-ea"/>
              </a:rPr>
              <a:t>( -3</a:t>
            </a:r>
            <a:r>
              <a:rPr kumimoji="1" lang="zh-CN" altLang="en-US" sz="2800" dirty="0" smtClean="0">
                <a:solidFill>
                  <a:srgbClr val="FF0000"/>
                </a:solidFill>
                <a:latin typeface="+mn-lt"/>
                <a:ea typeface="+mn-ea"/>
              </a:rPr>
              <a:t>，</a:t>
            </a:r>
            <a:r>
              <a:rPr kumimoji="1" lang="en-US" altLang="zh-CN" sz="2800" dirty="0" smtClean="0">
                <a:solidFill>
                  <a:srgbClr val="FF0000"/>
                </a:solidFill>
                <a:latin typeface="+mn-lt"/>
                <a:ea typeface="+mn-ea"/>
              </a:rPr>
              <a:t> 5 )</a:t>
            </a:r>
          </a:p>
        </p:txBody>
      </p:sp>
      <p:sp>
        <p:nvSpPr>
          <p:cNvPr id="23599" name="WordArt 48"/>
          <p:cNvSpPr>
            <a:spLocks noChangeArrowheads="1" noChangeShapeType="1" noTextEdit="1"/>
          </p:cNvSpPr>
          <p:nvPr/>
        </p:nvSpPr>
        <p:spPr bwMode="auto">
          <a:xfrm>
            <a:off x="176213" y="92075"/>
            <a:ext cx="1371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+mn-ea"/>
                <a:ea typeface="+mn-ea"/>
                <a:cs typeface="+mn-ea"/>
              </a:rPr>
              <a:t>练习：</a:t>
            </a:r>
          </a:p>
        </p:txBody>
      </p:sp>
      <p:sp>
        <p:nvSpPr>
          <p:cNvPr id="50225" name="WordArt 49"/>
          <p:cNvSpPr>
            <a:spLocks noChangeArrowheads="1" noChangeShapeType="1" noTextEdit="1"/>
          </p:cNvSpPr>
          <p:nvPr/>
        </p:nvSpPr>
        <p:spPr bwMode="auto">
          <a:xfrm>
            <a:off x="107950" y="4483100"/>
            <a:ext cx="1295400" cy="53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+mn-ea"/>
                <a:ea typeface="+mn-ea"/>
                <a:cs typeface="+mn-ea"/>
              </a:rPr>
              <a:t>思考</a:t>
            </a:r>
          </a:p>
        </p:txBody>
      </p:sp>
      <p:pic>
        <p:nvPicPr>
          <p:cNvPr id="23601" name="Picture 5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6213" y="5000625"/>
            <a:ext cx="8383587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0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0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0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0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0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0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0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0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0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0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0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50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10" grpId="0" autoUpdateAnimBg="0"/>
      <p:bldP spid="50211" grpId="0" autoUpdateAnimBg="0"/>
      <p:bldP spid="50213" grpId="0" autoUpdateAnimBg="0"/>
      <p:bldP spid="50214" grpId="0" autoUpdateAnimBg="0"/>
      <p:bldP spid="50215" grpId="0" autoUpdateAnimBg="0"/>
      <p:bldP spid="50216" grpId="0" autoUpdateAnimBg="0"/>
      <p:bldP spid="50217" grpId="0" autoUpdateAnimBg="0"/>
      <p:bldP spid="50218" grpId="0" autoUpdateAnimBg="0"/>
      <p:bldP spid="50219" grpId="0" autoUpdateAnimBg="0"/>
      <p:bldP spid="50220" grpId="0" autoUpdateAnimBg="0"/>
      <p:bldP spid="50221" grpId="0" autoUpdateAnimBg="0"/>
      <p:bldP spid="50222" grpId="0" autoUpdateAnimBg="0"/>
      <p:bldP spid="502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47638"/>
            <a:ext cx="9036050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dirty="0">
                <a:latin typeface="+mn-lt"/>
                <a:ea typeface="+mn-ea"/>
              </a:rPr>
              <a:t>画出函数                               的图像，并说明这个函数具有哪些性质．</a:t>
            </a:r>
          </a:p>
        </p:txBody>
      </p:sp>
      <p:sp>
        <p:nvSpPr>
          <p:cNvPr id="5" name="矩形 4"/>
          <p:cNvSpPr/>
          <p:nvPr/>
        </p:nvSpPr>
        <p:spPr>
          <a:xfrm>
            <a:off x="107950" y="1952625"/>
            <a:ext cx="8928100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dirty="0">
                <a:solidFill>
                  <a:srgbClr val="000000"/>
                </a:solidFill>
                <a:latin typeface="+mn-lt"/>
                <a:ea typeface="+mn-ea"/>
              </a:rPr>
              <a:t>分析    因为</a:t>
            </a:r>
            <a:endParaRPr lang="en-US" altLang="zh-CN" dirty="0">
              <a:solidFill>
                <a:srgbClr val="000000"/>
              </a:solidFill>
              <a:latin typeface="+mn-lt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dirty="0">
                <a:solidFill>
                  <a:srgbClr val="000000"/>
                </a:solidFill>
                <a:latin typeface="+mn-lt"/>
                <a:ea typeface="+mn-ea"/>
              </a:rPr>
              <a:t>所以函数即为</a:t>
            </a:r>
          </a:p>
          <a:p>
            <a:pPr>
              <a:lnSpc>
                <a:spcPct val="150000"/>
              </a:lnSpc>
              <a:defRPr/>
            </a:pPr>
            <a:endParaRPr lang="en-US" altLang="zh-CN" dirty="0">
              <a:solidFill>
                <a:srgbClr val="000000"/>
              </a:solidFill>
              <a:latin typeface="+mn-lt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dirty="0">
                <a:solidFill>
                  <a:srgbClr val="000000"/>
                </a:solidFill>
                <a:latin typeface="+mn-lt"/>
                <a:ea typeface="+mn-ea"/>
              </a:rPr>
              <a:t>因此这个函数的图像开口向下，对称轴为直线</a:t>
            </a:r>
            <a:r>
              <a:rPr lang="en-US" altLang="zh-CN" dirty="0">
                <a:solidFill>
                  <a:srgbClr val="000000"/>
                </a:solidFill>
                <a:latin typeface="+mn-lt"/>
                <a:ea typeface="+mn-ea"/>
              </a:rPr>
              <a:t>x=1</a:t>
            </a:r>
            <a:r>
              <a:rPr lang="zh-CN" altLang="en-US" dirty="0">
                <a:solidFill>
                  <a:srgbClr val="000000"/>
                </a:solidFill>
                <a:latin typeface="+mn-lt"/>
                <a:ea typeface="+mn-ea"/>
              </a:rPr>
              <a:t>，顶点坐标为</a:t>
            </a:r>
            <a:r>
              <a:rPr lang="en-US" altLang="zh-CN" dirty="0">
                <a:solidFill>
                  <a:srgbClr val="000000"/>
                </a:solidFill>
                <a:latin typeface="+mn-lt"/>
                <a:ea typeface="+mn-ea"/>
              </a:rPr>
              <a:t>(1</a:t>
            </a:r>
            <a:r>
              <a:rPr lang="zh-CN" altLang="en-US" dirty="0">
                <a:solidFill>
                  <a:srgbClr val="000000"/>
                </a:solidFill>
                <a:latin typeface="+mn-lt"/>
                <a:ea typeface="+mn-ea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+mn-lt"/>
                <a:ea typeface="+mn-ea"/>
              </a:rPr>
              <a:t>-2).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dirty="0">
                <a:solidFill>
                  <a:srgbClr val="000000"/>
                </a:solidFill>
                <a:latin typeface="+mn-lt"/>
                <a:ea typeface="+mn-ea"/>
              </a:rPr>
              <a:t>根据这些特点，我们容易画出它的图像．</a:t>
            </a:r>
          </a:p>
        </p:txBody>
      </p:sp>
      <p:graphicFrame>
        <p:nvGraphicFramePr>
          <p:cNvPr id="24580" name="对象 5"/>
          <p:cNvGraphicFramePr>
            <a:graphicFrameLocks noChangeAspect="1"/>
          </p:cNvGraphicFramePr>
          <p:nvPr/>
        </p:nvGraphicFramePr>
        <p:xfrm>
          <a:off x="1835150" y="147638"/>
          <a:ext cx="3152775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4" name="Equation" r:id="rId3" imgW="1536065" imgH="406400" progId="Equation.DSMT4">
                  <p:embed/>
                </p:oleObj>
              </mc:Choice>
              <mc:Fallback>
                <p:oleObj name="Equation" r:id="rId3" imgW="1536065" imgH="406400" progId="Equation.DSMT4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47638"/>
                        <a:ext cx="3152775" cy="833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2339975" y="1955800"/>
          <a:ext cx="5468938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5" name="Equation" r:id="rId5" imgW="2667000" imgH="406400" progId="Equation.DSMT4">
                  <p:embed/>
                </p:oleObj>
              </mc:Choice>
              <mc:Fallback>
                <p:oleObj name="Equation" r:id="rId5" imgW="2667000" imgH="406400" progId="Equation.DSMT4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1955800"/>
                        <a:ext cx="5468938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3406775" y="3332163"/>
          <a:ext cx="3333750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6" name="Equation" r:id="rId7" imgW="1624965" imgH="406400" progId="Equation.DSMT4">
                  <p:embed/>
                </p:oleObj>
              </mc:Choice>
              <mc:Fallback>
                <p:oleObj name="Equation" r:id="rId7" imgW="1624965" imgH="406400" progId="Equation.DSMT4">
                  <p:embed/>
                  <p:pic>
                    <p:nvPicPr>
                      <p:cNvPr id="0" name="对象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6775" y="3332163"/>
                        <a:ext cx="3333750" cy="833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6"/>
          <p:cNvSpPr txBox="1">
            <a:spLocks noChangeArrowheads="1"/>
          </p:cNvSpPr>
          <p:nvPr/>
        </p:nvSpPr>
        <p:spPr bwMode="auto">
          <a:xfrm>
            <a:off x="539750" y="1125538"/>
            <a:ext cx="2376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000000"/>
                </a:solidFill>
              </a:rPr>
              <a:t>解          列表：</a:t>
            </a:r>
          </a:p>
        </p:txBody>
      </p:sp>
      <p:pic>
        <p:nvPicPr>
          <p:cNvPr id="9625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636838"/>
            <a:ext cx="8893175" cy="192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4"/>
          <p:cNvSpPr txBox="1">
            <a:spLocks noChangeArrowheads="1"/>
          </p:cNvSpPr>
          <p:nvPr/>
        </p:nvSpPr>
        <p:spPr bwMode="auto">
          <a:xfrm>
            <a:off x="255588" y="738188"/>
            <a:ext cx="5540375" cy="8302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zh-CN" altLang="en-US" dirty="0" smtClean="0">
                <a:solidFill>
                  <a:srgbClr val="000000"/>
                </a:solidFill>
                <a:latin typeface="+mn-lt"/>
                <a:ea typeface="+mn-ea"/>
              </a:rPr>
              <a:t>画出的图像如图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ea typeface="+mn-ea"/>
              </a:rPr>
              <a:t>26.2.4</a:t>
            </a:r>
            <a:r>
              <a:rPr lang="zh-CN" altLang="en-US" dirty="0" smtClean="0">
                <a:solidFill>
                  <a:srgbClr val="000000"/>
                </a:solidFill>
                <a:latin typeface="+mn-lt"/>
                <a:ea typeface="+mn-ea"/>
              </a:rPr>
              <a:t>所示</a:t>
            </a:r>
            <a:r>
              <a:rPr lang="en-US" altLang="zh-CN" dirty="0" smtClean="0">
                <a:solidFill>
                  <a:srgbClr val="000000"/>
                </a:solidFill>
                <a:latin typeface="+mn-lt"/>
                <a:ea typeface="+mn-ea"/>
              </a:rPr>
              <a:t>.</a:t>
            </a:r>
            <a:endParaRPr lang="zh-CN" altLang="en-US" dirty="0" smtClean="0">
              <a:solidFill>
                <a:srgbClr val="000000"/>
              </a:solidFill>
              <a:latin typeface="+mn-lt"/>
              <a:ea typeface="+mn-ea"/>
            </a:endParaRPr>
          </a:p>
        </p:txBody>
      </p:sp>
      <p:pic>
        <p:nvPicPr>
          <p:cNvPr id="9728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813" y="1557338"/>
            <a:ext cx="45529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3"/>
          <p:cNvSpPr>
            <a:spLocks noChangeArrowheads="1" noChangeShapeType="1" noTextEdit="1"/>
          </p:cNvSpPr>
          <p:nvPr/>
        </p:nvSpPr>
        <p:spPr bwMode="auto">
          <a:xfrm>
            <a:off x="219075" y="219075"/>
            <a:ext cx="1368425" cy="527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+mn-ea"/>
                <a:ea typeface="+mn-ea"/>
                <a:cs typeface="+mn-ea"/>
              </a:rPr>
              <a:t>探究：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323850" y="4149725"/>
            <a:ext cx="8388350" cy="22875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4800" dirty="0" smtClean="0">
                <a:latin typeface="+mn-lt"/>
                <a:ea typeface="+mn-ea"/>
              </a:rPr>
              <a:t>一般地，我们可以用配方法求抛物线</a:t>
            </a:r>
            <a:r>
              <a:rPr lang="en-US" altLang="zh-CN" sz="4800" i="1" dirty="0" smtClean="0">
                <a:latin typeface="+mn-lt"/>
                <a:ea typeface="+mn-ea"/>
              </a:rPr>
              <a:t>y</a:t>
            </a:r>
            <a:r>
              <a:rPr lang="en-US" altLang="zh-CN" sz="4800" dirty="0" smtClean="0">
                <a:latin typeface="+mn-lt"/>
                <a:ea typeface="+mn-ea"/>
              </a:rPr>
              <a:t>=</a:t>
            </a:r>
            <a:r>
              <a:rPr lang="en-US" altLang="zh-CN" sz="4800" i="1" dirty="0" smtClean="0">
                <a:latin typeface="+mn-lt"/>
                <a:ea typeface="+mn-ea"/>
              </a:rPr>
              <a:t>ax</a:t>
            </a:r>
            <a:r>
              <a:rPr lang="en-US" altLang="zh-CN" sz="4800" baseline="30000" dirty="0" smtClean="0">
                <a:latin typeface="+mn-lt"/>
                <a:ea typeface="+mn-ea"/>
              </a:rPr>
              <a:t>2</a:t>
            </a:r>
            <a:r>
              <a:rPr lang="en-US" altLang="zh-CN" sz="4800" dirty="0" smtClean="0">
                <a:latin typeface="+mn-lt"/>
                <a:ea typeface="+mn-ea"/>
              </a:rPr>
              <a:t>+</a:t>
            </a:r>
            <a:r>
              <a:rPr lang="en-US" altLang="zh-CN" sz="4800" i="1" dirty="0" smtClean="0">
                <a:latin typeface="+mn-lt"/>
                <a:ea typeface="+mn-ea"/>
              </a:rPr>
              <a:t>bx</a:t>
            </a:r>
            <a:r>
              <a:rPr lang="en-US" altLang="zh-CN" sz="4800" dirty="0" smtClean="0">
                <a:latin typeface="+mn-lt"/>
                <a:ea typeface="+mn-ea"/>
              </a:rPr>
              <a:t>+</a:t>
            </a:r>
            <a:r>
              <a:rPr lang="en-US" altLang="zh-CN" sz="4800" i="1" dirty="0" smtClean="0">
                <a:latin typeface="+mn-lt"/>
                <a:ea typeface="+mn-ea"/>
              </a:rPr>
              <a:t>c</a:t>
            </a:r>
            <a:r>
              <a:rPr lang="en-US" altLang="zh-CN" sz="4800" dirty="0" smtClean="0">
                <a:latin typeface="+mn-lt"/>
                <a:ea typeface="+mn-ea"/>
              </a:rPr>
              <a:t>(</a:t>
            </a:r>
            <a:r>
              <a:rPr lang="en-US" altLang="zh-CN" sz="4800" i="1" dirty="0" smtClean="0">
                <a:latin typeface="+mn-lt"/>
                <a:ea typeface="+mn-ea"/>
              </a:rPr>
              <a:t>a</a:t>
            </a:r>
            <a:r>
              <a:rPr lang="en-US" altLang="zh-CN" sz="4800" dirty="0" smtClean="0">
                <a:latin typeface="+mn-lt"/>
                <a:ea typeface="+mn-ea"/>
              </a:rPr>
              <a:t>≠0)</a:t>
            </a:r>
            <a:r>
              <a:rPr lang="zh-CN" altLang="en-US" sz="4800" dirty="0" smtClean="0">
                <a:latin typeface="+mn-lt"/>
                <a:ea typeface="+mn-ea"/>
              </a:rPr>
              <a:t>的顶点与对称轴</a:t>
            </a:r>
            <a:r>
              <a:rPr lang="en-US" altLang="zh-CN" sz="4800" dirty="0" smtClean="0">
                <a:latin typeface="+mn-lt"/>
                <a:ea typeface="+mn-ea"/>
              </a:rPr>
              <a:t>.</a:t>
            </a:r>
            <a:endParaRPr lang="zh-CN" altLang="en-US" sz="4800" dirty="0" smtClean="0">
              <a:latin typeface="+mn-lt"/>
              <a:ea typeface="+mn-ea"/>
            </a:endParaRPr>
          </a:p>
        </p:txBody>
      </p:sp>
      <p:pic>
        <p:nvPicPr>
          <p:cNvPr id="51217" name="Picture 1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63" y="863600"/>
            <a:ext cx="7740650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19" name="Picture 1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5275" y="2905125"/>
            <a:ext cx="8061325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6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 1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958</Words>
  <Application>Microsoft Office PowerPoint</Application>
  <PresentationFormat>全屏显示(4:3)</PresentationFormat>
  <Paragraphs>175</Paragraphs>
  <Slides>25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4" baseType="lpstr"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2015-03-11T07:12:00Z</dcterms:created>
  <dcterms:modified xsi:type="dcterms:W3CDTF">2023-01-17T03:12:32Z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CA8F7578B19A425A9A5FCDD85BCB5240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