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70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A48C0D0-5616-4C11-8EDF-532909B6FFA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DE2FEA5-82D1-47B9-8B97-E0C882936712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84A855ED-F292-4A90-8765-07CB0F66D919}" type="slidenum">
              <a:rPr lang="zh-CN" altLang="en-US" sz="1200">
                <a:latin typeface="+mn-lt"/>
                <a:ea typeface="+mn-ea"/>
              </a:rPr>
              <a:t>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F97AE63-62CA-4533-97F2-5F88064E682D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BE8004E5-BBB8-49E0-AD5E-89D51AAB1734}" type="slidenum">
              <a:rPr lang="zh-CN" altLang="en-US" sz="1200">
                <a:latin typeface="+mn-lt"/>
                <a:ea typeface="+mn-ea"/>
              </a:rPr>
              <a:t>11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3639C6C-44B2-42C0-9328-09CC92B1E257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43D24FCA-7567-4821-BEBC-DA6FC6C87936}" type="slidenum">
              <a:rPr lang="zh-CN" altLang="en-US" sz="1200">
                <a:latin typeface="+mn-lt"/>
                <a:ea typeface="+mn-ea"/>
              </a:rPr>
              <a:t>12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C0812D6-32D4-41EF-9912-7849D39D6682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1BEAADF-BD79-41FB-BCDC-829DBF549B6C}" type="slidenum">
              <a:rPr lang="zh-CN" altLang="en-US" sz="1200">
                <a:latin typeface="+mn-lt"/>
                <a:ea typeface="+mn-ea"/>
              </a:rPr>
              <a:t>13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B515AB2-09AA-4501-820A-45A707099A1A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EC78EF3A-539E-43B3-8C22-D2612924CC14}" type="slidenum">
              <a:rPr lang="zh-CN" altLang="en-US" sz="1200">
                <a:latin typeface="+mn-lt"/>
                <a:ea typeface="+mn-ea"/>
              </a:rPr>
              <a:t>14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9C66FC-A040-425A-BF34-8A193817D525}" type="slidenum">
              <a:rPr lang="en-US" altLang="zh-CN"/>
              <a:t>15</a:t>
            </a:fld>
            <a:endParaRPr lang="en-US" altLang="zh-CN"/>
          </a:p>
        </p:txBody>
      </p:sp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CD2E2051-0E29-4BE9-BEAB-21FA64C634DC}" type="slidenum">
              <a:rPr lang="zh-CN" altLang="en-US" sz="1200">
                <a:latin typeface="+mn-lt"/>
                <a:ea typeface="+mn-ea"/>
              </a:rPr>
              <a:t>15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56069F5-0418-40D3-ABD4-FF3CDAA9FE51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DB95CB9F-3ACA-4B1F-BF0D-A886690151D9}" type="slidenum">
              <a:rPr lang="zh-CN" altLang="en-US" sz="1200">
                <a:latin typeface="+mn-lt"/>
                <a:ea typeface="+mn-ea"/>
              </a:rPr>
              <a:t>16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C37857F-B005-43E1-80C3-2DFA44442464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317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AD90012-C6C0-49C2-B107-CA0ECACB5C35}" type="slidenum">
              <a:rPr lang="zh-CN" altLang="en-US" sz="1200">
                <a:latin typeface="+mn-lt"/>
                <a:ea typeface="+mn-ea"/>
              </a:rPr>
              <a:t>17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C774BD7-56D3-4ED2-826F-473DD4D49981}" type="slidenum">
              <a:rPr lang="en-US" altLang="zh-CN"/>
              <a:t>18</a:t>
            </a:fld>
            <a:endParaRPr lang="en-US" altLang="zh-CN"/>
          </a:p>
        </p:txBody>
      </p:sp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1987CC4A-C355-4130-9359-E33092227276}" type="slidenum">
              <a:rPr lang="zh-CN" altLang="en-US" sz="1200">
                <a:latin typeface="+mn-lt"/>
                <a:ea typeface="+mn-ea"/>
              </a:rPr>
              <a:t>18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C1394F8-DCF2-4CC2-B478-B0C90ABE2915}" type="slidenum">
              <a:rPr lang="en-US" altLang="zh-CN"/>
              <a:t>19</a:t>
            </a:fld>
            <a:endParaRPr lang="en-US" altLang="zh-CN"/>
          </a:p>
        </p:txBody>
      </p:sp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337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AC596239-8AA2-445E-BD01-0E4F6C35DF90}" type="slidenum">
              <a:rPr lang="zh-CN" altLang="en-US" sz="1200">
                <a:latin typeface="+mn-lt"/>
                <a:ea typeface="+mn-ea"/>
              </a:rPr>
              <a:t>19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8F0646A-7A3C-4399-803E-656454B2C6E4}" type="slidenum">
              <a:rPr lang="en-US" altLang="zh-CN"/>
              <a:t>20</a:t>
            </a:fld>
            <a:endParaRPr lang="en-US" altLang="zh-CN"/>
          </a:p>
        </p:txBody>
      </p:sp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3686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D1FDBB21-B7FD-4B5D-8552-DAB491693960}" type="slidenum">
              <a:rPr lang="zh-CN" altLang="en-US" sz="1200">
                <a:latin typeface="+mn-lt"/>
                <a:ea typeface="+mn-ea"/>
              </a:rPr>
              <a:t>20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63099DD-6E6A-4D4B-AC48-AABFFAF9A270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1879FC1-DEA6-4578-8830-DC50788B72B6}" type="slidenum">
              <a:rPr lang="zh-CN" altLang="en-US" sz="1200">
                <a:latin typeface="+mn-lt"/>
                <a:ea typeface="+mn-ea"/>
              </a:rPr>
              <a:t>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DDC6DCD-6DC8-4683-87C2-C405E8844FC4}" type="slidenum">
              <a:rPr lang="en-US" altLang="zh-CN"/>
              <a:t>21</a:t>
            </a:fld>
            <a:endParaRPr lang="en-US" altLang="zh-CN"/>
          </a:p>
        </p:txBody>
      </p:sp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378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CB88DDA2-89F6-45CA-9F9B-996892D34554}" type="slidenum">
              <a:rPr lang="zh-CN" altLang="en-US" sz="1200">
                <a:latin typeface="+mn-lt"/>
                <a:ea typeface="+mn-ea"/>
              </a:rPr>
              <a:t>21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0B4461F-F684-4DDF-B8DC-946FA4A6C487}" type="slidenum">
              <a:rPr lang="en-US" altLang="zh-CN"/>
              <a:t>22</a:t>
            </a:fld>
            <a:endParaRPr lang="en-US" altLang="zh-CN"/>
          </a:p>
        </p:txBody>
      </p:sp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419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4F826C7-FEEE-4C3E-ACE1-2EFAB15ADC37}" type="slidenum">
              <a:rPr lang="zh-CN" altLang="en-US" sz="1200">
                <a:latin typeface="+mn-lt"/>
                <a:ea typeface="+mn-ea"/>
              </a:rPr>
              <a:t>22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C61C124-7444-46A5-9F64-7FE0B1C70FA3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45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34C08746-4895-41FC-B4B0-916E07E0E1AD}" type="slidenum">
              <a:rPr lang="zh-CN" altLang="en-US" sz="1200">
                <a:latin typeface="+mn-lt"/>
                <a:ea typeface="+mn-ea"/>
              </a:rPr>
              <a:t>4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703AD40-21B1-4DF1-B723-95B910BC2F32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DF1E63B7-D6B8-46D3-AC66-B424EF88DC8A}" type="slidenum">
              <a:rPr lang="zh-CN" altLang="en-US" sz="1200">
                <a:latin typeface="+mn-lt"/>
                <a:ea typeface="+mn-ea"/>
              </a:rPr>
              <a:t>5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48E7019-856A-4910-9100-A56D1A1C1A32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B3655631-05C0-456F-9E13-175D14BB2773}" type="slidenum">
              <a:rPr lang="zh-CN" altLang="en-US" sz="1200">
                <a:latin typeface="+mn-lt"/>
                <a:ea typeface="+mn-ea"/>
              </a:rPr>
              <a:t>6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75E9BDB-F9A8-46BF-AB68-876A70596E17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5A83E1B5-8C53-4CEB-BB0F-F95167781EE3}" type="slidenum">
              <a:rPr lang="zh-CN" altLang="en-US" sz="1200">
                <a:latin typeface="+mn-lt"/>
                <a:ea typeface="+mn-ea"/>
              </a:rPr>
              <a:t>7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5608CF4-19B0-4DA0-A11B-E28FF20000A3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B6D01730-646B-4446-875F-247D53981544}" type="slidenum">
              <a:rPr lang="zh-CN" altLang="en-US" sz="1200">
                <a:latin typeface="+mn-lt"/>
                <a:ea typeface="+mn-ea"/>
              </a:rPr>
              <a:t>8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F124BE8-D49F-4851-B61D-AE7D9FD0EC9A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317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F82D6F37-2205-4DC0-AA4A-6D5D4607C0B7}" type="slidenum">
              <a:rPr lang="zh-CN" altLang="en-US" sz="1200">
                <a:latin typeface="+mn-lt"/>
                <a:ea typeface="+mn-ea"/>
              </a:rPr>
              <a:t>9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DC3CC34-A855-477D-9006-05F21A8C6CF8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16C1EE0A-89B2-48A7-A022-C9718E60B727}" type="slidenum">
              <a:rPr lang="zh-CN" altLang="en-US" sz="1200">
                <a:latin typeface="+mn-lt"/>
                <a:ea typeface="+mn-ea"/>
              </a:rPr>
              <a:t>10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F4F30-3A86-4BC1-81B9-DD9E37AF71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B8D3-CE9B-4CFF-8AF7-11508FB49EF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5ABAB-FC1C-40D8-BD05-0D6B915D6FE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C0503-ED04-4475-9A03-741AC401A5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FC047-3828-44A5-A5EF-A6E16C105C0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E078C-F9B1-4C46-8976-A3B149B514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8CE9E-2ED5-4385-870C-E2729899E3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F1DE6-C1E1-4C36-BF74-6764BC1F70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A7E80-5BF0-4C75-AC01-1F4D2313D44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56914-CD5A-4C09-B9F5-084C42F394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3586E-0F39-4F12-8590-1B21C0F2C7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B4ABE05-C72A-47C6-B1D2-621198E73CF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jpeg"/><Relationship Id="rId12" Type="http://schemas.openxmlformats.org/officeDocument/2006/relationships/image" Target="../media/image7.pn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Listen%20and%20say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Listen%20and%20say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50.jpeg"/><Relationship Id="rId5" Type="http://schemas.openxmlformats.org/officeDocument/2006/relationships/image" Target="../media/image2.png"/><Relationship Id="rId10" Type="http://schemas.openxmlformats.org/officeDocument/2006/relationships/image" Target="../media/image49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3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Listen%20and%20say-1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Listen%20and%20say-1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Listen%20and%20say-2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Listen%20and%20say-2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7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Listen%20and%20say-3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Listen%20and%20say-3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8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Listen%20and%20say-4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Listen%20and%20say-4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Sing%20a%20song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Sing%20a%20song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2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.png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Sing%20a%20song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Sing%20a%20song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jpe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3075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5" y="2619486"/>
            <a:ext cx="4598229" cy="32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862809" y="4077072"/>
            <a:ext cx="18716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第一课时</a:t>
            </a: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6" name="标题 1"/>
          <p:cNvSpPr>
            <a:spLocks noGrp="1"/>
          </p:cNvSpPr>
          <p:nvPr>
            <p:ph type="title" idx="4294967295"/>
          </p:nvPr>
        </p:nvSpPr>
        <p:spPr>
          <a:xfrm>
            <a:off x="1" y="1052736"/>
            <a:ext cx="9144000" cy="1742281"/>
          </a:xfrm>
        </p:spPr>
        <p:txBody>
          <a:bodyPr>
            <a:normAutofit/>
          </a:bodyPr>
          <a:lstStyle/>
          <a:p>
            <a:r>
              <a:rPr lang="en-US" altLang="zh-CN" sz="8000" i="1" dirty="0">
                <a:solidFill>
                  <a:srgbClr val="7D87BB"/>
                </a:solidFill>
                <a:latin typeface="Broadway" panose="04040905080B02020502" pitchFamily="82" charset="0"/>
              </a:rPr>
              <a:t>A day on the farm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609329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355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773238"/>
            <a:ext cx="68691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51550" y="3716338"/>
            <a:ext cx="30924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5"/>
          <p:cNvSpPr txBox="1">
            <a:spLocks noChangeArrowheads="1"/>
          </p:cNvSpPr>
          <p:nvPr/>
        </p:nvSpPr>
        <p:spPr bwMode="auto">
          <a:xfrm>
            <a:off x="1979613" y="908050"/>
            <a:ext cx="6481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What can you see on </a:t>
            </a:r>
            <a:r>
              <a:rPr lang="en-US" altLang="zh-CN" sz="2400" dirty="0" err="1">
                <a:latin typeface="GCFrutiger" pitchFamily="50" charset="0"/>
              </a:rPr>
              <a:t>Mr</a:t>
            </a:r>
            <a:r>
              <a:rPr lang="en-US" altLang="zh-CN" sz="2400" dirty="0">
                <a:latin typeface="GCFrutiger" pitchFamily="50" charset="0"/>
              </a:rPr>
              <a:t> MacDonald’s farm?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79613" y="1341438"/>
            <a:ext cx="4103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GCFrutiger" pitchFamily="50" charset="0"/>
              </a:rPr>
              <a:t>I can see ...</a:t>
            </a:r>
          </a:p>
        </p:txBody>
      </p:sp>
      <p:sp>
        <p:nvSpPr>
          <p:cNvPr id="8" name="椭圆 7"/>
          <p:cNvSpPr/>
          <p:nvPr/>
        </p:nvSpPr>
        <p:spPr>
          <a:xfrm>
            <a:off x="2916238" y="1989138"/>
            <a:ext cx="3168650" cy="15859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1188" y="3500438"/>
            <a:ext cx="2447925" cy="1511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132138" y="3357563"/>
            <a:ext cx="2520950" cy="17287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43663" y="3789363"/>
            <a:ext cx="2305050" cy="2735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560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read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323850" y="1414463"/>
            <a:ext cx="4824413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I can see two 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cows</a:t>
            </a:r>
            <a:r>
              <a:rPr lang="en-US" altLang="zh-CN" sz="3600" dirty="0">
                <a:latin typeface="GCFrutiger" pitchFamily="50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I can see six 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pigs</a:t>
            </a:r>
            <a:r>
              <a:rPr lang="en-US" altLang="zh-CN" sz="3600" dirty="0">
                <a:latin typeface="GCFrutiger" pitchFamily="50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I can see five 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ducks</a:t>
            </a:r>
            <a:r>
              <a:rPr lang="en-US" altLang="zh-CN" sz="3600" dirty="0">
                <a:latin typeface="GCFrutiger" pitchFamily="50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I can see four 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horses</a:t>
            </a:r>
            <a:r>
              <a:rPr lang="en-US" altLang="zh-CN" sz="3600" dirty="0">
                <a:latin typeface="GCFrutiger" pitchFamily="50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I can see three 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sheep</a:t>
            </a:r>
            <a:r>
              <a:rPr lang="en-US" altLang="zh-CN" sz="3600" dirty="0">
                <a:latin typeface="GCFrutiger" pitchFamily="50" charset="0"/>
              </a:rPr>
              <a:t>. </a:t>
            </a:r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981075"/>
            <a:ext cx="4572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4076700"/>
            <a:ext cx="20510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765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1052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think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55875" y="1412875"/>
            <a:ext cx="482441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cow             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cows</a:t>
            </a:r>
            <a:endParaRPr lang="en-US" altLang="zh-CN" sz="3600" dirty="0">
              <a:latin typeface="GCFrutiger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pig               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pigs</a:t>
            </a:r>
            <a:endParaRPr lang="en-US" altLang="zh-CN" sz="3600" dirty="0">
              <a:latin typeface="GCFrutiger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duck            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ducks</a:t>
            </a:r>
            <a:endParaRPr lang="en-US" altLang="zh-CN" sz="3600" dirty="0">
              <a:latin typeface="GCFrutiger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horse          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horses</a:t>
            </a:r>
            <a:endParaRPr lang="en-US" altLang="zh-CN" sz="3600" dirty="0">
              <a:latin typeface="GCFrutiger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sheep         </a:t>
            </a:r>
            <a:r>
              <a:rPr lang="en-US" altLang="zh-CN" sz="3600" dirty="0" err="1">
                <a:solidFill>
                  <a:srgbClr val="FF0000"/>
                </a:solidFill>
                <a:latin typeface="GCFrutiger" pitchFamily="50" charset="0"/>
              </a:rPr>
              <a:t>sheep</a:t>
            </a:r>
            <a:endParaRPr lang="en-US" altLang="zh-CN" sz="3600" dirty="0">
              <a:latin typeface="GCFrutiger" pitchFamily="50" charset="0"/>
            </a:endParaRPr>
          </a:p>
        </p:txBody>
      </p:sp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5732463"/>
            <a:ext cx="393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943600"/>
            <a:ext cx="565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92375"/>
            <a:ext cx="14414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3" y="4149725"/>
            <a:ext cx="142081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9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1196975"/>
            <a:ext cx="123031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0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2863" y="2781300"/>
            <a:ext cx="14811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4508500"/>
            <a:ext cx="9588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9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31747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8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9" name="Picture 9" descr="listen and say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39608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58888" y="1628775"/>
            <a:ext cx="7239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76375" y="1412875"/>
            <a:ext cx="5903913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92275" y="1484313"/>
            <a:ext cx="5903913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00113" y="1557338"/>
            <a:ext cx="752316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isten and s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6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8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3379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5329238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33798" name="TextBox 3"/>
          <p:cNvSpPr txBox="1">
            <a:spLocks noChangeArrowheads="1"/>
          </p:cNvSpPr>
          <p:nvPr/>
        </p:nvSpPr>
        <p:spPr bwMode="auto">
          <a:xfrm>
            <a:off x="971550" y="1700213"/>
            <a:ext cx="73453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1  Miss Fang and the children are on _______________’s farm.</a:t>
            </a:r>
          </a:p>
        </p:txBody>
      </p:sp>
      <p:sp>
        <p:nvSpPr>
          <p:cNvPr id="33799" name="TextBox 4"/>
          <p:cNvSpPr txBox="1">
            <a:spLocks noChangeArrowheads="1"/>
          </p:cNvSpPr>
          <p:nvPr/>
        </p:nvSpPr>
        <p:spPr bwMode="auto">
          <a:xfrm>
            <a:off x="971550" y="3708400"/>
            <a:ext cx="648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GCFrutiger" pitchFamily="50" charset="0"/>
              </a:rPr>
              <a:t>2  They can hear some ________.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76375" y="2205038"/>
            <a:ext cx="345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Mr MacDonald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08625" y="3716338"/>
            <a:ext cx="1223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cows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9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3584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35846" name="TextBox 3"/>
          <p:cNvSpPr txBox="1">
            <a:spLocks noChangeArrowheads="1"/>
          </p:cNvSpPr>
          <p:nvPr/>
        </p:nvSpPr>
        <p:spPr bwMode="auto">
          <a:xfrm>
            <a:off x="3348038" y="1125538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Rules on the farm</a:t>
            </a:r>
          </a:p>
        </p:txBody>
      </p:sp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863725"/>
            <a:ext cx="2016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3933825"/>
            <a:ext cx="19812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76475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latin typeface="GCFrutiger" pitchFamily="50" charset="0"/>
              </a:rPr>
              <a:t>Don’t litter.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938" y="4510088"/>
            <a:ext cx="4537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latin typeface="GCFrutiger" pitchFamily="50" charset="0"/>
              </a:rPr>
              <a:t>Don’t throw stones.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7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37891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2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03350" y="1639888"/>
            <a:ext cx="65532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listen and say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37798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971550" y="1484313"/>
            <a:ext cx="4464050" cy="576262"/>
          </a:xfrm>
          <a:prstGeom prst="wedgeRoundRectCallout">
            <a:avLst>
              <a:gd name="adj1" fmla="val 55201"/>
              <a:gd name="adj2" fmla="val 1342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2988" y="1484313"/>
            <a:ext cx="4608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Good morning, children. </a:t>
            </a:r>
          </a:p>
        </p:txBody>
      </p:sp>
      <p:grpSp>
        <p:nvGrpSpPr>
          <p:cNvPr id="37897" name="组合 16"/>
          <p:cNvGrpSpPr/>
          <p:nvPr/>
        </p:nvGrpSpPr>
        <p:grpSpPr bwMode="auto">
          <a:xfrm>
            <a:off x="1692275" y="5805488"/>
            <a:ext cx="5543550" cy="576262"/>
            <a:chOff x="1691680" y="5805264"/>
            <a:chExt cx="5544616" cy="576064"/>
          </a:xfrm>
        </p:grpSpPr>
        <p:sp>
          <p:nvSpPr>
            <p:cNvPr id="13" name="圆角矩形标注 12"/>
            <p:cNvSpPr/>
            <p:nvPr/>
          </p:nvSpPr>
          <p:spPr>
            <a:xfrm>
              <a:off x="1691680" y="5805264"/>
              <a:ext cx="5544616" cy="576064"/>
            </a:xfrm>
            <a:prstGeom prst="wedgeRoundRectCallout">
              <a:avLst>
                <a:gd name="adj1" fmla="val 11490"/>
                <a:gd name="adj2" fmla="val -124499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1691680" y="5805264"/>
              <a:ext cx="5544616" cy="576064"/>
            </a:xfrm>
            <a:prstGeom prst="wedgeRoundRectCallout">
              <a:avLst>
                <a:gd name="adj1" fmla="val 3583"/>
                <a:gd name="adj2" fmla="val -122325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圆角矩形标注 14"/>
            <p:cNvSpPr/>
            <p:nvPr/>
          </p:nvSpPr>
          <p:spPr>
            <a:xfrm>
              <a:off x="1691680" y="5805264"/>
              <a:ext cx="5544616" cy="576064"/>
            </a:xfrm>
            <a:prstGeom prst="wedgeRoundRectCallout">
              <a:avLst>
                <a:gd name="adj1" fmla="val -20816"/>
                <a:gd name="adj2" fmla="val -16798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圆角矩形标注 15"/>
            <p:cNvSpPr/>
            <p:nvPr/>
          </p:nvSpPr>
          <p:spPr>
            <a:xfrm>
              <a:off x="1691680" y="5805264"/>
              <a:ext cx="5544616" cy="576064"/>
            </a:xfrm>
            <a:prstGeom prst="wedgeRoundRectCallout">
              <a:avLst>
                <a:gd name="adj1" fmla="val -38211"/>
                <a:gd name="adj2" fmla="val -15494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63713" y="5805488"/>
            <a:ext cx="604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Good morning, </a:t>
            </a:r>
            <a:r>
              <a:rPr lang="en-US" altLang="zh-CN" sz="2800" dirty="0" err="1">
                <a:latin typeface="GCFrutiger" pitchFamily="50" charset="0"/>
              </a:rPr>
              <a:t>Mr</a:t>
            </a:r>
            <a:r>
              <a:rPr lang="en-US" altLang="zh-CN" sz="2800" dirty="0">
                <a:latin typeface="GCFrutiger" pitchFamily="50" charset="0"/>
              </a:rPr>
              <a:t> MacDonald. </a:t>
            </a:r>
          </a:p>
        </p:txBody>
      </p:sp>
      <p:pic>
        <p:nvPicPr>
          <p:cNvPr id="2" name="Listen and say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585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9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39939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613" y="1557338"/>
            <a:ext cx="496887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 descr="listen and say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37798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395288" y="1484313"/>
            <a:ext cx="2305050" cy="576262"/>
          </a:xfrm>
          <a:prstGeom prst="wedgeRoundRectCallout">
            <a:avLst>
              <a:gd name="adj1" fmla="val 43785"/>
              <a:gd name="adj2" fmla="val 1299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1536700"/>
            <a:ext cx="216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Don’t litter.</a:t>
            </a:r>
          </a:p>
        </p:txBody>
      </p:sp>
      <p:grpSp>
        <p:nvGrpSpPr>
          <p:cNvPr id="39945" name="组合 14"/>
          <p:cNvGrpSpPr/>
          <p:nvPr/>
        </p:nvGrpSpPr>
        <p:grpSpPr bwMode="auto">
          <a:xfrm>
            <a:off x="4211638" y="5805488"/>
            <a:ext cx="2808287" cy="576262"/>
            <a:chOff x="3419872" y="5805264"/>
            <a:chExt cx="2808312" cy="576064"/>
          </a:xfrm>
        </p:grpSpPr>
        <p:sp>
          <p:nvSpPr>
            <p:cNvPr id="11" name="圆角矩形标注 10"/>
            <p:cNvSpPr/>
            <p:nvPr/>
          </p:nvSpPr>
          <p:spPr>
            <a:xfrm>
              <a:off x="3419872" y="5805264"/>
              <a:ext cx="2808312" cy="576064"/>
            </a:xfrm>
            <a:prstGeom prst="wedgeRoundRectCallout">
              <a:avLst>
                <a:gd name="adj1" fmla="val 5426"/>
                <a:gd name="adj2" fmla="val -163640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3419872" y="5805264"/>
              <a:ext cx="2808312" cy="576064"/>
            </a:xfrm>
            <a:prstGeom prst="wedgeRoundRectCallout">
              <a:avLst>
                <a:gd name="adj1" fmla="val 23713"/>
                <a:gd name="adj2" fmla="val -16581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3419872" y="5805264"/>
              <a:ext cx="2808312" cy="576064"/>
            </a:xfrm>
            <a:prstGeom prst="wedgeRoundRectCallout">
              <a:avLst>
                <a:gd name="adj1" fmla="val -13308"/>
                <a:gd name="adj2" fmla="val -19408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3419872" y="5805264"/>
              <a:ext cx="2808312" cy="576064"/>
            </a:xfrm>
            <a:prstGeom prst="wedgeRoundRectCallout">
              <a:avLst>
                <a:gd name="adj1" fmla="val -29365"/>
                <a:gd name="adj2" fmla="val -215825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4663" y="5805488"/>
            <a:ext cx="2736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Yes, Miss Fang.</a:t>
            </a:r>
          </a:p>
        </p:txBody>
      </p:sp>
      <p:pic>
        <p:nvPicPr>
          <p:cNvPr id="2" name="Listen and say-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566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组合 9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41987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8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35150" y="1804988"/>
            <a:ext cx="5329238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 descr="listen and say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37798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323850" y="1341438"/>
            <a:ext cx="3600450" cy="574675"/>
          </a:xfrm>
          <a:prstGeom prst="wedgeRoundRectCallout">
            <a:avLst>
              <a:gd name="adj1" fmla="val -116"/>
              <a:gd name="adj2" fmla="val 12773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1341438"/>
            <a:ext cx="3455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Don’t throw stones. </a:t>
            </a:r>
          </a:p>
        </p:txBody>
      </p:sp>
      <p:grpSp>
        <p:nvGrpSpPr>
          <p:cNvPr id="41993" name="组合 14"/>
          <p:cNvGrpSpPr/>
          <p:nvPr/>
        </p:nvGrpSpPr>
        <p:grpSpPr bwMode="auto">
          <a:xfrm>
            <a:off x="3348038" y="5876925"/>
            <a:ext cx="3816350" cy="576263"/>
            <a:chOff x="3275856" y="5805264"/>
            <a:chExt cx="3600400" cy="576064"/>
          </a:xfrm>
        </p:grpSpPr>
        <p:sp>
          <p:nvSpPr>
            <p:cNvPr id="11" name="圆角矩形标注 10"/>
            <p:cNvSpPr/>
            <p:nvPr/>
          </p:nvSpPr>
          <p:spPr>
            <a:xfrm>
              <a:off x="3275856" y="5805264"/>
              <a:ext cx="3600400" cy="576064"/>
            </a:xfrm>
            <a:prstGeom prst="wedgeRoundRectCallout">
              <a:avLst>
                <a:gd name="adj1" fmla="val 25629"/>
                <a:gd name="adj2" fmla="val -165813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3275856" y="5805264"/>
              <a:ext cx="3600400" cy="576064"/>
            </a:xfrm>
            <a:prstGeom prst="wedgeRoundRectCallout">
              <a:avLst>
                <a:gd name="adj1" fmla="val 15540"/>
                <a:gd name="adj2" fmla="val -165813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3275856" y="5805264"/>
              <a:ext cx="3600400" cy="576064"/>
            </a:xfrm>
            <a:prstGeom prst="wedgeRoundRectCallout">
              <a:avLst>
                <a:gd name="adj1" fmla="val 5450"/>
                <a:gd name="adj2" fmla="val -165813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3275856" y="5805264"/>
              <a:ext cx="3600400" cy="576064"/>
            </a:xfrm>
            <a:prstGeom prst="wedgeRoundRectCallout">
              <a:avLst>
                <a:gd name="adj1" fmla="val -9510"/>
                <a:gd name="adj2" fmla="val -165813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21063" y="5876925"/>
            <a:ext cx="395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Yes, </a:t>
            </a:r>
            <a:r>
              <a:rPr lang="en-US" altLang="zh-CN" sz="2800" dirty="0" err="1">
                <a:latin typeface="GCFrutiger" pitchFamily="50" charset="0"/>
              </a:rPr>
              <a:t>Mr</a:t>
            </a:r>
            <a:r>
              <a:rPr lang="en-US" altLang="zh-CN" sz="2800" dirty="0">
                <a:latin typeface="GCFrutiger" pitchFamily="50" charset="0"/>
              </a:rPr>
              <a:t> MacDonald. </a:t>
            </a:r>
          </a:p>
        </p:txBody>
      </p:sp>
      <p:pic>
        <p:nvPicPr>
          <p:cNvPr id="2" name="Listen and say-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673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组合 11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44035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6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58888" y="2052638"/>
            <a:ext cx="6624637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9" descr="listen and say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37798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250825" y="1341438"/>
            <a:ext cx="4968875" cy="574675"/>
          </a:xfrm>
          <a:prstGeom prst="wedgeRoundRectCallout">
            <a:avLst>
              <a:gd name="adj1" fmla="val 3771"/>
              <a:gd name="adj2" fmla="val 1255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1341438"/>
            <a:ext cx="48244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Listen! What can you hear?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5435600" y="1484313"/>
            <a:ext cx="2232025" cy="936625"/>
          </a:xfrm>
          <a:prstGeom prst="wedgeRoundRectCallout">
            <a:avLst>
              <a:gd name="adj1" fmla="val -37753"/>
              <a:gd name="adj2" fmla="val 1121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0063" y="1484313"/>
            <a:ext cx="21605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GCFrutiger" pitchFamily="50" charset="0"/>
              </a:rPr>
              <a:t>I can hear some cows.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539750" y="5373688"/>
            <a:ext cx="3024188" cy="1008062"/>
          </a:xfrm>
          <a:prstGeom prst="wedgeRoundRectCallout">
            <a:avLst>
              <a:gd name="adj1" fmla="val 13912"/>
              <a:gd name="adj2" fmla="val -1292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1188" y="5373688"/>
            <a:ext cx="3024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GCFrutiger" pitchFamily="50" charset="0"/>
              </a:rPr>
              <a:t>Let’s go and see the animals.</a:t>
            </a:r>
          </a:p>
        </p:txBody>
      </p:sp>
      <p:pic>
        <p:nvPicPr>
          <p:cNvPr id="2" name="Listen and say-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533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6" name="组合 2"/>
          <p:cNvGrpSpPr/>
          <p:nvPr/>
        </p:nvGrpSpPr>
        <p:grpSpPr bwMode="auto">
          <a:xfrm>
            <a:off x="4487863" y="6021388"/>
            <a:ext cx="1452562" cy="508000"/>
            <a:chOff x="4500563" y="6021387"/>
            <a:chExt cx="1452707" cy="507351"/>
          </a:xfrm>
        </p:grpSpPr>
        <p:sp>
          <p:nvSpPr>
            <p:cNvPr id="16" name="圆角矩形标注 15"/>
            <p:cNvSpPr/>
            <p:nvPr/>
          </p:nvSpPr>
          <p:spPr>
            <a:xfrm>
              <a:off x="4500563" y="6021387"/>
              <a:ext cx="1440006" cy="502594"/>
            </a:xfrm>
            <a:prstGeom prst="wedgeRoundRectCallout">
              <a:avLst>
                <a:gd name="adj1" fmla="val 37396"/>
                <a:gd name="adj2" fmla="val -18889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圆角矩形标注 16"/>
            <p:cNvSpPr/>
            <p:nvPr/>
          </p:nvSpPr>
          <p:spPr>
            <a:xfrm>
              <a:off x="4513264" y="6021387"/>
              <a:ext cx="1440006" cy="502594"/>
            </a:xfrm>
            <a:prstGeom prst="wedgeRoundRectCallout">
              <a:avLst>
                <a:gd name="adj1" fmla="val 64338"/>
                <a:gd name="adj2" fmla="val -16962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圆角矩形标注 17"/>
            <p:cNvSpPr/>
            <p:nvPr/>
          </p:nvSpPr>
          <p:spPr>
            <a:xfrm>
              <a:off x="4513264" y="6026143"/>
              <a:ext cx="1440006" cy="502595"/>
            </a:xfrm>
            <a:prstGeom prst="wedgeRoundRectCallout">
              <a:avLst>
                <a:gd name="adj1" fmla="val 12378"/>
                <a:gd name="adj2" fmla="val -197155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圆角矩形标注 18"/>
            <p:cNvSpPr/>
            <p:nvPr/>
          </p:nvSpPr>
          <p:spPr>
            <a:xfrm>
              <a:off x="4500563" y="6026143"/>
              <a:ext cx="1440006" cy="502595"/>
            </a:xfrm>
            <a:prstGeom prst="wedgeRoundRectCallout">
              <a:avLst>
                <a:gd name="adj1" fmla="val -27072"/>
                <a:gd name="adj2" fmla="val -18889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圆角矩形标注 19"/>
            <p:cNvSpPr/>
            <p:nvPr/>
          </p:nvSpPr>
          <p:spPr>
            <a:xfrm>
              <a:off x="4500563" y="6021387"/>
              <a:ext cx="1440006" cy="502594"/>
            </a:xfrm>
            <a:prstGeom prst="wedgeRoundRectCallout">
              <a:avLst>
                <a:gd name="adj1" fmla="val -62674"/>
                <a:gd name="adj2" fmla="val -17788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0" y="6002338"/>
            <a:ext cx="1223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GCFrutiger" pitchFamily="50" charset="0"/>
              </a:rPr>
              <a:t>Great!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7171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284538"/>
            <a:ext cx="65563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1863" y="1212850"/>
            <a:ext cx="313213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ing a so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90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8" descr="sing a so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3375"/>
            <a:ext cx="29162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539750" y="1412875"/>
            <a:ext cx="4968875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2400" kern="1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Old MacDonald has a farm</a:t>
            </a:r>
            <a:endParaRPr lang="zh-CN" altLang="en-US" sz="2400" kern="10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8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4608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Act it out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1628775"/>
            <a:ext cx="69040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1052513"/>
            <a:ext cx="60483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03350" y="1196975"/>
            <a:ext cx="5832475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5150" y="1125538"/>
            <a:ext cx="77517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组合 15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4813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908050"/>
            <a:ext cx="15113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4005263"/>
            <a:ext cx="15843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2420938"/>
            <a:ext cx="1362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9"/>
          <p:cNvGrpSpPr/>
          <p:nvPr/>
        </p:nvGrpSpPr>
        <p:grpSpPr bwMode="auto">
          <a:xfrm>
            <a:off x="1042988" y="5486400"/>
            <a:ext cx="1428750" cy="1371600"/>
            <a:chOff x="1415058" y="3717032"/>
            <a:chExt cx="1428750" cy="1371600"/>
          </a:xfrm>
        </p:grpSpPr>
        <p:pic>
          <p:nvPicPr>
            <p:cNvPr id="48138" name="Picture 6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547664" y="3933056"/>
              <a:ext cx="1152128" cy="990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9" name="Picture 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5058" y="3717032"/>
              <a:ext cx="142875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40" name="TextBox 10"/>
          <p:cNvSpPr txBox="1">
            <a:spLocks noChangeArrowheads="1"/>
          </p:cNvSpPr>
          <p:nvPr/>
        </p:nvSpPr>
        <p:spPr bwMode="auto">
          <a:xfrm>
            <a:off x="4787900" y="692150"/>
            <a:ext cx="302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GCFrutiger" pitchFamily="50" charset="0"/>
              </a:rPr>
              <a:t>What does it mean?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71775" y="1484313"/>
            <a:ext cx="2592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GCFrutiger" pitchFamily="50" charset="0"/>
              </a:rPr>
              <a:t>Don’t litter.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71775" y="2628900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GCFrutiger" pitchFamily="50" charset="0"/>
              </a:rPr>
              <a:t>Don’t throw stones.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71775" y="4221163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GCFrutiger" pitchFamily="50" charset="0"/>
              </a:rPr>
              <a:t>Don’t walk on the grass.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71775" y="5876925"/>
            <a:ext cx="5113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Don’t open the gate</a:t>
            </a:r>
            <a:r>
              <a:rPr lang="en-US" altLang="zh-CN" sz="3200" dirty="0" smtClean="0">
                <a:latin typeface="GCFrutiger" pitchFamily="50" charset="0"/>
              </a:rPr>
              <a:t>. </a:t>
            </a:r>
            <a:endParaRPr lang="en-US" altLang="zh-CN" sz="32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D:\课件制作\Unit1-9\u9\pictures\sheepku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195513" y="3860800"/>
            <a:ext cx="5616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1  Spell and copy these words.</a:t>
            </a:r>
          </a:p>
          <a:p>
            <a:r>
              <a:rPr lang="en-US" altLang="zh-CN" sz="2400" dirty="0">
                <a:latin typeface="GCFrutiger" pitchFamily="50" charset="0"/>
              </a:rPr>
              <a:t>    </a:t>
            </a:r>
            <a:r>
              <a:rPr lang="en-US" altLang="zh-CN" sz="2400" dirty="0">
                <a:solidFill>
                  <a:srgbClr val="FF0000"/>
                </a:solidFill>
                <a:latin typeface="GCFrutiger" pitchFamily="50" charset="0"/>
              </a:rPr>
              <a:t>horse    sheep    cow    pig</a:t>
            </a:r>
          </a:p>
          <a:p>
            <a:r>
              <a:rPr lang="en-US" altLang="zh-CN" sz="2400" dirty="0">
                <a:latin typeface="GCFrutiger" pitchFamily="50" charset="0"/>
              </a:rPr>
              <a:t>2  Write about one animal on the farm.</a:t>
            </a:r>
          </a:p>
        </p:txBody>
      </p:sp>
      <p:sp>
        <p:nvSpPr>
          <p:cNvPr id="29700" name="WordArt 6"/>
          <p:cNvSpPr>
            <a:spLocks noChangeArrowheads="1" noChangeShapeType="1" noTextEdit="1"/>
          </p:cNvSpPr>
          <p:nvPr/>
        </p:nvSpPr>
        <p:spPr bwMode="auto">
          <a:xfrm>
            <a:off x="2700338" y="2997200"/>
            <a:ext cx="4102100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921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1700213"/>
            <a:ext cx="21097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6227763" y="5229225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Old MacDonald</a:t>
            </a:r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1268413"/>
            <a:ext cx="503237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126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6227763" y="6335713"/>
            <a:ext cx="3168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GCFrutiger" pitchFamily="50" charset="0"/>
              </a:rPr>
              <a:t>Old MacDonld</a:t>
            </a: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CF3D4"/>
              </a:clrFrom>
              <a:clrTo>
                <a:srgbClr val="FCF3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46063" y="333375"/>
            <a:ext cx="885031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3141663"/>
            <a:ext cx="197802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3315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250825" y="234950"/>
            <a:ext cx="3960813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Sing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323850" y="1700213"/>
            <a:ext cx="554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What can you hear on his farm?</a:t>
            </a:r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1288" y="3284538"/>
            <a:ext cx="65563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1863" y="1212850"/>
            <a:ext cx="313213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ing a so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90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536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292600"/>
            <a:ext cx="21177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052513"/>
            <a:ext cx="258603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196975"/>
            <a:ext cx="1982787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292600"/>
            <a:ext cx="19431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19250" y="3068638"/>
            <a:ext cx="93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cow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813" y="6092825"/>
            <a:ext cx="93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pig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48488" y="6021388"/>
            <a:ext cx="1566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sheep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04025" y="3068638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horse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832" y="2780928"/>
            <a:ext cx="338437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ln w="11430"/>
                <a:solidFill>
                  <a:srgbClr val="FF8A1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Animals</a:t>
            </a:r>
          </a:p>
          <a:p>
            <a:pPr algn="ctr">
              <a:defRPr/>
            </a:pPr>
            <a:r>
              <a:rPr lang="en-US" altLang="zh-CN" sz="4000" b="1" dirty="0">
                <a:ln w="11430"/>
                <a:solidFill>
                  <a:srgbClr val="FF8A1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on the farm</a:t>
            </a:r>
            <a:endParaRPr lang="zh-CN" altLang="en-US" sz="4000" b="1" dirty="0">
              <a:ln w="11430"/>
              <a:solidFill>
                <a:srgbClr val="FF8A1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741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3041665"/>
            <a:ext cx="316835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ln w="11430"/>
                <a:solidFill>
                  <a:srgbClr val="FF8A1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Animals</a:t>
            </a:r>
          </a:p>
          <a:p>
            <a:pPr algn="ctr">
              <a:defRPr/>
            </a:pPr>
            <a:r>
              <a:rPr lang="en-US" altLang="zh-CN" sz="4000" b="1" dirty="0">
                <a:ln w="11430"/>
                <a:solidFill>
                  <a:srgbClr val="FF8A1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on the farm</a:t>
            </a:r>
            <a:endParaRPr lang="zh-CN" altLang="en-US" sz="4000" b="1" dirty="0">
              <a:ln w="11430"/>
              <a:solidFill>
                <a:srgbClr val="FF8A1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052513"/>
            <a:ext cx="11414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5300663"/>
            <a:ext cx="1714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3213100"/>
            <a:ext cx="9715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924175"/>
            <a:ext cx="15541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5157788"/>
            <a:ext cx="1555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508500"/>
            <a:ext cx="1778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8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71"/>
          <a:stretch>
            <a:fillRect/>
          </a:stretch>
        </p:blipFill>
        <p:spPr bwMode="auto">
          <a:xfrm>
            <a:off x="6948488" y="4724400"/>
            <a:ext cx="1752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9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1412875"/>
            <a:ext cx="1517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908050"/>
            <a:ext cx="1828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1557338"/>
            <a:ext cx="1555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945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Clap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728788"/>
            <a:ext cx="2881312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393950"/>
            <a:ext cx="33353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249488"/>
            <a:ext cx="18891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2538413"/>
            <a:ext cx="30241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0700" y="2178050"/>
            <a:ext cx="3025775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2393950"/>
            <a:ext cx="34591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2249488"/>
            <a:ext cx="34099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1673225"/>
            <a:ext cx="35496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447800"/>
            <a:ext cx="3557588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1746250"/>
            <a:ext cx="3027363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150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700213"/>
            <a:ext cx="686911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4211638" y="836613"/>
            <a:ext cx="4681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What can you see on his farm?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1638" y="1268413"/>
            <a:ext cx="4103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I can see two cows.</a:t>
            </a:r>
          </a:p>
        </p:txBody>
      </p:sp>
      <p:sp>
        <p:nvSpPr>
          <p:cNvPr id="8" name="椭圆 7"/>
          <p:cNvSpPr/>
          <p:nvPr/>
        </p:nvSpPr>
        <p:spPr>
          <a:xfrm>
            <a:off x="323850" y="2060575"/>
            <a:ext cx="2879725" cy="1584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3716338"/>
            <a:ext cx="29511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全屏显示(4:3)</PresentationFormat>
  <Paragraphs>111</Paragraphs>
  <Slides>22</Slides>
  <Notes>21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GCFrutiger</vt:lpstr>
      <vt:lpstr>宋体</vt:lpstr>
      <vt:lpstr>微软雅黑</vt:lpstr>
      <vt:lpstr>Arial</vt:lpstr>
      <vt:lpstr>Arial Black</vt:lpstr>
      <vt:lpstr>Broadway</vt:lpstr>
      <vt:lpstr>Calibri</vt:lpstr>
      <vt:lpstr>WWW.2PPT.COM
</vt:lpstr>
      <vt:lpstr>A day on the farm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2013-05-17T08:03:00Z</dcterms:created>
  <dcterms:modified xsi:type="dcterms:W3CDTF">2023-01-17T03:12:42Z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3ABDCD97DA374B30986FCEC95F3CFE24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