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308" r:id="rId2"/>
    <p:sldId id="269" r:id="rId3"/>
    <p:sldId id="332" r:id="rId4"/>
    <p:sldId id="310" r:id="rId5"/>
    <p:sldId id="388" r:id="rId6"/>
    <p:sldId id="350" r:id="rId7"/>
    <p:sldId id="322" r:id="rId8"/>
    <p:sldId id="370" r:id="rId9"/>
    <p:sldId id="353" r:id="rId10"/>
    <p:sldId id="354" r:id="rId11"/>
    <p:sldId id="355" r:id="rId12"/>
    <p:sldId id="389" r:id="rId13"/>
    <p:sldId id="390" r:id="rId14"/>
    <p:sldId id="391" r:id="rId15"/>
    <p:sldId id="325" r:id="rId16"/>
    <p:sldId id="326" r:id="rId17"/>
    <p:sldId id="371" r:id="rId18"/>
    <p:sldId id="372" r:id="rId19"/>
    <p:sldId id="373" r:id="rId20"/>
    <p:sldId id="374" r:id="rId21"/>
    <p:sldId id="393" r:id="rId22"/>
    <p:sldId id="362" r:id="rId23"/>
    <p:sldId id="327" r:id="rId24"/>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7">
          <p15:clr>
            <a:srgbClr val="A4A3A4"/>
          </p15:clr>
        </p15:guide>
        <p15:guide id="2" pos="38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autoAdjust="0"/>
  </p:normalViewPr>
  <p:slideViewPr>
    <p:cSldViewPr snapToGrid="0">
      <p:cViewPr>
        <p:scale>
          <a:sx n="110" d="100"/>
          <a:sy n="110" d="100"/>
        </p:scale>
        <p:origin x="-540" y="-210"/>
      </p:cViewPr>
      <p:guideLst>
        <p:guide orient="horz" pos="2217"/>
        <p:guide pos="383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p:nvPr/>
        </p:nvGrpSpPr>
        <p:grpSpPr>
          <a:xfrm>
            <a:off x="1494221" y="855671"/>
            <a:ext cx="9553265" cy="4470919"/>
            <a:chOff x="3955" y="-99"/>
            <a:chExt cx="11117" cy="6504"/>
          </a:xfrm>
        </p:grpSpPr>
        <p:sp>
          <p:nvSpPr>
            <p:cNvPr id="3" name="Rectangle 5"/>
            <p:cNvSpPr/>
            <p:nvPr/>
          </p:nvSpPr>
          <p:spPr>
            <a:xfrm>
              <a:off x="3955" y="5375"/>
              <a:ext cx="11117" cy="1030"/>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第</a:t>
              </a:r>
              <a:r>
                <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1</a:t>
              </a: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课时</a:t>
              </a:r>
            </a:p>
          </p:txBody>
        </p:sp>
        <p:sp>
          <p:nvSpPr>
            <p:cNvPr id="6" name="文本框 5"/>
            <p:cNvSpPr txBox="1"/>
            <p:nvPr/>
          </p:nvSpPr>
          <p:spPr>
            <a:xfrm>
              <a:off x="4181" y="-99"/>
              <a:ext cx="10666" cy="5574"/>
            </a:xfrm>
            <a:prstGeom prst="rect">
              <a:avLst/>
            </a:prstGeom>
            <a:noFill/>
          </p:spPr>
          <p:txBody>
            <a:bodyPr wrap="square" rtlCol="0">
              <a:spAutoFit/>
            </a:bodyPr>
            <a:lstStyle/>
            <a:p>
              <a:pPr algn="ctr">
                <a:lnSpc>
                  <a:spcPct val="150000"/>
                </a:lnSpc>
              </a:pPr>
              <a:r>
                <a:rPr sz="5400" b="1" dirty="0" smtClean="0">
                  <a:latin typeface="Times New Roman" panose="02020603050405020304" pitchFamily="18" charset="0"/>
                  <a:ea typeface="微软雅黑" panose="020B0503020204020204" charset="-122"/>
                  <a:cs typeface="Times New Roman" panose="02020603050405020304" pitchFamily="18" charset="0"/>
                </a:rPr>
                <a:t>Unit 7</a:t>
              </a:r>
              <a:endParaRPr lang="en-US" sz="5400" b="1" dirty="0" smtClean="0">
                <a:latin typeface="Times New Roman" panose="02020603050405020304" pitchFamily="18" charset="0"/>
                <a:ea typeface="微软雅黑" panose="020B0503020204020204" charset="-122"/>
                <a:cs typeface="Times New Roman" panose="02020603050405020304" pitchFamily="18" charset="0"/>
              </a:endParaRPr>
            </a:p>
            <a:p>
              <a:pPr algn="ctr">
                <a:lnSpc>
                  <a:spcPct val="150000"/>
                </a:lnSpc>
              </a:pPr>
              <a:r>
                <a:rPr sz="5400" b="1" dirty="0" smtClean="0">
                  <a:latin typeface="Times New Roman" panose="02020603050405020304" pitchFamily="18" charset="0"/>
                  <a:ea typeface="微软雅黑" panose="020B0503020204020204" charset="-122"/>
                  <a:cs typeface="Times New Roman" panose="02020603050405020304" pitchFamily="18" charset="0"/>
                </a:rPr>
                <a:t>What's the highest mountain in the world?</a:t>
              </a:r>
            </a:p>
          </p:txBody>
        </p:sp>
      </p:grpSp>
      <p:pic>
        <p:nvPicPr>
          <p:cNvPr id="7" name="Picture 4"/>
          <p:cNvPicPr>
            <a:picLocks noChangeAspect="1"/>
          </p:cNvPicPr>
          <p:nvPr/>
        </p:nvPicPr>
        <p:blipFill>
          <a:blip r:embed="rId2" cstate="email"/>
          <a:stretch>
            <a:fillRect/>
          </a:stretch>
        </p:blipFill>
        <p:spPr>
          <a:xfrm>
            <a:off x="959796" y="1964281"/>
            <a:ext cx="379412" cy="1127125"/>
          </a:xfrm>
          <a:prstGeom prst="rect">
            <a:avLst/>
          </a:prstGeom>
          <a:noFill/>
          <a:ln w="9525">
            <a:noFill/>
          </a:ln>
        </p:spPr>
      </p:pic>
      <p:sp>
        <p:nvSpPr>
          <p:cNvPr id="8" name="矩形 7"/>
          <p:cNvSpPr/>
          <p:nvPr/>
        </p:nvSpPr>
        <p:spPr>
          <a:xfrm>
            <a:off x="0" y="5934062"/>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4003" y="891310"/>
            <a:ext cx="11205470" cy="563118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Corn was the Inca people's __3__ food because it could grow very well in the high mountains. Tomatoes, potatoes and another grain(谷物) called quinoa were also popular. When the Inca people __4__ peppers with quinoa, they could make a kind of delicious soup.</a:t>
            </a:r>
          </a:p>
          <a:p>
            <a:pPr>
              <a:lnSpc>
                <a:spcPct val="150000"/>
              </a:lnSpc>
            </a:pPr>
            <a:r>
              <a:rPr lang="en-US" altLang="zh-CN" sz="3000" b="1" dirty="0" smtClean="0">
                <a:latin typeface="Times New Roman" panose="02020603050405020304" pitchFamily="18" charset="0"/>
                <a:cs typeface="Times New Roman" panose="02020603050405020304" pitchFamily="18" charset="0"/>
              </a:rPr>
              <a:t>        The llama, a kind of animal, is another __5__ why the Inca people could live in such a terrible environment. It __6__ the Inca people with milk and meat. At the same time, it __7__ be used to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4003" y="946555"/>
            <a:ext cx="11205470" cy="493903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sym typeface="+mn-ea"/>
              </a:rPr>
              <a:t>carry lots of heavy things.</a:t>
            </a: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Most Inca people were farmers __8__ the vil­lages they lived in were very small. Even Cuzco, the capital, was not a large city. In Cuzco, the Inca people __9__ walls with huge stones. Some of the walls were more than 7 meters __10__. Even today, centuries later, the stones fit together so well that you can't even put a ruler between them.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7965" y="888597"/>
            <a:ext cx="11045127" cy="6323965"/>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)1.A.too        B．already        C．never        D．still</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r>
              <a:rPr sz="3000" b="1" dirty="0" smtClean="0">
                <a:latin typeface="Times New Roman" panose="02020603050405020304" pitchFamily="18" charset="0"/>
                <a:cs typeface="Times New Roman" panose="02020603050405020304" pitchFamily="18" charset="0"/>
              </a:rPr>
              <a:t>(　　)2.A.until       B．after          C．from         D．past</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r>
              <a:rPr sz="3000" b="1" dirty="0" smtClean="0">
                <a:latin typeface="Times New Roman" panose="02020603050405020304" pitchFamily="18" charset="0"/>
                <a:cs typeface="Times New Roman" panose="02020603050405020304" pitchFamily="18" charset="0"/>
              </a:rPr>
              <a:t>(　　)3.A.only       B．main          C．cheap        D．healthy</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486624" y="1736071"/>
            <a:ext cx="10871524" cy="189166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由“Although”和后半部分的“the Inca people lived in the Andes Mountains for hundreds of years”可知，题目要表达的意思是“虽然生活不容易，但是印加人在安第斯山生活了数百年”。故选C。</a:t>
            </a:r>
          </a:p>
        </p:txBody>
      </p:sp>
      <p:sp>
        <p:nvSpPr>
          <p:cNvPr id="2" name="TextBox 10"/>
          <p:cNvSpPr txBox="1"/>
          <p:nvPr/>
        </p:nvSpPr>
        <p:spPr>
          <a:xfrm>
            <a:off x="447889" y="4377036"/>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　not…until表示“直到……才”。</a:t>
            </a:r>
          </a:p>
        </p:txBody>
      </p:sp>
      <p:sp>
        <p:nvSpPr>
          <p:cNvPr id="14" name="矩形 13"/>
          <p:cNvSpPr/>
          <p:nvPr/>
        </p:nvSpPr>
        <p:spPr>
          <a:xfrm>
            <a:off x="893199" y="107641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C</a:t>
            </a:r>
          </a:p>
        </p:txBody>
      </p:sp>
      <p:sp>
        <p:nvSpPr>
          <p:cNvPr id="3" name="矩形 2"/>
          <p:cNvSpPr/>
          <p:nvPr/>
        </p:nvSpPr>
        <p:spPr>
          <a:xfrm>
            <a:off x="893199" y="385009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4" name="矩形 3"/>
          <p:cNvSpPr/>
          <p:nvPr/>
        </p:nvSpPr>
        <p:spPr>
          <a:xfrm>
            <a:off x="893199" y="5151209"/>
            <a:ext cx="436880"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B</a:t>
            </a:r>
          </a:p>
        </p:txBody>
      </p:sp>
      <p:sp>
        <p:nvSpPr>
          <p:cNvPr id="5" name="TextBox 10"/>
          <p:cNvSpPr txBox="1"/>
          <p:nvPr/>
        </p:nvSpPr>
        <p:spPr>
          <a:xfrm>
            <a:off x="414869" y="5704186"/>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句意：玉米是印加人的主要食物……</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ppt_x"/>
                                          </p:val>
                                        </p:tav>
                                        <p:tav tm="100000">
                                          <p:val>
                                            <p:strVal val="#ppt_x"/>
                                          </p:val>
                                        </p:tav>
                                      </p:tavLst>
                                    </p:anim>
                                    <p:anim calcmode="lin" valueType="num">
                                      <p:cBhvr additive="base">
                                        <p:cTn id="4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2" grpId="0"/>
      <p:bldP spid="14"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7965" y="888597"/>
            <a:ext cx="11045127" cy="563118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)4.A.mixed      B．added         C．put          D．cut</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r>
              <a:rPr sz="3000" b="1" dirty="0" smtClean="0">
                <a:latin typeface="Times New Roman" panose="02020603050405020304" pitchFamily="18" charset="0"/>
                <a:cs typeface="Times New Roman" panose="02020603050405020304" pitchFamily="18" charset="0"/>
              </a:rPr>
              <a:t>(　　)5.A.fact        B．answer        C．way         D．reason</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r>
              <a:rPr sz="3000" b="1" dirty="0" smtClean="0">
                <a:latin typeface="Times New Roman" panose="02020603050405020304" pitchFamily="18" charset="0"/>
                <a:cs typeface="Times New Roman" panose="02020603050405020304" pitchFamily="18" charset="0"/>
              </a:rPr>
              <a:t>(　　)6.A.fed        B．found          C．protected     D．provided</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594574" y="1729721"/>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mix sth. with sth.意为“把某物和某物混合在一起”。</a:t>
            </a:r>
          </a:p>
        </p:txBody>
      </p:sp>
      <p:sp>
        <p:nvSpPr>
          <p:cNvPr id="2" name="TextBox 10"/>
          <p:cNvSpPr txBox="1"/>
          <p:nvPr/>
        </p:nvSpPr>
        <p:spPr>
          <a:xfrm>
            <a:off x="581239" y="3190221"/>
            <a:ext cx="10871524" cy="12915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根据后面的从句“why the Inca people could live in such a terrible environment”可知，说的是“另外一个原因”，故选D。</a:t>
            </a:r>
          </a:p>
        </p:txBody>
      </p:sp>
      <p:sp>
        <p:nvSpPr>
          <p:cNvPr id="14" name="矩形 13"/>
          <p:cNvSpPr/>
          <p:nvPr/>
        </p:nvSpPr>
        <p:spPr>
          <a:xfrm>
            <a:off x="893199" y="107641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3" name="矩形 2"/>
          <p:cNvSpPr/>
          <p:nvPr/>
        </p:nvSpPr>
        <p:spPr>
          <a:xfrm>
            <a:off x="893199" y="249881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D</a:t>
            </a:r>
          </a:p>
        </p:txBody>
      </p:sp>
      <p:sp>
        <p:nvSpPr>
          <p:cNvPr id="4" name="矩形 3"/>
          <p:cNvSpPr/>
          <p:nvPr/>
        </p:nvSpPr>
        <p:spPr>
          <a:xfrm>
            <a:off x="893199" y="458415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D</a:t>
            </a:r>
          </a:p>
        </p:txBody>
      </p:sp>
      <p:sp>
        <p:nvSpPr>
          <p:cNvPr id="5" name="TextBox 10"/>
          <p:cNvSpPr txBox="1"/>
          <p:nvPr/>
        </p:nvSpPr>
        <p:spPr>
          <a:xfrm>
            <a:off x="654899" y="5097126"/>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provide sb. with sth.意为“为某人提供某物”，故选D。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ppt_x"/>
                                          </p:val>
                                        </p:tav>
                                        <p:tav tm="100000">
                                          <p:val>
                                            <p:strVal val="#ppt_x"/>
                                          </p:val>
                                        </p:tav>
                                      </p:tavLst>
                                    </p:anim>
                                    <p:anim calcmode="lin" valueType="num">
                                      <p:cBhvr additive="base">
                                        <p:cTn id="4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2" grpId="0"/>
      <p:bldP spid="14" grpId="0"/>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7965" y="888597"/>
            <a:ext cx="11045127" cy="493903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)7.A.could      B．should         C．must         D．need</a:t>
            </a:r>
          </a:p>
          <a:p>
            <a:pPr algn="just">
              <a:lnSpc>
                <a:spcPct val="150000"/>
              </a:lnSpc>
            </a:pPr>
            <a:r>
              <a:rPr sz="3000" b="1" dirty="0" smtClean="0">
                <a:latin typeface="Times New Roman" panose="02020603050405020304" pitchFamily="18" charset="0"/>
                <a:cs typeface="Times New Roman" panose="02020603050405020304" pitchFamily="18" charset="0"/>
              </a:rPr>
              <a:t>(　　)8.A.and        B．or             C．so          D．but</a:t>
            </a:r>
          </a:p>
          <a:p>
            <a:pPr algn="just">
              <a:lnSpc>
                <a:spcPct val="150000"/>
              </a:lnSpc>
            </a:pPr>
            <a:r>
              <a:rPr sz="3000" b="1" dirty="0" smtClean="0">
                <a:latin typeface="Times New Roman" panose="02020603050405020304" pitchFamily="18" charset="0"/>
                <a:cs typeface="Times New Roman" panose="02020603050405020304" pitchFamily="18" charset="0"/>
              </a:rPr>
              <a:t>(　　)9.A.touched     B．used          C．built         D．bought</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r>
              <a:rPr sz="3000" b="1" dirty="0" smtClean="0">
                <a:latin typeface="Times New Roman" panose="02020603050405020304" pitchFamily="18" charset="0"/>
                <a:cs typeface="Times New Roman" panose="02020603050405020304" pitchFamily="18" charset="0"/>
              </a:rPr>
              <a:t>(　　)10.A.big       B．high           C．old          D．deep</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594574" y="3049886"/>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句意：在库斯科，印加人用巨大的石头砌墙。</a:t>
            </a:r>
          </a:p>
        </p:txBody>
      </p:sp>
      <p:sp>
        <p:nvSpPr>
          <p:cNvPr id="2" name="TextBox 10"/>
          <p:cNvSpPr txBox="1"/>
          <p:nvPr/>
        </p:nvSpPr>
        <p:spPr>
          <a:xfrm>
            <a:off x="567904" y="4417041"/>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句意：一些墙超过7米高。故选B。</a:t>
            </a:r>
          </a:p>
        </p:txBody>
      </p:sp>
      <p:sp>
        <p:nvSpPr>
          <p:cNvPr id="14" name="矩形 13"/>
          <p:cNvSpPr/>
          <p:nvPr/>
        </p:nvSpPr>
        <p:spPr>
          <a:xfrm>
            <a:off x="893199" y="107641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3" name="矩形 2"/>
          <p:cNvSpPr/>
          <p:nvPr/>
        </p:nvSpPr>
        <p:spPr>
          <a:xfrm>
            <a:off x="893199" y="180031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4" name="矩形 3"/>
          <p:cNvSpPr/>
          <p:nvPr/>
        </p:nvSpPr>
        <p:spPr>
          <a:xfrm>
            <a:off x="882404" y="3852634"/>
            <a:ext cx="436880"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B</a:t>
            </a:r>
          </a:p>
        </p:txBody>
      </p:sp>
      <p:sp>
        <p:nvSpPr>
          <p:cNvPr id="5" name="矩形 4"/>
          <p:cNvSpPr/>
          <p:nvPr/>
        </p:nvSpPr>
        <p:spPr>
          <a:xfrm>
            <a:off x="900184" y="251405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500" fill="hold"/>
                                        <p:tgtEl>
                                          <p:spTgt spid="2"/>
                                        </p:tgtEl>
                                        <p:attrNameLst>
                                          <p:attrName>ppt_x</p:attrName>
                                        </p:attrNameLst>
                                      </p:cBhvr>
                                      <p:tavLst>
                                        <p:tav tm="0">
                                          <p:val>
                                            <p:strVal val="#ppt_x"/>
                                          </p:val>
                                        </p:tav>
                                        <p:tav tm="100000">
                                          <p:val>
                                            <p:strVal val="#ppt_x"/>
                                          </p:val>
                                        </p:tav>
                                      </p:tavLst>
                                    </p:anim>
                                    <p:anim calcmode="lin" valueType="num">
                                      <p:cBhvr additive="base">
                                        <p:cTn id="3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ppt_x"/>
                                          </p:val>
                                        </p:tav>
                                        <p:tav tm="100000">
                                          <p:val>
                                            <p:strVal val="#ppt_x"/>
                                          </p:val>
                                        </p:tav>
                                      </p:tavLst>
                                    </p:anim>
                                    <p:anim calcmode="lin" valueType="num">
                                      <p:cBhvr additive="base">
                                        <p:cTn id="4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2" grpId="0"/>
      <p:bldP spid="14" grpId="0"/>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195114"/>
            <a:ext cx="84455" cy="414020"/>
          </a:xfrm>
          <a:prstGeom prst="rect">
            <a:avLst/>
          </a:prstGeom>
          <a:noFill/>
          <a:ln w="9525">
            <a:noFill/>
          </a:ln>
        </p:spPr>
      </p:pic>
      <p:sp>
        <p:nvSpPr>
          <p:cNvPr id="6" name="TextBox 5"/>
          <p:cNvSpPr txBox="1"/>
          <p:nvPr/>
        </p:nvSpPr>
        <p:spPr>
          <a:xfrm>
            <a:off x="588352" y="1006019"/>
            <a:ext cx="10086535" cy="783590"/>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Ⅲ.阅读理解</a:t>
            </a:r>
          </a:p>
        </p:txBody>
      </p:sp>
      <p:sp>
        <p:nvSpPr>
          <p:cNvPr id="12" name="TextBox 11"/>
          <p:cNvSpPr txBox="1"/>
          <p:nvPr/>
        </p:nvSpPr>
        <p:spPr>
          <a:xfrm>
            <a:off x="566087" y="1882414"/>
            <a:ext cx="11315155" cy="3553460"/>
          </a:xfrm>
          <a:prstGeom prst="rect">
            <a:avLst/>
          </a:prstGeom>
          <a:noFill/>
        </p:spPr>
        <p:txBody>
          <a:bodyPr wrap="square" rtlCol="0">
            <a:spAutoFit/>
          </a:bodyPr>
          <a:lstStyle/>
          <a:p>
            <a:pPr algn="just">
              <a:lnSpc>
                <a:spcPct val="150000"/>
              </a:lnSpc>
            </a:pPr>
            <a:r>
              <a:rPr lang="en-US" altLang="zh-CN" sz="3000" b="1" smtClean="0">
                <a:latin typeface="Times New Roman" panose="02020603050405020304" pitchFamily="18" charset="0"/>
                <a:cs typeface="Times New Roman" panose="02020603050405020304" pitchFamily="18" charset="0"/>
              </a:rPr>
              <a:t>        There are many unusual hotels around the world. On Greenland, there is a hotel made out of ice, open between December and April every year. In Turkey, there is a cave hotel with a television, furniture, and a bathroom in each room. And in Bolivia, there is the Salt Palace Hotel.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7965" y="888597"/>
            <a:ext cx="11045127" cy="5631180"/>
          </a:xfrm>
          <a:prstGeom prst="rect">
            <a:avLst/>
          </a:prstGeom>
          <a:noFill/>
        </p:spPr>
        <p:txBody>
          <a:bodyPr wrap="square" rtlCol="0">
            <a:spAutoFit/>
          </a:bodyPr>
          <a:lstStyle/>
          <a:p>
            <a:pPr algn="just">
              <a:lnSpc>
                <a:spcPct val="150000"/>
              </a:lnSpc>
            </a:pPr>
            <a:r>
              <a:rPr lang="en-US" sz="3000" b="1" dirty="0" smtClean="0">
                <a:latin typeface="Times New Roman" panose="02020603050405020304" pitchFamily="18" charset="0"/>
                <a:cs typeface="Times New Roman" panose="02020603050405020304" pitchFamily="18" charset="0"/>
              </a:rPr>
              <a:t>        </a:t>
            </a:r>
            <a:r>
              <a:rPr sz="3000" b="1" dirty="0" smtClean="0">
                <a:latin typeface="Times New Roman" panose="02020603050405020304" pitchFamily="18" charset="0"/>
                <a:cs typeface="Times New Roman" panose="02020603050405020304" pitchFamily="18" charset="0"/>
              </a:rPr>
              <a:t>Thousands of years ago, the area around the Salt Palace Hotel was a large lake. But over time, all the water disappeared. Today, the area has only two small lakes and two salt deserts. </a:t>
            </a:r>
          </a:p>
          <a:p>
            <a:pPr algn="just">
              <a:lnSpc>
                <a:spcPct val="150000"/>
              </a:lnSpc>
            </a:pPr>
            <a:r>
              <a:rPr sz="3000" b="1" dirty="0" smtClean="0">
                <a:latin typeface="Times New Roman" panose="02020603050405020304" pitchFamily="18" charset="0"/>
                <a:cs typeface="Times New Roman" panose="02020603050405020304" pitchFamily="18" charset="0"/>
              </a:rPr>
              <a:t>        The larger of the two deserts, the Uyuni salt desert, is 12，000 square kilometers. During the day, the desert is bright white because of the salt. There are no roads across the Uyuni desert, so local people must show guests the way to the hotel. </a:t>
            </a:r>
          </a:p>
          <a:p>
            <a:pPr algn="just">
              <a:lnSpc>
                <a:spcPct val="150000"/>
              </a:lnSpc>
            </a:pPr>
            <a:endParaRPr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74321" y="1144629"/>
            <a:ext cx="11585448" cy="5262979"/>
          </a:xfrm>
          <a:prstGeom prst="rect">
            <a:avLst/>
          </a:prstGeom>
          <a:noFill/>
        </p:spPr>
        <p:txBody>
          <a:bodyPr wrap="square" rtlCol="0">
            <a:spAutoFit/>
          </a:bodyPr>
          <a:lstStyle/>
          <a:p>
            <a:pPr algn="just">
              <a:lnSpc>
                <a:spcPct val="140000"/>
              </a:lnSpc>
              <a:spcBef>
                <a:spcPts val="0"/>
              </a:spcBef>
              <a:spcAft>
                <a:spcPts val="0"/>
              </a:spcAft>
            </a:pPr>
            <a:r>
              <a:rPr lang="en-US" sz="3000" b="1" dirty="0" smtClean="0">
                <a:latin typeface="Times New Roman" panose="02020603050405020304" pitchFamily="18" charset="0"/>
                <a:cs typeface="Times New Roman" panose="02020603050405020304" pitchFamily="18" charset="0"/>
                <a:sym typeface="+mn-ea"/>
              </a:rPr>
              <a:t>        </a:t>
            </a:r>
            <a:r>
              <a:rPr sz="3000" b="1" dirty="0" smtClean="0">
                <a:latin typeface="Times New Roman" panose="02020603050405020304" pitchFamily="18" charset="0"/>
                <a:cs typeface="Times New Roman" panose="02020603050405020304" pitchFamily="18" charset="0"/>
                <a:sym typeface="+mn-ea"/>
              </a:rPr>
              <a:t>In the early 1990s, a man named Juan Quesada built the hotel. He cut big blocks of salt from the desert and used the blocks to build it. Everything in the hotel is made out of salt: the walls, the roof, the tables, the chairs, the beds, and the hotel's bar. </a:t>
            </a:r>
            <a:endParaRPr sz="3000" b="1" dirty="0" smtClean="0">
              <a:latin typeface="Times New Roman" panose="02020603050405020304" pitchFamily="18" charset="0"/>
              <a:cs typeface="Times New Roman" panose="02020603050405020304" pitchFamily="18" charset="0"/>
            </a:endParaRPr>
          </a:p>
          <a:p>
            <a:pPr algn="just">
              <a:lnSpc>
                <a:spcPct val="140000"/>
              </a:lnSpc>
              <a:spcBef>
                <a:spcPts val="0"/>
              </a:spcBef>
              <a:spcAft>
                <a:spcPts val="0"/>
              </a:spcAft>
            </a:pPr>
            <a:r>
              <a:rPr sz="3000" b="1" dirty="0" smtClean="0">
                <a:latin typeface="Times New Roman" panose="02020603050405020304" pitchFamily="18" charset="0"/>
                <a:cs typeface="Times New Roman" panose="02020603050405020304" pitchFamily="18" charset="0"/>
                <a:sym typeface="+mn-ea"/>
              </a:rPr>
              <a:t>        The sun heats the walls and roof during the day. At night the desert is very cold, but the rooms stay warm. The hotel has twelve rooms. A single room costs$40 a night, and a double room costs$60. </a:t>
            </a:r>
            <a:endParaRPr sz="3000" b="1" dirty="0" smtClean="0">
              <a:latin typeface="Times New Roman" panose="02020603050405020304" pitchFamily="18" charset="0"/>
              <a:cs typeface="Times New Roman" panose="02020603050405020304" pitchFamily="18" charset="0"/>
            </a:endParaRPr>
          </a:p>
          <a:p>
            <a:pPr algn="just">
              <a:lnSpc>
                <a:spcPct val="140000"/>
              </a:lnSpc>
              <a:spcBef>
                <a:spcPts val="0"/>
              </a:spcBef>
              <a:spcAft>
                <a:spcPts val="0"/>
              </a:spcAft>
            </a:pPr>
            <a:r>
              <a:rPr sz="3000" b="1" dirty="0" smtClean="0">
                <a:latin typeface="Times New Roman" panose="02020603050405020304" pitchFamily="18" charset="0"/>
                <a:cs typeface="Times New Roman" panose="02020603050405020304" pitchFamily="18" charset="0"/>
                <a:sym typeface="+mn-ea"/>
              </a:rPr>
              <a:t>A sign on the hotel's wall tells guests, “Please don't lick(舔) the walls.” </a:t>
            </a:r>
            <a:endParaRPr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7965" y="888597"/>
            <a:ext cx="11045127" cy="493903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)1.What is unique about the Salt Palace Hotel? </a:t>
            </a:r>
          </a:p>
          <a:p>
            <a:pPr algn="just">
              <a:lnSpc>
                <a:spcPct val="150000"/>
              </a:lnSpc>
            </a:pPr>
            <a:r>
              <a:rPr sz="3000" b="1" dirty="0" smtClean="0">
                <a:latin typeface="Times New Roman" panose="02020603050405020304" pitchFamily="18" charset="0"/>
                <a:cs typeface="Times New Roman" panose="02020603050405020304" pitchFamily="18" charset="0"/>
              </a:rPr>
              <a:t>              A. Its long history. </a:t>
            </a:r>
          </a:p>
          <a:p>
            <a:pPr algn="just">
              <a:lnSpc>
                <a:spcPct val="150000"/>
              </a:lnSpc>
            </a:pPr>
            <a:r>
              <a:rPr sz="3000" b="1" dirty="0" smtClean="0">
                <a:latin typeface="Times New Roman" panose="02020603050405020304" pitchFamily="18" charset="0"/>
                <a:cs typeface="Times New Roman" panose="02020603050405020304" pitchFamily="18" charset="0"/>
              </a:rPr>
              <a:t>              B. The prices of the rooms.</a:t>
            </a:r>
          </a:p>
          <a:p>
            <a:pPr algn="just">
              <a:lnSpc>
                <a:spcPct val="150000"/>
              </a:lnSpc>
            </a:pPr>
            <a:r>
              <a:rPr sz="3000" b="1" dirty="0" smtClean="0">
                <a:latin typeface="Times New Roman" panose="02020603050405020304" pitchFamily="18" charset="0"/>
                <a:cs typeface="Times New Roman" panose="02020603050405020304" pitchFamily="18" charset="0"/>
              </a:rPr>
              <a:t>             C. The guests that stay there. </a:t>
            </a:r>
          </a:p>
          <a:p>
            <a:pPr algn="just">
              <a:lnSpc>
                <a:spcPct val="150000"/>
              </a:lnSpc>
            </a:pPr>
            <a:r>
              <a:rPr sz="3000" b="1" dirty="0" smtClean="0">
                <a:latin typeface="Times New Roman" panose="02020603050405020304" pitchFamily="18" charset="0"/>
                <a:cs typeface="Times New Roman" panose="02020603050405020304" pitchFamily="18" charset="0"/>
              </a:rPr>
              <a:t>             D. What it is made of. </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2" name="TextBox 10"/>
          <p:cNvSpPr txBox="1"/>
          <p:nvPr/>
        </p:nvSpPr>
        <p:spPr>
          <a:xfrm>
            <a:off x="594574" y="4377036"/>
            <a:ext cx="10871524" cy="12915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推理判断题。the Salt Palace Hotel中的物品都是用盐做成的，所以它的独特之处就在于所用的材料。故选D。</a:t>
            </a:r>
          </a:p>
        </p:txBody>
      </p:sp>
      <p:sp>
        <p:nvSpPr>
          <p:cNvPr id="14" name="矩形 13"/>
          <p:cNvSpPr/>
          <p:nvPr/>
        </p:nvSpPr>
        <p:spPr>
          <a:xfrm>
            <a:off x="893199" y="107641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7965" y="888597"/>
            <a:ext cx="11045127" cy="563118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)2.Which sentence about the area around the Salt Palace </a:t>
            </a:r>
          </a:p>
          <a:p>
            <a:pPr algn="just">
              <a:lnSpc>
                <a:spcPct val="150000"/>
              </a:lnSpc>
            </a:pPr>
            <a:r>
              <a:rPr sz="3000" b="1" dirty="0" smtClean="0">
                <a:latin typeface="Times New Roman" panose="02020603050405020304" pitchFamily="18" charset="0"/>
                <a:cs typeface="Times New Roman" panose="02020603050405020304" pitchFamily="18" charset="0"/>
              </a:rPr>
              <a:t>              Hotel is NOT true?</a:t>
            </a:r>
          </a:p>
          <a:p>
            <a:pPr algn="just">
              <a:lnSpc>
                <a:spcPct val="150000"/>
              </a:lnSpc>
            </a:pPr>
            <a:r>
              <a:rPr sz="3000" b="1" dirty="0" smtClean="0">
                <a:latin typeface="Times New Roman" panose="02020603050405020304" pitchFamily="18" charset="0"/>
                <a:cs typeface="Times New Roman" panose="02020603050405020304" pitchFamily="18" charset="0"/>
              </a:rPr>
              <a:t>              A. It was a lake many years ago.</a:t>
            </a:r>
          </a:p>
          <a:p>
            <a:pPr algn="just">
              <a:lnSpc>
                <a:spcPct val="150000"/>
              </a:lnSpc>
            </a:pPr>
            <a:r>
              <a:rPr sz="3000" b="1" dirty="0" smtClean="0">
                <a:latin typeface="Times New Roman" panose="02020603050405020304" pitchFamily="18" charset="0"/>
                <a:cs typeface="Times New Roman" panose="02020603050405020304" pitchFamily="18" charset="0"/>
              </a:rPr>
              <a:t>              B. It is white during the day.</a:t>
            </a:r>
          </a:p>
          <a:p>
            <a:pPr algn="just">
              <a:lnSpc>
                <a:spcPct val="150000"/>
              </a:lnSpc>
            </a:pPr>
            <a:r>
              <a:rPr sz="3000" b="1" dirty="0" smtClean="0">
                <a:latin typeface="Times New Roman" panose="02020603050405020304" pitchFamily="18" charset="0"/>
                <a:cs typeface="Times New Roman" panose="02020603050405020304" pitchFamily="18" charset="0"/>
              </a:rPr>
              <a:t>             C. There are several roads to the hotel.</a:t>
            </a:r>
          </a:p>
          <a:p>
            <a:pPr algn="just">
              <a:lnSpc>
                <a:spcPct val="150000"/>
              </a:lnSpc>
            </a:pPr>
            <a:r>
              <a:rPr sz="3000" b="1" dirty="0" smtClean="0">
                <a:latin typeface="Times New Roman" panose="02020603050405020304" pitchFamily="18" charset="0"/>
                <a:cs typeface="Times New Roman" panose="02020603050405020304" pitchFamily="18" charset="0"/>
              </a:rPr>
              <a:t>             D. It is more than 10，000 square kilometers.</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2" name="TextBox 10"/>
          <p:cNvSpPr txBox="1"/>
          <p:nvPr/>
        </p:nvSpPr>
        <p:spPr>
          <a:xfrm>
            <a:off x="555204" y="4907896"/>
            <a:ext cx="10871524" cy="189166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细节理解题。由第三段中“There are no roads across the Uyuni desert, so local people must show guests the way to the hotel.”可知C项表述错误。故选C。</a:t>
            </a:r>
          </a:p>
        </p:txBody>
      </p:sp>
      <p:sp>
        <p:nvSpPr>
          <p:cNvPr id="14" name="矩形 13"/>
          <p:cNvSpPr/>
          <p:nvPr/>
        </p:nvSpPr>
        <p:spPr>
          <a:xfrm>
            <a:off x="893199" y="107641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5" y="1256230"/>
            <a:ext cx="3611733"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229"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pic>
        <p:nvPicPr>
          <p:cNvPr id="7" name="Picture 4"/>
          <p:cNvPicPr>
            <a:picLocks noChangeAspect="1"/>
          </p:cNvPicPr>
          <p:nvPr/>
        </p:nvPicPr>
        <p:blipFill>
          <a:blip r:embed="rId3" cstate="email"/>
          <a:stretch>
            <a:fillRect/>
          </a:stretch>
        </p:blipFill>
        <p:spPr>
          <a:xfrm>
            <a:off x="473075" y="2312385"/>
            <a:ext cx="84455" cy="414020"/>
          </a:xfrm>
          <a:prstGeom prst="rect">
            <a:avLst/>
          </a:prstGeom>
          <a:noFill/>
          <a:ln w="9525">
            <a:noFill/>
          </a:ln>
        </p:spPr>
      </p:pic>
      <p:sp>
        <p:nvSpPr>
          <p:cNvPr id="8" name="TextBox 7"/>
          <p:cNvSpPr txBox="1"/>
          <p:nvPr/>
        </p:nvSpPr>
        <p:spPr>
          <a:xfrm>
            <a:off x="633037" y="2275801"/>
            <a:ext cx="10803997" cy="553085"/>
          </a:xfrm>
          <a:prstGeom prst="rect">
            <a:avLst/>
          </a:prstGeom>
          <a:noFill/>
        </p:spPr>
        <p:txBody>
          <a:bodyPr wrap="square" rtlCol="0">
            <a:spAutoFit/>
          </a:bodyPr>
          <a:lstStyle/>
          <a:p>
            <a:r>
              <a:rPr lang="zh-CN" altLang="en-US" sz="3000" b="1" dirty="0" smtClean="0">
                <a:latin typeface="Times New Roman" panose="02020603050405020304" pitchFamily="18" charset="0"/>
                <a:cs typeface="Times New Roman" panose="02020603050405020304" pitchFamily="18" charset="0"/>
              </a:rPr>
              <a:t>Ⅰ.根据句意及汉语提示写出所缺的单词</a:t>
            </a:r>
          </a:p>
        </p:txBody>
      </p:sp>
      <p:sp>
        <p:nvSpPr>
          <p:cNvPr id="15" name="TextBox 14"/>
          <p:cNvSpPr txBox="1"/>
          <p:nvPr/>
        </p:nvSpPr>
        <p:spPr>
          <a:xfrm>
            <a:off x="521966" y="2805388"/>
            <a:ext cx="11303241" cy="3553460"/>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1．Few plants can grow in the ________(沙漠)．</a:t>
            </a:r>
          </a:p>
          <a:p>
            <a:pPr>
              <a:lnSpc>
                <a:spcPct val="150000"/>
              </a:lnSpc>
            </a:pPr>
            <a:r>
              <a:rPr sz="3000" b="1" dirty="0" smtClean="0">
                <a:latin typeface="Times New Roman" panose="02020603050405020304" pitchFamily="18" charset="0"/>
                <a:cs typeface="Times New Roman" panose="02020603050405020304" pitchFamily="18" charset="0"/>
              </a:rPr>
              <a:t>2．China is an important country in ________(亚洲)．</a:t>
            </a:r>
          </a:p>
          <a:p>
            <a:pPr>
              <a:lnSpc>
                <a:spcPct val="150000"/>
              </a:lnSpc>
            </a:pPr>
            <a:r>
              <a:rPr sz="3000" b="1" dirty="0" smtClean="0">
                <a:latin typeface="Times New Roman" panose="02020603050405020304" pitchFamily="18" charset="0"/>
                <a:cs typeface="Times New Roman" panose="02020603050405020304" pitchFamily="18" charset="0"/>
              </a:rPr>
              <a:t>3．They are interested in the ________ (古代的) buildings.</a:t>
            </a:r>
          </a:p>
          <a:p>
            <a:pPr>
              <a:lnSpc>
                <a:spcPct val="150000"/>
              </a:lnSpc>
            </a:pPr>
            <a:r>
              <a:rPr sz="3000" b="1" dirty="0" smtClean="0">
                <a:latin typeface="Times New Roman" panose="02020603050405020304" pitchFamily="18" charset="0"/>
                <a:cs typeface="Times New Roman" panose="02020603050405020304" pitchFamily="18" charset="0"/>
              </a:rPr>
              <a:t>4．Animals are humans' friends. We should ________(保护) them.</a:t>
            </a:r>
          </a:p>
          <a:p>
            <a:pPr>
              <a:lnSpc>
                <a:spcPct val="150000"/>
              </a:lnSpc>
            </a:pPr>
            <a:r>
              <a:rPr sz="3000" b="1" dirty="0" smtClean="0">
                <a:latin typeface="Times New Roman" panose="02020603050405020304" pitchFamily="18" charset="0"/>
                <a:cs typeface="Times New Roman" panose="02020603050405020304" pitchFamily="18" charset="0"/>
              </a:rPr>
              <a:t>5．What's the________ (人口) of your hometown? </a:t>
            </a:r>
          </a:p>
        </p:txBody>
      </p:sp>
      <p:sp>
        <p:nvSpPr>
          <p:cNvPr id="16" name="矩形 15"/>
          <p:cNvSpPr/>
          <p:nvPr/>
        </p:nvSpPr>
        <p:spPr>
          <a:xfrm>
            <a:off x="5835130" y="3059149"/>
            <a:ext cx="97853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desert</a:t>
            </a:r>
          </a:p>
        </p:txBody>
      </p:sp>
      <p:sp>
        <p:nvSpPr>
          <p:cNvPr id="17" name="矩形 16"/>
          <p:cNvSpPr/>
          <p:nvPr/>
        </p:nvSpPr>
        <p:spPr>
          <a:xfrm>
            <a:off x="6807503" y="3681822"/>
            <a:ext cx="758825" cy="460375"/>
          </a:xfrm>
          <a:prstGeom prst="rect">
            <a:avLst/>
          </a:prstGeom>
        </p:spPr>
        <p:txBody>
          <a:bodyPr wrap="none">
            <a:spAutoFit/>
          </a:bodyPr>
          <a:lstStyle/>
          <a:p>
            <a:pPr algn="l"/>
            <a:r>
              <a:rPr lang="en-US" altLang="zh-CN" sz="2400" b="1" dirty="0" smtClean="0">
                <a:solidFill>
                  <a:srgbClr val="FF0000"/>
                </a:solidFill>
                <a:latin typeface="Times New Roman" panose="02020603050405020304" pitchFamily="18" charset="0"/>
                <a:cs typeface="Times New Roman" panose="02020603050405020304" pitchFamily="18" charset="0"/>
              </a:rPr>
              <a:t>Asia</a:t>
            </a:r>
          </a:p>
        </p:txBody>
      </p:sp>
      <p:sp>
        <p:nvSpPr>
          <p:cNvPr id="2" name="矩形 1"/>
          <p:cNvSpPr/>
          <p:nvPr/>
        </p:nvSpPr>
        <p:spPr>
          <a:xfrm>
            <a:off x="5470193" y="4352382"/>
            <a:ext cx="1130935" cy="460375"/>
          </a:xfrm>
          <a:prstGeom prst="rect">
            <a:avLst/>
          </a:prstGeom>
        </p:spPr>
        <p:txBody>
          <a:bodyPr wrap="none">
            <a:spAutoFit/>
          </a:bodyPr>
          <a:lstStyle/>
          <a:p>
            <a:pPr algn="l"/>
            <a:r>
              <a:rPr lang="en-US" altLang="zh-CN" sz="2400" b="1" dirty="0" smtClean="0">
                <a:solidFill>
                  <a:srgbClr val="FF0000"/>
                </a:solidFill>
                <a:latin typeface="Times New Roman" panose="02020603050405020304" pitchFamily="18" charset="0"/>
                <a:cs typeface="Times New Roman" panose="02020603050405020304" pitchFamily="18" charset="0"/>
              </a:rPr>
              <a:t>ancient</a:t>
            </a:r>
          </a:p>
        </p:txBody>
      </p:sp>
      <p:sp>
        <p:nvSpPr>
          <p:cNvPr id="5" name="矩形 4"/>
          <p:cNvSpPr/>
          <p:nvPr/>
        </p:nvSpPr>
        <p:spPr>
          <a:xfrm>
            <a:off x="7997493" y="5106127"/>
            <a:ext cx="1108075" cy="460375"/>
          </a:xfrm>
          <a:prstGeom prst="rect">
            <a:avLst/>
          </a:prstGeom>
        </p:spPr>
        <p:txBody>
          <a:bodyPr wrap="none">
            <a:spAutoFit/>
          </a:bodyPr>
          <a:lstStyle/>
          <a:p>
            <a:pPr algn="l"/>
            <a:r>
              <a:rPr lang="en-US" altLang="zh-CN" sz="2400" b="1" dirty="0" smtClean="0">
                <a:solidFill>
                  <a:srgbClr val="FF0000"/>
                </a:solidFill>
                <a:latin typeface="Times New Roman" panose="02020603050405020304" pitchFamily="18" charset="0"/>
                <a:cs typeface="Times New Roman" panose="02020603050405020304" pitchFamily="18" charset="0"/>
              </a:rPr>
              <a:t>protect</a:t>
            </a:r>
          </a:p>
        </p:txBody>
      </p:sp>
      <p:sp>
        <p:nvSpPr>
          <p:cNvPr id="6" name="矩形 5"/>
          <p:cNvSpPr/>
          <p:nvPr/>
        </p:nvSpPr>
        <p:spPr>
          <a:xfrm>
            <a:off x="2890188" y="5772877"/>
            <a:ext cx="1588770" cy="460375"/>
          </a:xfrm>
          <a:prstGeom prst="rect">
            <a:avLst/>
          </a:prstGeom>
        </p:spPr>
        <p:txBody>
          <a:bodyPr wrap="none">
            <a:spAutoFit/>
          </a:bodyPr>
          <a:lstStyle/>
          <a:p>
            <a:pPr algn="l"/>
            <a:r>
              <a:rPr lang="en-US" altLang="zh-CN" sz="2400" b="1" dirty="0" smtClean="0">
                <a:solidFill>
                  <a:srgbClr val="FF0000"/>
                </a:solidFill>
                <a:latin typeface="Times New Roman" panose="02020603050405020304" pitchFamily="18" charset="0"/>
                <a:cs typeface="Times New Roman" panose="02020603050405020304" pitchFamily="18" charset="0"/>
              </a:rPr>
              <a:t>population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2"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7965" y="888597"/>
            <a:ext cx="11045127" cy="493903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)3.Where did the salt used for the hotel come from?</a:t>
            </a:r>
          </a:p>
          <a:p>
            <a:pPr algn="just">
              <a:lnSpc>
                <a:spcPct val="150000"/>
              </a:lnSpc>
            </a:pPr>
            <a:r>
              <a:rPr sz="3000" b="1" dirty="0" smtClean="0">
                <a:latin typeface="Times New Roman" panose="02020603050405020304" pitchFamily="18" charset="0"/>
                <a:cs typeface="Times New Roman" panose="02020603050405020304" pitchFamily="18" charset="0"/>
              </a:rPr>
              <a:t>              A. A salt factory.</a:t>
            </a:r>
          </a:p>
          <a:p>
            <a:pPr algn="just">
              <a:lnSpc>
                <a:spcPct val="150000"/>
              </a:lnSpc>
            </a:pPr>
            <a:r>
              <a:rPr sz="3000" b="1" dirty="0" smtClean="0">
                <a:latin typeface="Times New Roman" panose="02020603050405020304" pitchFamily="18" charset="0"/>
                <a:cs typeface="Times New Roman" panose="02020603050405020304" pitchFamily="18" charset="0"/>
              </a:rPr>
              <a:t>             B. The desert. </a:t>
            </a:r>
          </a:p>
          <a:p>
            <a:pPr algn="just">
              <a:lnSpc>
                <a:spcPct val="150000"/>
              </a:lnSpc>
            </a:pPr>
            <a:r>
              <a:rPr sz="3000" b="1" dirty="0" smtClean="0">
                <a:latin typeface="Times New Roman" panose="02020603050405020304" pitchFamily="18" charset="0"/>
                <a:cs typeface="Times New Roman" panose="02020603050405020304" pitchFamily="18" charset="0"/>
              </a:rPr>
              <a:t>             C. Turkey.  </a:t>
            </a:r>
          </a:p>
          <a:p>
            <a:pPr algn="just">
              <a:lnSpc>
                <a:spcPct val="150000"/>
              </a:lnSpc>
            </a:pPr>
            <a:r>
              <a:rPr sz="3000" b="1" dirty="0" smtClean="0">
                <a:latin typeface="Times New Roman" panose="02020603050405020304" pitchFamily="18" charset="0"/>
                <a:cs typeface="Times New Roman" panose="02020603050405020304" pitchFamily="18" charset="0"/>
              </a:rPr>
              <a:t>             D. The walls of the hotel.</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2" name="TextBox 10"/>
          <p:cNvSpPr txBox="1"/>
          <p:nvPr/>
        </p:nvSpPr>
        <p:spPr>
          <a:xfrm>
            <a:off x="508214" y="4279246"/>
            <a:ext cx="10871524" cy="249174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细节理解题。根据第四段中“In the early 1990s, a man named Juan Quesada built the hotel. He cut big blocks of salt </a:t>
            </a:r>
          </a:p>
          <a:p>
            <a:pPr algn="just">
              <a:lnSpc>
                <a:spcPct val="150000"/>
              </a:lnSpc>
            </a:pPr>
            <a:r>
              <a:rPr sz="2600" b="1" dirty="0" smtClean="0">
                <a:latin typeface="仿宋" panose="02010609060101010101" charset="-122"/>
                <a:ea typeface="仿宋" panose="02010609060101010101" charset="-122"/>
                <a:cs typeface="Times New Roman" panose="02020603050405020304" pitchFamily="18" charset="0"/>
              </a:rPr>
              <a:t> from the desert and used the blocks to build  it.”可知，旅馆用的盐来自沙漠。故选B。</a:t>
            </a:r>
          </a:p>
        </p:txBody>
      </p:sp>
      <p:sp>
        <p:nvSpPr>
          <p:cNvPr id="14" name="矩形 13"/>
          <p:cNvSpPr/>
          <p:nvPr/>
        </p:nvSpPr>
        <p:spPr>
          <a:xfrm>
            <a:off x="893199" y="1076414"/>
            <a:ext cx="436880"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7965" y="888597"/>
            <a:ext cx="11045127" cy="493903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)4.What keeps the rooms warm at night?</a:t>
            </a:r>
          </a:p>
          <a:p>
            <a:pPr algn="just">
              <a:lnSpc>
                <a:spcPct val="150000"/>
              </a:lnSpc>
            </a:pPr>
            <a:r>
              <a:rPr sz="3000" b="1" dirty="0" smtClean="0">
                <a:latin typeface="Times New Roman" panose="02020603050405020304" pitchFamily="18" charset="0"/>
                <a:cs typeface="Times New Roman" panose="02020603050405020304" pitchFamily="18" charset="0"/>
              </a:rPr>
              <a:t>              A. Heat from the walls and roof.  </a:t>
            </a:r>
          </a:p>
          <a:p>
            <a:pPr algn="just">
              <a:lnSpc>
                <a:spcPct val="150000"/>
              </a:lnSpc>
            </a:pPr>
            <a:r>
              <a:rPr sz="3000" b="1" dirty="0" smtClean="0">
                <a:latin typeface="Times New Roman" panose="02020603050405020304" pitchFamily="18" charset="0"/>
                <a:cs typeface="Times New Roman" panose="02020603050405020304" pitchFamily="18" charset="0"/>
              </a:rPr>
              <a:t>              B. The desert air.</a:t>
            </a:r>
          </a:p>
          <a:p>
            <a:pPr algn="just">
              <a:lnSpc>
                <a:spcPct val="150000"/>
              </a:lnSpc>
            </a:pPr>
            <a:r>
              <a:rPr sz="3000" b="1" dirty="0" smtClean="0">
                <a:latin typeface="Times New Roman" panose="02020603050405020304" pitchFamily="18" charset="0"/>
                <a:cs typeface="Times New Roman" panose="02020603050405020304" pitchFamily="18" charset="0"/>
              </a:rPr>
              <a:t>              C. The sun.  </a:t>
            </a:r>
          </a:p>
          <a:p>
            <a:pPr algn="just">
              <a:lnSpc>
                <a:spcPct val="150000"/>
              </a:lnSpc>
            </a:pPr>
            <a:r>
              <a:rPr sz="3000" b="1" dirty="0" smtClean="0">
                <a:latin typeface="Times New Roman" panose="02020603050405020304" pitchFamily="18" charset="0"/>
                <a:cs typeface="Times New Roman" panose="02020603050405020304" pitchFamily="18" charset="0"/>
              </a:rPr>
              <a:t>              D. The furniture. </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2" name="TextBox 10"/>
          <p:cNvSpPr txBox="1"/>
          <p:nvPr/>
        </p:nvSpPr>
        <p:spPr>
          <a:xfrm>
            <a:off x="508214" y="4279246"/>
            <a:ext cx="10871524" cy="249174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细节理解题。根据第五段中“The sun heats the walls and roof during the day. At night the desert is very cold, but the rooms stay warm.”可知，应该是吸收热量的墙和屋顶使得房间暖和。故选A。</a:t>
            </a:r>
          </a:p>
        </p:txBody>
      </p:sp>
      <p:sp>
        <p:nvSpPr>
          <p:cNvPr id="14" name="矩形 13"/>
          <p:cNvSpPr/>
          <p:nvPr/>
        </p:nvSpPr>
        <p:spPr>
          <a:xfrm>
            <a:off x="893199" y="107641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168444"/>
            <a:ext cx="84455" cy="414020"/>
          </a:xfrm>
          <a:prstGeom prst="rect">
            <a:avLst/>
          </a:prstGeom>
          <a:noFill/>
          <a:ln w="9525">
            <a:noFill/>
          </a:ln>
        </p:spPr>
      </p:pic>
      <p:sp>
        <p:nvSpPr>
          <p:cNvPr id="6" name="TextBox 5"/>
          <p:cNvSpPr txBox="1"/>
          <p:nvPr/>
        </p:nvSpPr>
        <p:spPr>
          <a:xfrm>
            <a:off x="601687" y="992684"/>
            <a:ext cx="10761785" cy="783590"/>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Ⅳ.从方框中选出合适的单词或短语，并用其适当形式完成短文</a:t>
            </a:r>
          </a:p>
        </p:txBody>
      </p:sp>
      <p:sp>
        <p:nvSpPr>
          <p:cNvPr id="12" name="TextBox 11"/>
          <p:cNvSpPr txBox="1"/>
          <p:nvPr/>
        </p:nvSpPr>
        <p:spPr>
          <a:xfrm>
            <a:off x="473075" y="3261360"/>
            <a:ext cx="11228070" cy="355346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Do you want to know something about China? Let me tell you. China is one of the 1.____________ countries in the world. It is 2.____________ 5，000 years old. It's much older than the USA.The United States is one of the 3.____________ countries in the world. It's not even 300 years old. And China has the </a:t>
            </a:r>
          </a:p>
        </p:txBody>
      </p:sp>
      <p:sp>
        <p:nvSpPr>
          <p:cNvPr id="2" name="文本框 1"/>
          <p:cNvSpPr txBox="1"/>
          <p:nvPr/>
        </p:nvSpPr>
        <p:spPr>
          <a:xfrm>
            <a:off x="655320" y="1779270"/>
            <a:ext cx="10391775" cy="1476375"/>
          </a:xfrm>
          <a:prstGeom prst="rect">
            <a:avLst/>
          </a:prstGeom>
          <a:noFill/>
          <a:ln>
            <a:solidFill>
              <a:schemeClr val="tx1"/>
            </a:solidFill>
          </a:ln>
        </p:spPr>
        <p:txBody>
          <a:bodyPr wrap="square" rtlCol="0">
            <a:spAutoFit/>
          </a:bodyPr>
          <a:lstStyle/>
          <a:p>
            <a:pPr algn="ctr">
              <a:lnSpc>
                <a:spcPct val="150000"/>
              </a:lnSpc>
            </a:pPr>
            <a:r>
              <a:rPr lang="zh-CN" altLang="en-US" sz="3000" b="1">
                <a:latin typeface="Times New Roman" panose="02020603050405020304" pitchFamily="18" charset="0"/>
                <a:cs typeface="Times New Roman" panose="02020603050405020304" pitchFamily="18" charset="0"/>
              </a:rPr>
              <a:t>over, old, big, young, important, </a:t>
            </a:r>
          </a:p>
          <a:p>
            <a:pPr algn="ctr">
              <a:lnSpc>
                <a:spcPct val="150000"/>
              </a:lnSpc>
            </a:pPr>
            <a:r>
              <a:rPr lang="zh-CN" altLang="en-US" sz="3000" b="1">
                <a:latin typeface="Times New Roman" panose="02020603050405020304" pitchFamily="18" charset="0"/>
                <a:cs typeface="Times New Roman" panose="02020603050405020304" pitchFamily="18" charset="0"/>
              </a:rPr>
              <a:t>as far as, long, Asia, man­made, make</a:t>
            </a:r>
          </a:p>
        </p:txBody>
      </p:sp>
      <p:sp>
        <p:nvSpPr>
          <p:cNvPr id="14" name="矩形 13"/>
          <p:cNvSpPr/>
          <p:nvPr/>
        </p:nvSpPr>
        <p:spPr>
          <a:xfrm>
            <a:off x="4897509" y="4110825"/>
            <a:ext cx="11353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oldest</a:t>
            </a:r>
          </a:p>
        </p:txBody>
      </p:sp>
      <p:sp>
        <p:nvSpPr>
          <p:cNvPr id="3" name="矩形 2"/>
          <p:cNvSpPr/>
          <p:nvPr/>
        </p:nvSpPr>
        <p:spPr>
          <a:xfrm>
            <a:off x="1560711" y="4778591"/>
            <a:ext cx="90170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over</a:t>
            </a:r>
          </a:p>
        </p:txBody>
      </p:sp>
      <p:sp>
        <p:nvSpPr>
          <p:cNvPr id="4" name="矩形 3"/>
          <p:cNvSpPr/>
          <p:nvPr/>
        </p:nvSpPr>
        <p:spPr>
          <a:xfrm>
            <a:off x="7633470" y="5425529"/>
            <a:ext cx="162242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youngest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4"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12572" y="932553"/>
            <a:ext cx="11099796" cy="6600825"/>
          </a:xfrm>
          <a:prstGeom prst="rect">
            <a:avLst/>
          </a:prstGeom>
          <a:noFill/>
        </p:spPr>
        <p:txBody>
          <a:bodyPr wrap="square" rtlCol="0">
            <a:spAutoFit/>
          </a:bodyPr>
          <a:lstStyle/>
          <a:p>
            <a:pPr algn="just">
              <a:lnSpc>
                <a:spcPct val="140000"/>
              </a:lnSpc>
              <a:spcBef>
                <a:spcPts val="0"/>
              </a:spcBef>
              <a:spcAft>
                <a:spcPts val="0"/>
              </a:spcAft>
            </a:pPr>
            <a:r>
              <a:rPr lang="en-US" altLang="zh-CN" sz="3000" b="1" dirty="0" smtClean="0">
                <a:latin typeface="Times New Roman" panose="02020603050405020304" pitchFamily="18" charset="0"/>
                <a:cs typeface="Times New Roman" panose="02020603050405020304" pitchFamily="18" charset="0"/>
                <a:sym typeface="+mn-ea"/>
              </a:rPr>
              <a:t>4.____________ population in the world. China is the biggest country in 5.____________. There are some famous rivers in China. The Yangtze River is the 6.____________ river in Asia.  It's about 6，300 kilometers long. The Yellow River is 5，464 kilometers long. And both rivers are very 7.____________ to China. There is a famous wall in China. It is the Great Wall. It is about 8, 850 kilometers long. This 8.____________ it the longest wall in the world. 9.____________ I know, there are no other 10.____________ objects as big as this.</a:t>
            </a:r>
            <a:endParaRPr lang="en-US" altLang="zh-CN" sz="3000" b="1" dirty="0" smtClean="0">
              <a:latin typeface="Times New Roman" panose="02020603050405020304" pitchFamily="18" charset="0"/>
              <a:cs typeface="Times New Roman" panose="02020603050405020304" pitchFamily="18" charset="0"/>
            </a:endParaRP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a:t>
            </a:r>
          </a:p>
        </p:txBody>
      </p:sp>
      <p:sp>
        <p:nvSpPr>
          <p:cNvPr id="14" name="矩形 13"/>
          <p:cNvSpPr/>
          <p:nvPr/>
        </p:nvSpPr>
        <p:spPr>
          <a:xfrm>
            <a:off x="1537470" y="1043140"/>
            <a:ext cx="1325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biggest</a:t>
            </a:r>
          </a:p>
        </p:txBody>
      </p:sp>
      <p:sp>
        <p:nvSpPr>
          <p:cNvPr id="3" name="矩形 2"/>
          <p:cNvSpPr/>
          <p:nvPr/>
        </p:nvSpPr>
        <p:spPr>
          <a:xfrm>
            <a:off x="3417070" y="1683474"/>
            <a:ext cx="9023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Asia</a:t>
            </a:r>
          </a:p>
        </p:txBody>
      </p:sp>
      <p:sp>
        <p:nvSpPr>
          <p:cNvPr id="4" name="矩形 3"/>
          <p:cNvSpPr/>
          <p:nvPr/>
        </p:nvSpPr>
        <p:spPr>
          <a:xfrm>
            <a:off x="5668399" y="2287994"/>
            <a:ext cx="1325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longest</a:t>
            </a:r>
          </a:p>
        </p:txBody>
      </p:sp>
      <p:sp>
        <p:nvSpPr>
          <p:cNvPr id="2" name="矩形 1"/>
          <p:cNvSpPr/>
          <p:nvPr/>
        </p:nvSpPr>
        <p:spPr>
          <a:xfrm>
            <a:off x="5801876" y="3620097"/>
            <a:ext cx="183451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important</a:t>
            </a:r>
          </a:p>
        </p:txBody>
      </p:sp>
      <p:sp>
        <p:nvSpPr>
          <p:cNvPr id="5" name="矩形 4"/>
          <p:cNvSpPr/>
          <p:nvPr/>
        </p:nvSpPr>
        <p:spPr>
          <a:xfrm>
            <a:off x="5302893" y="4853140"/>
            <a:ext cx="1219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makes</a:t>
            </a:r>
          </a:p>
        </p:txBody>
      </p:sp>
      <p:sp>
        <p:nvSpPr>
          <p:cNvPr id="6" name="矩形 5"/>
          <p:cNvSpPr/>
          <p:nvPr/>
        </p:nvSpPr>
        <p:spPr>
          <a:xfrm>
            <a:off x="2448949" y="5487632"/>
            <a:ext cx="161417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As far as</a:t>
            </a:r>
          </a:p>
        </p:txBody>
      </p:sp>
      <p:sp>
        <p:nvSpPr>
          <p:cNvPr id="7" name="矩形 6"/>
          <p:cNvSpPr/>
          <p:nvPr/>
        </p:nvSpPr>
        <p:spPr>
          <a:xfrm>
            <a:off x="9454015" y="5474297"/>
            <a:ext cx="191897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man­made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ppt_x"/>
                                          </p:val>
                                        </p:tav>
                                        <p:tav tm="100000">
                                          <p:val>
                                            <p:strVal val="#ppt_x"/>
                                          </p:val>
                                        </p:tav>
                                      </p:tavLst>
                                    </p:anim>
                                    <p:anim calcmode="lin" valueType="num">
                                      <p:cBhvr additive="base">
                                        <p:cTn id="4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3" grpId="0"/>
      <p:bldP spid="4" grpId="0"/>
      <p:bldP spid="2"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525778"/>
            <a:ext cx="84455" cy="414020"/>
          </a:xfrm>
          <a:prstGeom prst="rect">
            <a:avLst/>
          </a:prstGeom>
          <a:noFill/>
          <a:ln w="9525">
            <a:noFill/>
          </a:ln>
        </p:spPr>
      </p:pic>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sp>
        <p:nvSpPr>
          <p:cNvPr id="13" name="Text Box 6"/>
          <p:cNvSpPr txBox="1">
            <a:spLocks noChangeArrowheads="1"/>
          </p:cNvSpPr>
          <p:nvPr/>
        </p:nvSpPr>
        <p:spPr bwMode="auto">
          <a:xfrm>
            <a:off x="356969" y="1916295"/>
            <a:ext cx="11248878" cy="4246245"/>
          </a:xfrm>
          <a:prstGeom prst="rect">
            <a:avLst/>
          </a:prstGeom>
          <a:noFill/>
          <a:ln w="9525">
            <a:noFill/>
            <a:miter lim="800000"/>
          </a:ln>
        </p:spPr>
        <p:txBody>
          <a:bodyPr wrap="square">
            <a:spAutoFit/>
          </a:bodyPr>
          <a:lstStyle/>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1．That's ________(amaze)! How did they build the Great Wall?</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2．China has much ________(big) population than Japan.</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3．This bag is very ________ but that one is even ________.(heavy)</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4．Titanic was one of ___</a:t>
            </a:r>
            <a:r>
              <a:rPr sz="3000" b="1" dirty="0" smtClean="0">
                <a:latin typeface="Times New Roman" panose="02020603050405020304" pitchFamily="18" charset="0"/>
                <a:cs typeface="Times New Roman" panose="02020603050405020304" pitchFamily="18" charset="0"/>
                <a:sym typeface="+mn-ea"/>
              </a:rPr>
              <a:t>_____</a:t>
            </a:r>
            <a:r>
              <a:rPr sz="3000" b="1" dirty="0" smtClean="0">
                <a:latin typeface="Times New Roman" panose="02020603050405020304" pitchFamily="18" charset="0"/>
                <a:cs typeface="Times New Roman" panose="02020603050405020304" pitchFamily="18" charset="0"/>
              </a:rPr>
              <a:t>____(popular) movies at that time.</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5．There are lots of ________(tour) visiting the Great Wall every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year. </a:t>
            </a:r>
          </a:p>
        </p:txBody>
      </p:sp>
      <p:sp>
        <p:nvSpPr>
          <p:cNvPr id="17" name="TextBox 16"/>
          <p:cNvSpPr txBox="1"/>
          <p:nvPr/>
        </p:nvSpPr>
        <p:spPr>
          <a:xfrm>
            <a:off x="741525" y="1457060"/>
            <a:ext cx="10803997" cy="553085"/>
          </a:xfrm>
          <a:prstGeom prst="rect">
            <a:avLst/>
          </a:prstGeom>
          <a:noFill/>
        </p:spPr>
        <p:txBody>
          <a:bodyPr wrap="square" rtlCol="0">
            <a:spAutoFit/>
          </a:bodyPr>
          <a:lstStyle/>
          <a:p>
            <a:r>
              <a:rPr sz="3000" b="1" dirty="0" smtClean="0">
                <a:latin typeface="Times New Roman" panose="02020603050405020304" pitchFamily="18" charset="0"/>
                <a:cs typeface="Times New Roman" panose="02020603050405020304" pitchFamily="18" charset="0"/>
              </a:rPr>
              <a:t>Ⅱ.用所给单词的适当形式填空</a:t>
            </a:r>
          </a:p>
        </p:txBody>
      </p:sp>
      <p:sp>
        <p:nvSpPr>
          <p:cNvPr id="10" name="矩形 9"/>
          <p:cNvSpPr/>
          <p:nvPr/>
        </p:nvSpPr>
        <p:spPr>
          <a:xfrm>
            <a:off x="2368143" y="2139853"/>
            <a:ext cx="128333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amazing</a:t>
            </a:r>
          </a:p>
        </p:txBody>
      </p:sp>
      <p:sp>
        <p:nvSpPr>
          <p:cNvPr id="18" name="矩形 17"/>
          <p:cNvSpPr/>
          <p:nvPr/>
        </p:nvSpPr>
        <p:spPr>
          <a:xfrm>
            <a:off x="4069926" y="2825206"/>
            <a:ext cx="101219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bigger</a:t>
            </a:r>
          </a:p>
        </p:txBody>
      </p:sp>
      <p:sp>
        <p:nvSpPr>
          <p:cNvPr id="19" name="矩形 18"/>
          <p:cNvSpPr/>
          <p:nvPr/>
        </p:nvSpPr>
        <p:spPr>
          <a:xfrm>
            <a:off x="4097554" y="3461839"/>
            <a:ext cx="94488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heavy</a:t>
            </a:r>
          </a:p>
        </p:txBody>
      </p:sp>
      <p:sp>
        <p:nvSpPr>
          <p:cNvPr id="2" name="矩形 1"/>
          <p:cNvSpPr/>
          <p:nvPr/>
        </p:nvSpPr>
        <p:spPr>
          <a:xfrm>
            <a:off x="8726831" y="3496256"/>
            <a:ext cx="114744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heavier</a:t>
            </a:r>
          </a:p>
        </p:txBody>
      </p:sp>
      <p:sp>
        <p:nvSpPr>
          <p:cNvPr id="3" name="矩形 2"/>
          <p:cNvSpPr/>
          <p:nvPr/>
        </p:nvSpPr>
        <p:spPr>
          <a:xfrm>
            <a:off x="3992906" y="4216346"/>
            <a:ext cx="240157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the most popular</a:t>
            </a:r>
          </a:p>
        </p:txBody>
      </p:sp>
      <p:sp>
        <p:nvSpPr>
          <p:cNvPr id="4" name="矩形 3"/>
          <p:cNvSpPr/>
          <p:nvPr/>
        </p:nvSpPr>
        <p:spPr>
          <a:xfrm>
            <a:off x="4015766" y="4892240"/>
            <a:ext cx="116522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tourists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7" grpId="0"/>
      <p:bldP spid="10" grpId="0"/>
      <p:bldP spid="18" grpId="0"/>
      <p:bldP spid="19" grpId="0"/>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90970" y="1350002"/>
            <a:ext cx="10803997" cy="4246245"/>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1．世界上最高的山是什么？(highest)</a:t>
            </a:r>
          </a:p>
          <a:p>
            <a:pPr>
              <a:lnSpc>
                <a:spcPct val="150000"/>
              </a:lnSpc>
            </a:pPr>
            <a:r>
              <a:rPr sz="3000" b="1" dirty="0" smtClean="0">
                <a:latin typeface="Times New Roman" panose="02020603050405020304" pitchFamily="18" charset="0"/>
                <a:cs typeface="Times New Roman" panose="02020603050405020304" pitchFamily="18" charset="0"/>
              </a:rPr>
              <a:t>     ____________________________________________________</a:t>
            </a:r>
          </a:p>
          <a:p>
            <a:pPr>
              <a:lnSpc>
                <a:spcPct val="150000"/>
              </a:lnSpc>
            </a:pPr>
            <a:r>
              <a:rPr sz="3000" b="1" dirty="0" smtClean="0">
                <a:latin typeface="Times New Roman" panose="02020603050405020304" pitchFamily="18" charset="0"/>
                <a:cs typeface="Times New Roman" panose="02020603050405020304" pitchFamily="18" charset="0"/>
              </a:rPr>
              <a:t>2．大连有多少人口？(what)</a:t>
            </a:r>
          </a:p>
          <a:p>
            <a:pPr>
              <a:lnSpc>
                <a:spcPct val="150000"/>
              </a:lnSpc>
            </a:pPr>
            <a:r>
              <a:rPr sz="3000" b="1" dirty="0" smtClean="0">
                <a:latin typeface="Times New Roman" panose="02020603050405020304" pitchFamily="18" charset="0"/>
                <a:cs typeface="Times New Roman" panose="02020603050405020304" pitchFamily="18" charset="0"/>
              </a:rPr>
              <a:t>    ____________________________________________________</a:t>
            </a:r>
          </a:p>
          <a:p>
            <a:pPr>
              <a:lnSpc>
                <a:spcPct val="150000"/>
              </a:lnSpc>
            </a:pPr>
            <a:r>
              <a:rPr sz="3000" b="1" dirty="0" smtClean="0">
                <a:latin typeface="Times New Roman" panose="02020603050405020304" pitchFamily="18" charset="0"/>
                <a:cs typeface="Times New Roman" panose="02020603050405020304" pitchFamily="18" charset="0"/>
              </a:rPr>
              <a:t>3．中国是世界上最古老的国家之一吗？(one of)</a:t>
            </a:r>
          </a:p>
          <a:p>
            <a:pPr>
              <a:lnSpc>
                <a:spcPct val="150000"/>
              </a:lnSpc>
            </a:pPr>
            <a:r>
              <a:rPr sz="3000" b="1" dirty="0" smtClean="0">
                <a:latin typeface="Times New Roman" panose="02020603050405020304" pitchFamily="18" charset="0"/>
                <a:cs typeface="Times New Roman" panose="02020603050405020304" pitchFamily="18" charset="0"/>
              </a:rPr>
              <a:t>    ____________________________________________________</a:t>
            </a:r>
          </a:p>
        </p:txBody>
      </p:sp>
      <p:sp>
        <p:nvSpPr>
          <p:cNvPr id="16" name="矩形 15"/>
          <p:cNvSpPr/>
          <p:nvPr/>
        </p:nvSpPr>
        <p:spPr>
          <a:xfrm>
            <a:off x="1056763" y="2291478"/>
            <a:ext cx="573786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What's the highest mountain in the world?</a:t>
            </a:r>
          </a:p>
        </p:txBody>
      </p:sp>
      <p:sp>
        <p:nvSpPr>
          <p:cNvPr id="17" name="矩形 16"/>
          <p:cNvSpPr/>
          <p:nvPr/>
        </p:nvSpPr>
        <p:spPr>
          <a:xfrm>
            <a:off x="1249620" y="3642436"/>
            <a:ext cx="450151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What's the population of Dalian?</a:t>
            </a:r>
          </a:p>
        </p:txBody>
      </p:sp>
      <p:sp>
        <p:nvSpPr>
          <p:cNvPr id="18" name="矩形 17"/>
          <p:cNvSpPr/>
          <p:nvPr/>
        </p:nvSpPr>
        <p:spPr>
          <a:xfrm>
            <a:off x="1177058" y="4956262"/>
            <a:ext cx="655891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Is China one of the oldest countries in the world?</a:t>
            </a:r>
          </a:p>
        </p:txBody>
      </p:sp>
      <p:pic>
        <p:nvPicPr>
          <p:cNvPr id="7" name="Picture 4"/>
          <p:cNvPicPr>
            <a:picLocks noChangeAspect="1"/>
          </p:cNvPicPr>
          <p:nvPr/>
        </p:nvPicPr>
        <p:blipFill>
          <a:blip r:embed="rId2" cstate="email"/>
          <a:stretch>
            <a:fillRect/>
          </a:stretch>
        </p:blipFill>
        <p:spPr>
          <a:xfrm>
            <a:off x="473075" y="965708"/>
            <a:ext cx="84455" cy="414020"/>
          </a:xfrm>
          <a:prstGeom prst="rect">
            <a:avLst/>
          </a:prstGeom>
          <a:noFill/>
          <a:ln w="9525">
            <a:noFill/>
          </a:ln>
        </p:spPr>
      </p:pic>
      <p:sp>
        <p:nvSpPr>
          <p:cNvPr id="2" name="TextBox 16"/>
          <p:cNvSpPr txBox="1"/>
          <p:nvPr/>
        </p:nvSpPr>
        <p:spPr>
          <a:xfrm>
            <a:off x="741525" y="896990"/>
            <a:ext cx="10803997" cy="553085"/>
          </a:xfrm>
          <a:prstGeom prst="rect">
            <a:avLst/>
          </a:prstGeom>
          <a:noFill/>
        </p:spPr>
        <p:txBody>
          <a:bodyPr wrap="square" rtlCol="0">
            <a:spAutoFit/>
          </a:bodyPr>
          <a:lstStyle/>
          <a:p>
            <a:r>
              <a:rPr sz="3000" b="1" dirty="0" smtClean="0">
                <a:latin typeface="Times New Roman" panose="02020603050405020304" pitchFamily="18" charset="0"/>
                <a:cs typeface="Times New Roman" panose="02020603050405020304" pitchFamily="18" charset="0"/>
              </a:rPr>
              <a:t>Ⅱ.用所给单词的适当形式填空</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ppt_x"/>
                                          </p:val>
                                        </p:tav>
                                        <p:tav tm="100000">
                                          <p:val>
                                            <p:strVal val="#ppt_x"/>
                                          </p:val>
                                        </p:tav>
                                      </p:tavLst>
                                    </p:anim>
                                    <p:anim calcmode="lin" valueType="num">
                                      <p:cBhvr additive="base">
                                        <p:cTn id="1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ppt_x"/>
                                          </p:val>
                                        </p:tav>
                                        <p:tav tm="100000">
                                          <p:val>
                                            <p:strVal val="#ppt_x"/>
                                          </p:val>
                                        </p:tav>
                                      </p:tavLst>
                                    </p:anim>
                                    <p:anim calcmode="lin" valueType="num">
                                      <p:cBhvr additive="base">
                                        <p:cTn id="25" dur="500" fill="hold"/>
                                        <p:tgtEl>
                                          <p:spTgt spid="18"/>
                                        </p:tgtEl>
                                        <p:attrNameLst>
                                          <p:attrName>ppt_y</p:attrName>
                                        </p:attrNameLst>
                                      </p:cBhvr>
                                      <p:tavLst>
                                        <p:tav tm="0">
                                          <p:val>
                                            <p:strVal val="1+#ppt_h/2"/>
                                          </p:val>
                                        </p:tav>
                                        <p:tav tm="100000">
                                          <p:val>
                                            <p:strVal val="#ppt_y"/>
                                          </p:val>
                                        </p:tav>
                                      </p:tavLst>
                                    </p:anim>
                                  </p:childTnLst>
                                </p:cTn>
                              </p:par>
                              <p:par>
                                <p:cTn id="26" presetID="4" presetClass="entr" presetSubtype="16"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ox(in)">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90970" y="1350002"/>
            <a:ext cx="10803997" cy="4246245"/>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4．你可以随便问我任何问题。(feel free)</a:t>
            </a:r>
          </a:p>
          <a:p>
            <a:pPr>
              <a:lnSpc>
                <a:spcPct val="150000"/>
              </a:lnSpc>
            </a:pPr>
            <a:r>
              <a:rPr sz="3000" b="1" dirty="0" smtClean="0">
                <a:latin typeface="Times New Roman" panose="02020603050405020304" pitchFamily="18" charset="0"/>
                <a:cs typeface="Times New Roman" panose="02020603050405020304" pitchFamily="18" charset="0"/>
              </a:rPr>
              <a:t>      ___________________________________________________</a:t>
            </a:r>
          </a:p>
          <a:p>
            <a:pPr>
              <a:lnSpc>
                <a:spcPct val="150000"/>
              </a:lnSpc>
            </a:pPr>
            <a:r>
              <a:rPr sz="3000" b="1" dirty="0" smtClean="0">
                <a:latin typeface="Times New Roman" panose="02020603050405020304" pitchFamily="18" charset="0"/>
                <a:cs typeface="Times New Roman" panose="02020603050405020304" pitchFamily="18" charset="0"/>
              </a:rPr>
              <a:t>5．据我所知，汤姆有一个孪生姐姐。(as far as)</a:t>
            </a:r>
          </a:p>
          <a:p>
            <a:pPr>
              <a:lnSpc>
                <a:spcPct val="150000"/>
              </a:lnSpc>
            </a:pPr>
            <a:r>
              <a:rPr sz="3000" b="1" dirty="0" smtClean="0">
                <a:latin typeface="Times New Roman" panose="02020603050405020304" pitchFamily="18" charset="0"/>
                <a:cs typeface="Times New Roman" panose="02020603050405020304" pitchFamily="18" charset="0"/>
              </a:rPr>
              <a:t>      ___________________________________________________</a:t>
            </a:r>
          </a:p>
          <a:p>
            <a:pPr>
              <a:lnSpc>
                <a:spcPct val="150000"/>
              </a:lnSpc>
            </a:pPr>
            <a:r>
              <a:rPr sz="3000" b="1" dirty="0" smtClean="0">
                <a:latin typeface="Times New Roman" panose="02020603050405020304" pitchFamily="18" charset="0"/>
                <a:cs typeface="Times New Roman" panose="02020603050405020304" pitchFamily="18" charset="0"/>
              </a:rPr>
              <a:t>6．这个房间和那个房间一样大。(as…as)</a:t>
            </a:r>
          </a:p>
          <a:p>
            <a:pPr>
              <a:lnSpc>
                <a:spcPct val="150000"/>
              </a:lnSpc>
            </a:pPr>
            <a:r>
              <a:rPr sz="3000" b="1" dirty="0" smtClean="0">
                <a:latin typeface="Times New Roman" panose="02020603050405020304" pitchFamily="18" charset="0"/>
                <a:cs typeface="Times New Roman" panose="02020603050405020304" pitchFamily="18" charset="0"/>
              </a:rPr>
              <a:t>     ___________________________________________________</a:t>
            </a:r>
          </a:p>
        </p:txBody>
      </p:sp>
      <p:sp>
        <p:nvSpPr>
          <p:cNvPr id="16" name="矩形 15"/>
          <p:cNvSpPr/>
          <p:nvPr/>
        </p:nvSpPr>
        <p:spPr>
          <a:xfrm>
            <a:off x="1056763" y="2291478"/>
            <a:ext cx="545147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You can feel free to ask me any question.</a:t>
            </a:r>
          </a:p>
        </p:txBody>
      </p:sp>
      <p:sp>
        <p:nvSpPr>
          <p:cNvPr id="17" name="矩形 16"/>
          <p:cNvSpPr/>
          <p:nvPr/>
        </p:nvSpPr>
        <p:spPr>
          <a:xfrm>
            <a:off x="1249620" y="3642436"/>
            <a:ext cx="523811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As far as I know, Tom has a twin sister.</a:t>
            </a:r>
          </a:p>
        </p:txBody>
      </p:sp>
      <p:sp>
        <p:nvSpPr>
          <p:cNvPr id="18" name="矩形 17"/>
          <p:cNvSpPr/>
          <p:nvPr/>
        </p:nvSpPr>
        <p:spPr>
          <a:xfrm>
            <a:off x="1177058" y="4956262"/>
            <a:ext cx="426720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This room is as big as that one.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ppt_x"/>
                                          </p:val>
                                        </p:tav>
                                        <p:tav tm="100000">
                                          <p:val>
                                            <p:strVal val="#ppt_x"/>
                                          </p:val>
                                        </p:tav>
                                      </p:tavLst>
                                    </p:anim>
                                    <p:anim calcmode="lin" valueType="num">
                                      <p:cBhvr additive="base">
                                        <p:cTn id="1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ppt_x"/>
                                          </p:val>
                                        </p:tav>
                                        <p:tav tm="100000">
                                          <p:val>
                                            <p:strVal val="#ppt_x"/>
                                          </p:val>
                                        </p:tav>
                                      </p:tavLst>
                                    </p:anim>
                                    <p:anim calcmode="lin" valueType="num">
                                      <p:cBhvr additive="base">
                                        <p:cTn id="2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77470" y="884000"/>
            <a:ext cx="4431030" cy="845185"/>
          </a:xfrm>
          <a:prstGeom prst="rect">
            <a:avLst/>
          </a:prstGeom>
        </p:spPr>
      </p:pic>
      <p:sp>
        <p:nvSpPr>
          <p:cNvPr id="3" name="文本框 2"/>
          <p:cNvSpPr txBox="1"/>
          <p:nvPr/>
        </p:nvSpPr>
        <p:spPr>
          <a:xfrm>
            <a:off x="746760" y="1054815"/>
            <a:ext cx="2339102"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pic>
        <p:nvPicPr>
          <p:cNvPr id="7" name="Picture 4"/>
          <p:cNvPicPr>
            <a:picLocks noChangeAspect="1"/>
          </p:cNvPicPr>
          <p:nvPr/>
        </p:nvPicPr>
        <p:blipFill>
          <a:blip r:embed="rId3" cstate="email"/>
          <a:stretch>
            <a:fillRect/>
          </a:stretch>
        </p:blipFill>
        <p:spPr>
          <a:xfrm>
            <a:off x="426839" y="1677730"/>
            <a:ext cx="84455" cy="414020"/>
          </a:xfrm>
          <a:prstGeom prst="rect">
            <a:avLst/>
          </a:prstGeom>
          <a:noFill/>
          <a:ln w="9525">
            <a:noFill/>
          </a:ln>
        </p:spPr>
      </p:pic>
      <p:sp>
        <p:nvSpPr>
          <p:cNvPr id="9" name="TextBox 8"/>
          <p:cNvSpPr txBox="1"/>
          <p:nvPr/>
        </p:nvSpPr>
        <p:spPr>
          <a:xfrm>
            <a:off x="521417" y="1644924"/>
            <a:ext cx="10564837" cy="553085"/>
          </a:xfrm>
          <a:prstGeom prst="rect">
            <a:avLst/>
          </a:prstGeom>
          <a:noFill/>
        </p:spPr>
        <p:txBody>
          <a:bodyPr wrap="square" rtlCol="0">
            <a:spAutoFit/>
          </a:bodyPr>
          <a:lstStyle/>
          <a:p>
            <a:r>
              <a:rPr sz="3000" b="1" dirty="0" smtClean="0">
                <a:latin typeface="+mn-ea"/>
              </a:rPr>
              <a:t>Ⅰ.单项填空</a:t>
            </a:r>
          </a:p>
        </p:txBody>
      </p:sp>
      <p:sp>
        <p:nvSpPr>
          <p:cNvPr id="12" name="TextBox 11"/>
          <p:cNvSpPr txBox="1"/>
          <p:nvPr/>
        </p:nvSpPr>
        <p:spPr>
          <a:xfrm>
            <a:off x="511249" y="2144784"/>
            <a:ext cx="11205470" cy="3553460"/>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　　)1.—Do you know Shanghai is one of ________ in the world?</a:t>
            </a:r>
          </a:p>
          <a:p>
            <a:pPr>
              <a:lnSpc>
                <a:spcPct val="150000"/>
              </a:lnSpc>
            </a:pPr>
            <a:r>
              <a:rPr sz="3000" b="1" dirty="0" smtClean="0">
                <a:latin typeface="Times New Roman" panose="02020603050405020304" pitchFamily="18" charset="0"/>
                <a:cs typeface="Times New Roman" panose="02020603050405020304" pitchFamily="18" charset="0"/>
              </a:rPr>
              <a:t>             —Yes, it's ________ than any other city in China.</a:t>
            </a:r>
          </a:p>
          <a:p>
            <a:pPr>
              <a:lnSpc>
                <a:spcPct val="150000"/>
              </a:lnSpc>
            </a:pPr>
            <a:r>
              <a:rPr sz="3000" b="1" dirty="0" smtClean="0">
                <a:latin typeface="Times New Roman" panose="02020603050405020304" pitchFamily="18" charset="0"/>
                <a:cs typeface="Times New Roman" panose="02020603050405020304" pitchFamily="18" charset="0"/>
              </a:rPr>
              <a:t>             A．the biggest city; big           B．the biggest cities; bigger</a:t>
            </a:r>
          </a:p>
          <a:p>
            <a:pPr>
              <a:lnSpc>
                <a:spcPct val="150000"/>
              </a:lnSpc>
            </a:pPr>
            <a:r>
              <a:rPr sz="3000" b="1" dirty="0" smtClean="0">
                <a:latin typeface="Times New Roman" panose="02020603050405020304" pitchFamily="18" charset="0"/>
                <a:cs typeface="Times New Roman" panose="02020603050405020304" pitchFamily="18" charset="0"/>
              </a:rPr>
              <a:t>            C．the biggest cities; biggest   D．the biggest city; bigger</a:t>
            </a:r>
          </a:p>
          <a:p>
            <a:pPr>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14" name="矩形 13"/>
          <p:cNvSpPr/>
          <p:nvPr/>
        </p:nvSpPr>
        <p:spPr>
          <a:xfrm>
            <a:off x="974527" y="2399999"/>
            <a:ext cx="436880"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B</a:t>
            </a:r>
          </a:p>
        </p:txBody>
      </p:sp>
      <p:sp>
        <p:nvSpPr>
          <p:cNvPr id="2" name="TextBox 10"/>
          <p:cNvSpPr txBox="1"/>
          <p:nvPr/>
        </p:nvSpPr>
        <p:spPr>
          <a:xfrm>
            <a:off x="594574" y="4870431"/>
            <a:ext cx="10871524" cy="12915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第一空考查“one of the＋形容词最高级＋可数名词复数”的用法；第二空由关键词than可知是两者相比，用比较级。故选B。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4"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5780" y="939165"/>
            <a:ext cx="11120120" cy="4939030"/>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　　)2.—________ is the longest river in the world?</a:t>
            </a:r>
          </a:p>
          <a:p>
            <a:pPr>
              <a:lnSpc>
                <a:spcPct val="150000"/>
              </a:lnSpc>
            </a:pPr>
            <a:r>
              <a:rPr sz="3000" b="1" dirty="0" smtClean="0">
                <a:latin typeface="Times New Roman" panose="02020603050405020304" pitchFamily="18" charset="0"/>
                <a:cs typeface="Times New Roman" panose="02020603050405020304" pitchFamily="18" charset="0"/>
              </a:rPr>
              <a:t>             —The Nile.</a:t>
            </a:r>
          </a:p>
          <a:p>
            <a:pPr>
              <a:lnSpc>
                <a:spcPct val="150000"/>
              </a:lnSpc>
            </a:pPr>
            <a:r>
              <a:rPr sz="3000" b="1" dirty="0" smtClean="0">
                <a:latin typeface="Times New Roman" panose="02020603050405020304" pitchFamily="18" charset="0"/>
                <a:cs typeface="Times New Roman" panose="02020603050405020304" pitchFamily="18" charset="0"/>
              </a:rPr>
              <a:t>              A．What         B．Where       C．Who         D．How long</a:t>
            </a:r>
          </a:p>
          <a:p>
            <a:pPr>
              <a:lnSpc>
                <a:spcPct val="150000"/>
              </a:lnSpc>
            </a:pPr>
            <a:endParaRPr sz="3000" b="1" dirty="0" smtClean="0">
              <a:latin typeface="Times New Roman" panose="02020603050405020304" pitchFamily="18" charset="0"/>
              <a:cs typeface="Times New Roman" panose="02020603050405020304" pitchFamily="18" charset="0"/>
            </a:endParaRPr>
          </a:p>
          <a:p>
            <a:pPr>
              <a:lnSpc>
                <a:spcPct val="150000"/>
              </a:lnSpc>
            </a:pPr>
            <a:endParaRPr sz="3000" b="1" dirty="0" smtClean="0">
              <a:latin typeface="Times New Roman" panose="02020603050405020304" pitchFamily="18" charset="0"/>
              <a:cs typeface="Times New Roman" panose="02020603050405020304" pitchFamily="18" charset="0"/>
            </a:endParaRPr>
          </a:p>
          <a:p>
            <a:pPr>
              <a:lnSpc>
                <a:spcPct val="150000"/>
              </a:lnSpc>
            </a:pPr>
            <a:r>
              <a:rPr sz="3000" b="1" dirty="0" smtClean="0">
                <a:latin typeface="Times New Roman" panose="02020603050405020304" pitchFamily="18" charset="0"/>
                <a:cs typeface="Times New Roman" panose="02020603050405020304" pitchFamily="18" charset="0"/>
              </a:rPr>
              <a:t>(　　)3.Ma Yun, head of Alibaba, is one of __ persons in the world. </a:t>
            </a:r>
          </a:p>
          <a:p>
            <a:pPr>
              <a:lnSpc>
                <a:spcPct val="150000"/>
              </a:lnSpc>
            </a:pPr>
            <a:r>
              <a:rPr sz="3000" b="1" dirty="0" smtClean="0">
                <a:latin typeface="Times New Roman" panose="02020603050405020304" pitchFamily="18" charset="0"/>
                <a:cs typeface="Times New Roman" panose="02020603050405020304" pitchFamily="18" charset="0"/>
              </a:rPr>
              <a:t>              A．rich            B．richer        C．richest    D．the richest </a:t>
            </a:r>
          </a:p>
        </p:txBody>
      </p:sp>
      <p:sp>
        <p:nvSpPr>
          <p:cNvPr id="13" name="矩形 12"/>
          <p:cNvSpPr/>
          <p:nvPr/>
        </p:nvSpPr>
        <p:spPr>
          <a:xfrm>
            <a:off x="918334" y="1116803"/>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6" name="矩形 5"/>
          <p:cNvSpPr/>
          <p:nvPr/>
        </p:nvSpPr>
        <p:spPr>
          <a:xfrm>
            <a:off x="990945" y="4582014"/>
            <a:ext cx="457835" cy="553085"/>
          </a:xfrm>
          <a:prstGeom prst="rect">
            <a:avLst/>
          </a:prstGeom>
        </p:spPr>
        <p:txBody>
          <a:bodyPr wrap="none">
            <a:spAutoFit/>
          </a:bodyPr>
          <a:lstStyle/>
          <a:p>
            <a:r>
              <a:rPr lang="en-US" altLang="en-US" sz="3000" b="1" dirty="0" smtClean="0">
                <a:solidFill>
                  <a:srgbClr val="FF0000"/>
                </a:solidFill>
                <a:latin typeface="Times New Roman" panose="02020603050405020304" pitchFamily="18" charset="0"/>
                <a:cs typeface="Times New Roman" panose="02020603050405020304" pitchFamily="18" charset="0"/>
              </a:rPr>
              <a:t>D</a:t>
            </a:r>
          </a:p>
        </p:txBody>
      </p:sp>
      <p:sp>
        <p:nvSpPr>
          <p:cNvPr id="2" name="TextBox 10"/>
          <p:cNvSpPr txBox="1"/>
          <p:nvPr/>
        </p:nvSpPr>
        <p:spPr>
          <a:xfrm>
            <a:off x="594574" y="3083541"/>
            <a:ext cx="10871524" cy="12915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考查特殊疑问词的用法。对地名、人名等提问时，疑问词用what，故选A。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5780" y="883920"/>
            <a:ext cx="11120120" cy="4939030"/>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　　)4.—________ the population of China?</a:t>
            </a:r>
          </a:p>
          <a:p>
            <a:pPr>
              <a:lnSpc>
                <a:spcPct val="150000"/>
              </a:lnSpc>
            </a:pPr>
            <a:r>
              <a:rPr sz="3000" b="1" dirty="0" smtClean="0">
                <a:latin typeface="Times New Roman" panose="02020603050405020304" pitchFamily="18" charset="0"/>
                <a:cs typeface="Times New Roman" panose="02020603050405020304" pitchFamily="18" charset="0"/>
              </a:rPr>
              <a:t>              —________ over 1，300，000，000.</a:t>
            </a:r>
          </a:p>
          <a:p>
            <a:pPr>
              <a:lnSpc>
                <a:spcPct val="150000"/>
              </a:lnSpc>
            </a:pPr>
            <a:r>
              <a:rPr sz="3000" b="1" dirty="0" smtClean="0">
                <a:latin typeface="Times New Roman" panose="02020603050405020304" pitchFamily="18" charset="0"/>
                <a:cs typeface="Times New Roman" panose="02020603050405020304" pitchFamily="18" charset="0"/>
              </a:rPr>
              <a:t>               A．How many are; They are          B．How's; It's</a:t>
            </a:r>
          </a:p>
          <a:p>
            <a:pPr>
              <a:lnSpc>
                <a:spcPct val="150000"/>
              </a:lnSpc>
            </a:pPr>
            <a:r>
              <a:rPr sz="3000" b="1" dirty="0" smtClean="0">
                <a:latin typeface="Times New Roman" panose="02020603050405020304" pitchFamily="18" charset="0"/>
                <a:cs typeface="Times New Roman" panose="02020603050405020304" pitchFamily="18" charset="0"/>
              </a:rPr>
              <a:t>              C．What's; It's                                 D．How much is; It's</a:t>
            </a:r>
          </a:p>
          <a:p>
            <a:pPr>
              <a:lnSpc>
                <a:spcPct val="150000"/>
              </a:lnSpc>
            </a:pPr>
            <a:r>
              <a:rPr sz="3000" b="1" dirty="0" smtClean="0">
                <a:latin typeface="Times New Roman" panose="02020603050405020304" pitchFamily="18" charset="0"/>
                <a:cs typeface="Times New Roman" panose="02020603050405020304" pitchFamily="18" charset="0"/>
              </a:rPr>
              <a:t>(　　)5.This lake is about 4，000 square kilometers ________．</a:t>
            </a:r>
          </a:p>
          <a:p>
            <a:pPr>
              <a:lnSpc>
                <a:spcPct val="150000"/>
              </a:lnSpc>
            </a:pPr>
            <a:r>
              <a:rPr sz="3000" b="1" dirty="0" smtClean="0">
                <a:latin typeface="Times New Roman" panose="02020603050405020304" pitchFamily="18" charset="0"/>
                <a:cs typeface="Times New Roman" panose="02020603050405020304" pitchFamily="18" charset="0"/>
              </a:rPr>
              <a:t>               A．in height                          B．in weight</a:t>
            </a:r>
          </a:p>
          <a:p>
            <a:pPr>
              <a:lnSpc>
                <a:spcPct val="150000"/>
              </a:lnSpc>
            </a:pPr>
            <a:r>
              <a:rPr sz="3000" b="1" dirty="0" smtClean="0">
                <a:latin typeface="Times New Roman" panose="02020603050405020304" pitchFamily="18" charset="0"/>
                <a:cs typeface="Times New Roman" panose="02020603050405020304" pitchFamily="18" charset="0"/>
              </a:rPr>
              <a:t>              C．in size                               D．in length</a:t>
            </a:r>
          </a:p>
        </p:txBody>
      </p:sp>
      <p:sp>
        <p:nvSpPr>
          <p:cNvPr id="13" name="矩形 12"/>
          <p:cNvSpPr/>
          <p:nvPr/>
        </p:nvSpPr>
        <p:spPr>
          <a:xfrm>
            <a:off x="991359" y="1130773"/>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C</a:t>
            </a:r>
          </a:p>
        </p:txBody>
      </p:sp>
      <p:sp>
        <p:nvSpPr>
          <p:cNvPr id="6" name="矩形 5"/>
          <p:cNvSpPr/>
          <p:nvPr/>
        </p:nvSpPr>
        <p:spPr>
          <a:xfrm>
            <a:off x="990945" y="3888594"/>
            <a:ext cx="457835" cy="553085"/>
          </a:xfrm>
          <a:prstGeom prst="rect">
            <a:avLst/>
          </a:prstGeom>
        </p:spPr>
        <p:txBody>
          <a:bodyPr wrap="none">
            <a:sp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C</a:t>
            </a:r>
            <a:endParaRPr lang="en-US" altLang="en-US" sz="30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42079" y="1372080"/>
            <a:ext cx="84455" cy="414020"/>
          </a:xfrm>
          <a:prstGeom prst="rect">
            <a:avLst/>
          </a:prstGeom>
          <a:noFill/>
          <a:ln w="9525">
            <a:noFill/>
          </a:ln>
        </p:spPr>
      </p:pic>
      <p:sp>
        <p:nvSpPr>
          <p:cNvPr id="9" name="TextBox 8"/>
          <p:cNvSpPr txBox="1"/>
          <p:nvPr/>
        </p:nvSpPr>
        <p:spPr>
          <a:xfrm>
            <a:off x="678945" y="1125739"/>
            <a:ext cx="10564837" cy="783590"/>
          </a:xfrm>
          <a:prstGeom prst="rect">
            <a:avLst/>
          </a:prstGeom>
          <a:noFill/>
        </p:spPr>
        <p:txBody>
          <a:bodyPr wrap="square" rtlCol="0">
            <a:spAutoFit/>
          </a:bodyPr>
          <a:lstStyle/>
          <a:p>
            <a:pPr>
              <a:lnSpc>
                <a:spcPct val="150000"/>
              </a:lnSpc>
            </a:pPr>
            <a:r>
              <a:rPr sz="3000" b="1" dirty="0" smtClean="0">
                <a:latin typeface="+mn-ea"/>
              </a:rPr>
              <a:t>Ⅱ.完形填空</a:t>
            </a:r>
          </a:p>
        </p:txBody>
      </p:sp>
      <p:sp>
        <p:nvSpPr>
          <p:cNvPr id="12" name="TextBox 11"/>
          <p:cNvSpPr txBox="1"/>
          <p:nvPr/>
        </p:nvSpPr>
        <p:spPr>
          <a:xfrm>
            <a:off x="528834" y="1825639"/>
            <a:ext cx="11205470" cy="424624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The Andes Mountains are the longest and one of the highest mountain ranges(山脉) in the world. They run through 7 countries in South America. Although life is __1__ easy there, the Inca people lived in the Andes Mountains for hundreds of years. The old and famous Inca Empire began around the 13th century(世纪) and didn't come to an end __2__ the late 16th century.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1363</Words>
  <Application>Microsoft Office PowerPoint</Application>
  <PresentationFormat>宽屏</PresentationFormat>
  <Paragraphs>171</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2023-01-17T03:13:03Z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8196428CFCD749F19AE603839DACCB01</vt:lpwstr>
  </property>
  <property fmtid="{A09F084E-AD41-489F-8076-AA5BE3082BCA}" pid="100">
    <vt:ui4>5</vt:ui4>
  </property>
  <property fmtid="{64440492-4C8B-11D1-8B70-080036B11A03}" pid="11">
    <vt:lpwstr>www.2ppt.com-爱PPT提供资源下载</vt:lpwstr>
  </property>
</Properties>
</file>