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407" r:id="rId3"/>
    <p:sldId id="419" r:id="rId4"/>
    <p:sldId id="444" r:id="rId5"/>
    <p:sldId id="443" r:id="rId6"/>
    <p:sldId id="445" r:id="rId7"/>
    <p:sldId id="453" r:id="rId8"/>
    <p:sldId id="451" r:id="rId9"/>
    <p:sldId id="452" r:id="rId10"/>
    <p:sldId id="449" r:id="rId11"/>
    <p:sldId id="448" r:id="rId12"/>
    <p:sldId id="447" r:id="rId13"/>
    <p:sldId id="422" r:id="rId14"/>
    <p:sldId id="399" r:id="rId15"/>
    <p:sldId id="423" r:id="rId16"/>
    <p:sldId id="365" r:id="rId17"/>
    <p:sldId id="441" r:id="rId18"/>
    <p:sldId id="442" r:id="rId19"/>
    <p:sldId id="362" r:id="rId20"/>
    <p:sldId id="359" r:id="rId21"/>
    <p:sldId id="360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3FA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>
      <p:cViewPr>
        <p:scale>
          <a:sx n="100" d="100"/>
          <a:sy n="100" d="100"/>
        </p:scale>
        <p:origin x="-19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0C5F856-A276-4CBC-BF31-AEA88CA5A5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4287488-DA39-445B-AC1E-9FCAC58126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306F111-A5B1-4630-8DD0-9AF7D3067B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4FCDA186-B5DD-46D5-98B3-E1CDBED03CF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688BBFA-350A-464D-8A83-AE5BD733E4EA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30028A0-37BA-4DC0-8953-0163408F6869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432D131-B616-4B62-83BC-88C757BA74C5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DA186-B5DD-46D5-98B3-E1CDBED03C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8B11A26-5A47-4E04-AEF1-05F1C7F1B6A9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1D5CBA7-509B-4D47-9DD5-96C057C1B996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C6F650D-2CFD-4621-A5B6-99CC92E2C51E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26E9E32-C1E7-4DD1-9AD9-282141FDDB25}" type="slidenum">
              <a:rPr lang="zh-CN" altLang="en-US">
                <a:ea typeface="宋体" panose="02010600030101010101" pitchFamily="2" charset="-122"/>
              </a:rPr>
              <a:t>21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09A8-8BF2-4EFE-9658-6DA4C85200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9CCD5-6600-4413-99D5-66E6A2DCE18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C4789-0B94-4BD0-94BF-111AD95498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4964A-3675-4D88-A6CF-3E274E7096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F4527B4-D3A1-475E-836C-D9D84EDF0A1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7C20B65-0236-4313-82E1-82B89044077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0542AA0-6C81-4EA2-985F-4CBABE44B54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07C8615-296E-40E9-A508-42CD45F5A78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073B2C3-A819-4E2D-BD29-28A9E52BDE2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51683F8-382B-4B62-A201-001FB2B8F0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C68133D-CBEE-4A2E-B4CD-BF5070455F4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4FAD6848-AFDD-4A9A-8853-35CEFC2A95E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B7CB0B4-FBFB-405E-8411-3DADF49DC23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889E223-44A4-4B58-A077-ED8E5C07B2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63F1-EA1D-47BE-8D18-A61AB04B1BE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830FF-0B3A-4DF8-834C-9772BD6F007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FB7F-1118-45C1-BC96-C095A00331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9594-38E0-4024-8D2E-7372B70B708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236E-B9CC-4723-B20E-EBBE27A0AE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DC4EF-2861-47C7-B249-F4988E5FF3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7601-2665-4F05-88EF-A6CCDDA6F8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245C0-EDD7-4671-9A6B-D5D0EDDF77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5ACA-D184-47B8-8E32-6AA879204EF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54D48-02E1-4D1A-B60A-D22F9822F0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FE75-C533-4108-A1D2-9D2FA51527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D837-D795-48B6-9588-91E7D0EF490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6950-F166-4B7A-8810-E3D1DB0F13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A9D7A-DD8D-4608-B148-008882ECF49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8073-026F-41CD-80AE-99FE9C9E7B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A9C66-B8DB-43FE-AF43-A4FAEEF96D9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CF3935-4FDB-4282-9A53-ADA9F30F917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87536C-CDE2-4B84-B076-AE60A74E001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hyperlink" Target="Lesson25Justtalk&#35838;&#25991;&#21160;&#30011;.swf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&#21477;4_128k.mp3" TargetMode="External"/><Relationship Id="rId13" Type="http://schemas.openxmlformats.org/officeDocument/2006/relationships/image" Target="../media/image13.png"/><Relationship Id="rId3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&#21477;2_128k.mp3" TargetMode="External"/><Relationship Id="rId7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&#21477;4_128k.mp3" TargetMode="External"/><Relationship Id="rId12" Type="http://schemas.openxmlformats.org/officeDocument/2006/relationships/image" Target="../media/image11.png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&#21477;1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&#21477;1_128k.mp3" TargetMode="External"/><Relationship Id="rId6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&#21477;3_128k.mp3" TargetMode="External"/><Relationship Id="rId11" Type="http://schemas.openxmlformats.org/officeDocument/2006/relationships/image" Target="../media/image29.png"/><Relationship Id="rId5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&#21477;3_128k.mp3" TargetMode="External"/><Relationship Id="rId10" Type="http://schemas.openxmlformats.org/officeDocument/2006/relationships/image" Target="../media/image28.png"/><Relationship Id="rId4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&#21477;2_128k.mp3" TargetMode="External"/><Relationship Id="rId9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Lesson25__Just__read__and__write&#35838;&#25991;&#21160;&#30011;.sw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Lesson22__Let&#65287;s__sing&#35838;&#25991;&#21160;&#30011;1.sw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Tshirt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Tshirt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hat_128k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cap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cap_128k.mp3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4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5%20&#25945;&#23398;&#35838;&#20214;\hat_128k.mp3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539552" y="2564904"/>
            <a:ext cx="836295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Unit5 I like those shoes.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1043608" y="1052736"/>
            <a:ext cx="7128792" cy="566737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zh-CN" altLang="en-US" sz="3600" b="1" dirty="0" smtClean="0">
                <a:latin typeface="汉仪大宋简" panose="02010609000101010101" pitchFamily="49" charset="-122"/>
                <a:ea typeface="汉仪大宋简" panose="02010609000101010101" pitchFamily="49" charset="-122"/>
              </a:rPr>
              <a:t>人教精通版四年级上册</a:t>
            </a:r>
            <a:endParaRPr lang="zh-CN" altLang="en-US" sz="3600" b="1" dirty="0"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53566" y="514819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0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7088" y="1052513"/>
            <a:ext cx="76438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sunny today. I’ll put on my cap.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10175" y="1066800"/>
            <a:ext cx="3106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put on my cap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29703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9850" y="1914525"/>
            <a:ext cx="23209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92075">
            <a:off x="1685925" y="2725738"/>
            <a:ext cx="20240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546 L 4.72222E-6 -0.02523 C 0.01336 -0.04352 0.00677 -0.03379 0.01944 -0.05486 C 0.021 -0.05764 0.02239 -0.06041 0.0243 -0.06296 C 0.02517 -0.06412 0.02604 -0.06504 0.02673 -0.0662 C 0.02795 -0.06828 0.02881 -0.07083 0.03038 -0.07268 C 0.03385 -0.07685 0.03784 -0.08009 0.04131 -0.08403 C 0.06006 -0.10486 0.03663 -0.07916 0.05729 -0.10023 C 0.06527 -0.10856 0.06354 -0.10903 0.07309 -0.11504 C 0.07621 -0.1169 0.07968 -0.11782 0.08281 -0.11991 C 0.08576 -0.12176 0.08836 -0.1243 0.09131 -0.12639 C 0.10225 -0.13356 0.10104 -0.13241 0.11215 -0.13611 C 0.11493 -0.13819 0.1177 -0.14074 0.12066 -0.14259 C 0.12621 -0.14606 0.13194 -0.14791 0.13767 -0.15069 C 0.13975 -0.15162 0.14166 -0.15301 0.14375 -0.15393 C 0.14531 -0.15463 0.14704 -0.15486 0.14861 -0.15555 C 0.15277 -0.15764 0.15659 -0.16018 0.16076 -0.16203 L 0.16441 -0.16366 C 0.16579 -0.16481 0.16684 -0.1662 0.16822 -0.1669 C 0.17274 -0.16967 0.18593 -0.16991 0.18767 -0.17014 C 0.19583 -0.17384 0.18715 -0.17037 0.20225 -0.17338 C 0.2092 -0.17477 0.22309 -0.17824 0.22309 -0.17801 C 0.22656 -0.18032 0.23263 -0.18379 0.23645 -0.18472 C 0.24131 -0.18634 0.25451 -0.1875 0.25833 -0.18796 C 0.26197 -0.18866 0.26562 -0.18912 0.26927 -0.18958 C 0.27621 -0.18912 0.28316 -0.18889 0.2901 -0.18796 C 0.29305 -0.18773 0.29583 -0.18449 0.29861 -0.1831 C 0.30052 -0.18241 0.30277 -0.18241 0.30468 -0.18148 C 0.30711 -0.18078 0.30954 -0.17893 0.31197 -0.17824 C 0.31562 -0.17731 0.32187 -0.17569 0.32534 -0.175 C 0.3302 -0.1743 0.33524 -0.17407 0.3401 -0.17338 L 0.34739 -0.17014 C 0.34947 -0.16921 0.35381 -0.16713 0.3559 -0.1669 C 0.36406 -0.16597 0.37222 -0.16597 0.3802 -0.16528 C 0.38142 -0.16481 0.38298 -0.16481 0.38385 -0.16366 C 0.38645 -0.16041 0.38506 -0.15856 0.38385 -0.15555 L 0.38385 -0.15532 " pathEditMode="relative" rAng="0" ptsTypes="AAAAAAAAAAAAAAAAAAAAAAAAAAAAAAAAA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3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2365375"/>
            <a:ext cx="30972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5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7513" y="1052513"/>
            <a:ext cx="8569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hot today. Put on your hat, please.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24263" y="1071563"/>
            <a:ext cx="344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Put on your hat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01807" flipH="1">
            <a:off x="1404938" y="2506662"/>
            <a:ext cx="22225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419 L 0.00816 -0.04167 C 0.01216 -0.04375 0.01632 -0.04491 0.02032 -0.047 C 0.02171 -0.04769 0.02257 -0.04908 0.02396 -0.05024 C 0.02813 -0.05348 0.0283 -0.05325 0.03247 -0.0551 C 0.0408 -0.0625 0.03698 -0.06019 0.04341 -0.0632 C 0.04549 -0.06528 0.04948 -0.06945 0.05191 -0.0713 C 0.05348 -0.07246 0.05521 -0.07338 0.05677 -0.07454 C 0.07535 -0.08936 0.05 -0.07176 0.07639 -0.08912 C 0.0948 -0.10139 0.07171 -0.08635 0.09219 -0.09885 C 0.10469 -0.10672 0.09427 -0.10139 0.10677 -0.10718 C 0.12344 -0.122 0.10504 -0.10672 0.12153 -0.1169 C 0.12448 -0.11875 0.12709 -0.1213 0.13004 -0.12338 C 0.1316 -0.12454 0.13316 -0.12593 0.1349 -0.12662 C 0.13716 -0.12755 0.13976 -0.12778 0.14219 -0.12825 C 0.15348 -0.13565 0.14844 -0.13357 0.15677 -0.13635 C 0.16389 -0.14121 0.1599 -0.13889 0.16893 -0.14283 L 0.17257 -0.14445 C 0.17379 -0.14561 0.175 -0.147 0.17639 -0.14769 C 0.17743 -0.14862 0.17882 -0.14885 0.18004 -0.14931 C 0.18195 -0.15047 0.18403 -0.15162 0.18611 -0.15255 C 0.18855 -0.15371 0.1908 -0.15533 0.19341 -0.15579 C 0.19549 -0.15649 0.1974 -0.15672 0.19948 -0.15741 C 0.2165 -0.16366 0.19809 -0.15834 0.21285 -0.1625 C 0.21407 -0.16343 0.21528 -0.16482 0.2165 -0.16575 C 0.21823 -0.1669 0.22344 -0.16829 0.225 -0.16899 C 0.22743 -0.17107 0.22969 -0.17408 0.23247 -0.17547 C 0.23368 -0.17593 0.23473 -0.17662 0.23611 -0.17709 C 0.24306 -0.1794 0.2408 -0.17778 0.24705 -0.18033 C 0.2533 -0.18287 0.25365 -0.18357 0.25921 -0.18519 C 0.26164 -0.18588 0.26407 -0.18612 0.2665 -0.18681 C 0.26858 -0.18727 0.27049 -0.18797 0.27257 -0.18843 C 0.27552 -0.18912 0.2783 -0.18936 0.28108 -0.19005 C 0.28438 -0.19098 0.2875 -0.19306 0.29098 -0.19329 L 0.31042 -0.19491 C 0.31198 -0.19537 0.31355 -0.1963 0.31528 -0.19653 C 0.3323 -0.20024 0.33768 -0.19769 0.36042 -0.19653 L 0.37136 -0.19167 C 0.37257 -0.19121 0.37379 -0.19051 0.375 -0.19005 L 0.37986 -0.18843 C 0.38073 -0.18727 0.38177 -0.18658 0.3823 -0.18519 C 0.38351 -0.18241 0.38438 -0.17408 0.38473 -0.17223 C 0.38507 -0.17061 0.38507 -0.16829 0.38594 -0.16737 C 0.38733 -0.16598 0.38924 -0.16621 0.3908 -0.16575 L 0.39445 -0.15093 C 0.39445 -0.1507 0.39688 -0.14121 0.39688 -0.14098 L 0.39688 -0.13797 L 0.39688 -0.13774 L 0.39809 -0.13797 " pathEditMode="relative" rAng="0" ptsTypes="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643063"/>
            <a:ext cx="2592388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9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200" y="1052513"/>
            <a:ext cx="81375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hot today. Put on your T-shirt, please.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17875" y="1052513"/>
            <a:ext cx="384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Put on your T-shirt</a:t>
            </a:r>
            <a:endParaRPr lang="zh-CN" altLang="en-US" sz="1600">
              <a:solidFill>
                <a:srgbClr val="0000FF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79700">
            <a:off x="1403350" y="2997200"/>
            <a:ext cx="22320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024 C 0.00573 -0.00393 0.01146 -0.00879 0.01823 -0.01134 C 0.02066 -0.0125 0.02344 -0.01319 0.02587 -0.01458 C 0.02882 -0.01643 0.0309 -0.01944 0.03368 -0.02129 C 0.03611 -0.02268 0.03924 -0.02291 0.04149 -0.02453 C 0.04445 -0.02615 0.0467 -0.02939 0.04931 -0.03101 C 0.05677 -0.03518 0.06476 -0.0375 0.0717 -0.04236 C 0.07483 -0.04444 0.07761 -0.04722 0.0809 -0.04884 C 0.08854 -0.05277 0.0967 -0.05509 0.10434 -0.05856 C 0.10799 -0.06018 0.11146 -0.06203 0.11493 -0.06365 C 0.12274 -0.06689 0.13056 -0.07014 0.13837 -0.07338 L 0.15017 -0.07824 C 0.15504 -0.08032 0.1599 -0.08217 0.16458 -0.08472 C 0.17396 -0.08981 0.17847 -0.09282 0.1882 -0.09606 C 0.19254 -0.09745 0.19705 -0.09791 0.20122 -0.0993 C 0.20538 -0.10069 0.20886 -0.10347 0.21302 -0.10416 C 0.22205 -0.10601 0.23142 -0.10555 0.24063 -0.1074 L 0.25504 -0.11064 C 0.27934 -0.11018 0.30382 -0.11064 0.32813 -0.10902 C 0.33229 -0.10879 0.3349 -0.1037 0.33733 -0.10092 C 0.33941 -0.09861 0.34184 -0.09676 0.3441 -0.09444 C 0.34531 -0.09305 0.34636 -0.0912 0.34792 -0.08958 C 0.3507 -0.08657 0.35851 -0.08009 0.36094 -0.07824 C 0.36267 -0.07685 0.36458 -0.07615 0.36615 -0.075 C 0.37153 -0.07083 0.37465 -0.06805 0.37917 -0.06365 C 0.37969 -0.06088 0.37986 -0.0581 0.38056 -0.05532 C 0.3809 -0.0537 0.3816 -0.05208 0.38177 -0.05046 C 0.38247 -0.04722 0.38264 -0.04398 0.38316 -0.04074 C 0.38351 -0.03912 0.38438 -0.0375 0.38455 -0.03588 C 0.38507 -0.0331 0.38507 -0.03032 0.38559 -0.02777 C 0.38663 -0.02523 0.38854 -0.02361 0.38976 -0.02129 C 0.3908 -0.01921 0.39132 -0.01666 0.39254 -0.01458 C 0.3941 -0.01134 0.39722 -0.00972 0.40017 -0.0081 C 0.40278 -0.00694 0.40538 -0.00601 0.40799 -0.00486 L 0.41198 -0.00324 C 0.41215 -0.00139 0.41302 0.00949 0.41476 0.01297 C 0.41597 0.01598 0.4191 0.01736 0.42118 0.01945 C 0.42379 0.02199 0.42431 0.02454 0.42761 0.02593 C 0.43316 0.02824 0.43924 0.02755 0.44497 0.02755 L 0.44497 0.02778 L 0.44497 0.02755 L 0.43021 0.03102 " pathEditMode="relative" rAng="0" ptsTypes="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1"/>
          <p:cNvGrpSpPr/>
          <p:nvPr/>
        </p:nvGrpSpPr>
        <p:grpSpPr bwMode="auto">
          <a:xfrm>
            <a:off x="2173288" y="1368425"/>
            <a:ext cx="4791075" cy="4984750"/>
            <a:chOff x="2052637" y="770556"/>
            <a:chExt cx="5029252" cy="5564531"/>
          </a:xfrm>
        </p:grpSpPr>
        <p:pic>
          <p:nvPicPr>
            <p:cNvPr id="32776" name="图片 24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52964" y="3421651"/>
              <a:ext cx="5028925" cy="291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图片 2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2637" y="770556"/>
              <a:ext cx="5029251" cy="273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矩形 7"/>
          <p:cNvSpPr>
            <a:spLocks noChangeArrowheads="1"/>
          </p:cNvSpPr>
          <p:nvPr/>
        </p:nvSpPr>
        <p:spPr bwMode="auto">
          <a:xfrm>
            <a:off x="1031875" y="839788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Guess! What are they talking about?</a:t>
            </a:r>
            <a:endParaRPr lang="zh-CN" altLang="en-US" sz="2000"/>
          </a:p>
        </p:txBody>
      </p:sp>
      <p:pic>
        <p:nvPicPr>
          <p:cNvPr id="32774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7988" y="3467100"/>
            <a:ext cx="6270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标题 1"/>
          <p:cNvSpPr>
            <a:spLocks noGrp="1"/>
          </p:cNvSpPr>
          <p:nvPr>
            <p:ph type="title"/>
          </p:nvPr>
        </p:nvSpPr>
        <p:spPr bwMode="auto">
          <a:xfrm>
            <a:off x="3203575" y="187325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Look and guess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1"/>
          <p:cNvGrpSpPr/>
          <p:nvPr/>
        </p:nvGrpSpPr>
        <p:grpSpPr bwMode="auto">
          <a:xfrm>
            <a:off x="2339975" y="981075"/>
            <a:ext cx="4895850" cy="5364163"/>
            <a:chOff x="2052637" y="770556"/>
            <a:chExt cx="5029252" cy="5564531"/>
          </a:xfrm>
        </p:grpSpPr>
        <p:pic>
          <p:nvPicPr>
            <p:cNvPr id="33812" name="图片 24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052964" y="3421651"/>
              <a:ext cx="5028925" cy="291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3" name="图片 2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52637" y="770556"/>
              <a:ext cx="5029251" cy="2730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5" name="图片 6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7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22250" y="712788"/>
            <a:ext cx="3052763" cy="1547812"/>
            <a:chOff x="439204" y="981678"/>
            <a:chExt cx="3052676" cy="1547754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4" y="1211856"/>
              <a:ext cx="3052676" cy="1317576"/>
            </a:xfrm>
            <a:prstGeom prst="wedgeRoundRectCallout">
              <a:avLst>
                <a:gd name="adj1" fmla="val 36721"/>
                <a:gd name="adj2" fmla="val 655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hot today, Mum. Where’s my new T-shirt?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853627" y="981678"/>
              <a:ext cx="352415" cy="3428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636588" y="3495675"/>
            <a:ext cx="3025775" cy="1228725"/>
            <a:chOff x="251520" y="2928821"/>
            <a:chExt cx="3025498" cy="1230419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51520" y="3191120"/>
              <a:ext cx="3025498" cy="968120"/>
            </a:xfrm>
            <a:prstGeom prst="wedgeRoundRectCallout">
              <a:avLst>
                <a:gd name="adj1" fmla="val 62013"/>
                <a:gd name="adj2" fmla="val 3487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Peter! Put on your cap, please.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1627756" y="2928821"/>
              <a:ext cx="352393" cy="3449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组合 18"/>
          <p:cNvGrpSpPr/>
          <p:nvPr/>
        </p:nvGrpSpPr>
        <p:grpSpPr bwMode="auto">
          <a:xfrm>
            <a:off x="5988476" y="3631937"/>
            <a:ext cx="2520280" cy="824745"/>
            <a:chOff x="568216" y="810366"/>
            <a:chExt cx="2519001" cy="823056"/>
          </a:xfrm>
          <a:solidFill>
            <a:schemeClr val="bg1"/>
          </a:solidFill>
        </p:grpSpPr>
        <p:sp>
          <p:nvSpPr>
            <p:cNvPr id="22" name="圆角矩形标注 21"/>
            <p:cNvSpPr/>
            <p:nvPr/>
          </p:nvSpPr>
          <p:spPr>
            <a:xfrm>
              <a:off x="568216" y="1032328"/>
              <a:ext cx="2519001" cy="601094"/>
            </a:xfrm>
            <a:prstGeom prst="wedgeRoundRectCallout">
              <a:avLst>
                <a:gd name="adj1" fmla="val -33013"/>
                <a:gd name="adj2" fmla="val 83690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Thanks, Mum.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658469" y="810366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5145088" y="2205038"/>
            <a:ext cx="2909887" cy="844550"/>
            <a:chOff x="4132227" y="985883"/>
            <a:chExt cx="2911778" cy="845993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4132227" y="985883"/>
              <a:ext cx="2911778" cy="648807"/>
            </a:xfrm>
            <a:prstGeom prst="wedgeRoundRectCallout">
              <a:avLst>
                <a:gd name="adj1" fmla="val -57547"/>
                <a:gd name="adj2" fmla="val -5067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over there.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399875" y="1488390"/>
              <a:ext cx="352654" cy="343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3890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2701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0068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39322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19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20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3483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0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34837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8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4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5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34835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48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829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830" name="组合 1"/>
          <p:cNvGrpSpPr/>
          <p:nvPr/>
        </p:nvGrpSpPr>
        <p:grpSpPr bwMode="auto">
          <a:xfrm>
            <a:off x="5853113" y="1035050"/>
            <a:ext cx="1927225" cy="2076450"/>
            <a:chOff x="2004669" y="422733"/>
            <a:chExt cx="5077220" cy="5629414"/>
          </a:xfrm>
        </p:grpSpPr>
        <p:pic>
          <p:nvPicPr>
            <p:cNvPr id="34831" name="图片 24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52964" y="3138710"/>
              <a:ext cx="5028925" cy="291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2" name="图片 23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004669" y="422733"/>
              <a:ext cx="5029252" cy="273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61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5862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5863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586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954088" y="1158875"/>
            <a:ext cx="734695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两人一组试着来表演，其他同学来评价。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1052736"/>
            <a:ext cx="6624736" cy="4913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7891" name="标题 1"/>
          <p:cNvSpPr>
            <a:spLocks noGrp="1"/>
          </p:cNvSpPr>
          <p:nvPr>
            <p:ph type="title"/>
          </p:nvPr>
        </p:nvSpPr>
        <p:spPr bwMode="auto">
          <a:xfrm>
            <a:off x="2840038" y="209550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Just read and write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4838700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0463" y="1309688"/>
            <a:ext cx="6167437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1"/>
          <p:cNvSpPr txBox="1"/>
          <p:nvPr/>
        </p:nvSpPr>
        <p:spPr bwMode="auto">
          <a:xfrm>
            <a:off x="3513138" y="368300"/>
            <a:ext cx="2303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play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3348038" y="981075"/>
            <a:ext cx="2970212" cy="895350"/>
          </a:xfrm>
          <a:prstGeom prst="wedgeRoundRectCallout">
            <a:avLst>
              <a:gd name="adj1" fmla="val -39706"/>
              <a:gd name="adj2" fmla="val 6769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sunny. Put on a hat, please.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6875463" y="1911350"/>
            <a:ext cx="1036637" cy="584200"/>
          </a:xfrm>
          <a:prstGeom prst="wedgeRoundRectCallout">
            <a:avLst>
              <a:gd name="adj1" fmla="val -40922"/>
              <a:gd name="adj2" fmla="val 7952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Out!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9363" y="1711325"/>
            <a:ext cx="693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65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488" y="179388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矩形 8"/>
          <p:cNvSpPr>
            <a:spLocks noChangeArrowheads="1"/>
          </p:cNvSpPr>
          <p:nvPr/>
        </p:nvSpPr>
        <p:spPr bwMode="auto">
          <a:xfrm>
            <a:off x="1809750" y="1779588"/>
            <a:ext cx="635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本课学习的着装类的单词有：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67" name="Text Box 2"/>
          <p:cNvSpPr txBox="1">
            <a:spLocks noChangeArrowheads="1"/>
          </p:cNvSpPr>
          <p:nvPr/>
        </p:nvSpPr>
        <p:spPr bwMode="auto">
          <a:xfrm>
            <a:off x="4089400" y="4632325"/>
            <a:ext cx="90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cap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1465263" y="4632325"/>
            <a:ext cx="1751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T-shirt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38588" y="4697413"/>
            <a:ext cx="128111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465263" y="4697413"/>
            <a:ext cx="175101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71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89350" y="2852738"/>
            <a:ext cx="14589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8000" y="2855913"/>
            <a:ext cx="229711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图片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2652713"/>
            <a:ext cx="1452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Text Box 2"/>
          <p:cNvSpPr txBox="1">
            <a:spLocks noChangeArrowheads="1"/>
          </p:cNvSpPr>
          <p:nvPr/>
        </p:nvSpPr>
        <p:spPr bwMode="auto">
          <a:xfrm>
            <a:off x="6430963" y="4675188"/>
            <a:ext cx="90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hat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243638" y="4697413"/>
            <a:ext cx="128111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3229" y="1124744"/>
            <a:ext cx="6726929" cy="486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框 5"/>
          <p:cNvSpPr txBox="1">
            <a:spLocks noChangeArrowheads="1"/>
          </p:cNvSpPr>
          <p:nvPr/>
        </p:nvSpPr>
        <p:spPr bwMode="auto">
          <a:xfrm>
            <a:off x="1166813" y="112713"/>
            <a:ext cx="1446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1" name="标题 1"/>
          <p:cNvSpPr>
            <a:spLocks noGrp="1"/>
          </p:cNvSpPr>
          <p:nvPr>
            <p:ph type="title"/>
          </p:nvPr>
        </p:nvSpPr>
        <p:spPr bwMode="auto">
          <a:xfrm>
            <a:off x="2698750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4868863"/>
            <a:ext cx="96361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2491954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标题 4"/>
          <p:cNvSpPr>
            <a:spLocks noGrp="1"/>
          </p:cNvSpPr>
          <p:nvPr>
            <p:ph type="title"/>
          </p:nvPr>
        </p:nvSpPr>
        <p:spPr bwMode="auto">
          <a:xfrm>
            <a:off x="1619250" y="909216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772816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47838" y="3517479"/>
            <a:ext cx="35179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… today.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95463" y="4471566"/>
            <a:ext cx="47577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Put on your …, please.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5" name="矩形 8"/>
          <p:cNvSpPr>
            <a:spLocks noChangeArrowheads="1"/>
          </p:cNvSpPr>
          <p:nvPr/>
        </p:nvSpPr>
        <p:spPr bwMode="auto">
          <a:xfrm>
            <a:off x="1747838" y="2557041"/>
            <a:ext cx="6351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如何表达天气状况及穿衣建议呢？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6263" y="1711927"/>
            <a:ext cx="80248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观看今明两天的天气预报，并运用本课所学句型给自己的父母提一些穿衣的建议。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Lesson26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44034" name="标题 4"/>
          <p:cNvSpPr>
            <a:spLocks noGrp="1"/>
          </p:cNvSpPr>
          <p:nvPr>
            <p:ph type="title"/>
          </p:nvPr>
        </p:nvSpPr>
        <p:spPr bwMode="auto">
          <a:xfrm>
            <a:off x="709588" y="442324"/>
            <a:ext cx="7886700" cy="102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6021003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7" name="五角星 6"/>
          <p:cNvSpPr/>
          <p:nvPr/>
        </p:nvSpPr>
        <p:spPr>
          <a:xfrm>
            <a:off x="6011863" y="4172552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6357938" y="4172552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779912" y="4907564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4099000" y="4907564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411737" y="4907564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31800" y="1472214"/>
            <a:ext cx="8280400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4045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48291">
            <a:off x="7810500" y="5417152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五角星 12"/>
          <p:cNvSpPr/>
          <p:nvPr/>
        </p:nvSpPr>
        <p:spPr>
          <a:xfrm>
            <a:off x="1763688" y="273268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49363" y="112713"/>
            <a:ext cx="1214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933056"/>
            <a:ext cx="3096344" cy="2362087"/>
          </a:xfrm>
          <a:prstGeom prst="ellipse">
            <a:avLst/>
          </a:prstGeom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55576" y="1268760"/>
            <a:ext cx="77057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How’s the weather today?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shall we do?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 clothes(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衣服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) shall we wear?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486" name="标题 1"/>
          <p:cNvSpPr>
            <a:spLocks noGrp="1"/>
          </p:cNvSpPr>
          <p:nvPr>
            <p:ph type="title"/>
          </p:nvPr>
        </p:nvSpPr>
        <p:spPr bwMode="auto">
          <a:xfrm>
            <a:off x="2619436" y="373856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Free talk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45113" y="3789363"/>
            <a:ext cx="24669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2550" y="908050"/>
            <a:ext cx="23669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70513" y="927100"/>
            <a:ext cx="24225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9538" y="3643313"/>
            <a:ext cx="19558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25538" y="2908300"/>
            <a:ext cx="3346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sweater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08625" y="2908300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coat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258888" y="5591175"/>
            <a:ext cx="19446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vest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497513" y="5591175"/>
            <a:ext cx="1800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skirt</a:t>
            </a:r>
            <a:endParaRPr lang="en-US" altLang="zh-CN" sz="40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516" name="标题 1"/>
          <p:cNvSpPr txBox="1"/>
          <p:nvPr/>
        </p:nvSpPr>
        <p:spPr bwMode="auto">
          <a:xfrm>
            <a:off x="3492500" y="404813"/>
            <a:ext cx="28527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2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378325" y="2228850"/>
            <a:ext cx="4437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T-shirt</a:t>
            </a:r>
          </a:p>
        </p:txBody>
      </p:sp>
      <p:pic>
        <p:nvPicPr>
          <p:cNvPr id="10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2850" y="1484313"/>
            <a:ext cx="3233738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shir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6417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71550" y="3741738"/>
            <a:ext cx="3011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cap</a:t>
            </a: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1341438"/>
            <a:ext cx="28082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508625" y="3741738"/>
            <a:ext cx="3009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8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hat</a:t>
            </a: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0563" y="1341438"/>
            <a:ext cx="44005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p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1387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at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38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065338" y="4941888"/>
            <a:ext cx="5000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700838" y="4927600"/>
            <a:ext cx="498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角圆角矩形 9"/>
          <p:cNvSpPr/>
          <p:nvPr/>
        </p:nvSpPr>
        <p:spPr>
          <a:xfrm>
            <a:off x="508000" y="1557338"/>
            <a:ext cx="8137525" cy="410368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1" name="矩形 8"/>
          <p:cNvSpPr>
            <a:spLocks noChangeArrowheads="1"/>
          </p:cNvSpPr>
          <p:nvPr/>
        </p:nvSpPr>
        <p:spPr bwMode="auto">
          <a:xfrm>
            <a:off x="2900363" y="506413"/>
            <a:ext cx="33797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hat  cap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词义辨析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2636838"/>
            <a:ext cx="1828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4654550"/>
            <a:ext cx="108108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90588" y="2532063"/>
            <a:ext cx="5086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hat 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通常是有边和帽顶的。 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79475" y="3457575"/>
            <a:ext cx="76152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cap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是没有边的，像游泳用的游泳帽。或是前面有帽舌的棒球帽。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77888" y="1608138"/>
            <a:ext cx="42894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两者皆为帽子的意思。</a:t>
            </a:r>
            <a:endParaRPr lang="en-US" altLang="zh-CN" sz="3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288" y="2422525"/>
            <a:ext cx="8640762" cy="20859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sz="7200" dirty="0">
                <a:ln w="0"/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T-shirt</a:t>
            </a:r>
            <a:r>
              <a:rPr lang="en-US" altLang="zh-CN" sz="72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cap    hat</a:t>
            </a:r>
            <a:endParaRPr lang="en-US" altLang="zh-CN" sz="7200" dirty="0">
              <a:ln w="0"/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3588" y="1411288"/>
            <a:ext cx="1746250" cy="517525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1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5606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8112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标题 1"/>
          <p:cNvSpPr txBox="1"/>
          <p:nvPr/>
        </p:nvSpPr>
        <p:spPr bwMode="auto">
          <a:xfrm>
            <a:off x="4211638" y="1411288"/>
            <a:ext cx="3213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600" b="1">
                <a:solidFill>
                  <a:srgbClr val="1A93C8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大小声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3588" y="1411288"/>
            <a:ext cx="1817687" cy="517525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2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7653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8112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3200" y="3000375"/>
            <a:ext cx="19907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3076575"/>
            <a:ext cx="33131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2636838"/>
            <a:ext cx="240347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标题 1"/>
          <p:cNvSpPr txBox="1"/>
          <p:nvPr/>
        </p:nvSpPr>
        <p:spPr bwMode="auto">
          <a:xfrm>
            <a:off x="3598863" y="1454150"/>
            <a:ext cx="4105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zh-CN" sz="3600">
                <a:solidFill>
                  <a:srgbClr val="1A93C8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3600">
              <a:solidFill>
                <a:srgbClr val="1A93C8"/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全屏显示(4:3)</PresentationFormat>
  <Paragraphs>107</Paragraphs>
  <Slides>21</Slides>
  <Notes>8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Tahoma</vt:lpstr>
      <vt:lpstr>Wingdings</vt:lpstr>
      <vt:lpstr>WWW.2PPT.COM
</vt:lpstr>
      <vt:lpstr>Unit5 I like those shoes.</vt:lpstr>
      <vt:lpstr>Let’s sing</vt:lpstr>
      <vt:lpstr>Free talk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Look and guess</vt:lpstr>
      <vt:lpstr>PowerPoint 演示文稿</vt:lpstr>
      <vt:lpstr>PowerPoint 演示文稿</vt:lpstr>
      <vt:lpstr>PowerPoint 演示文稿</vt:lpstr>
      <vt:lpstr>Just read and write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2023-01-17T03:13:15Z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218963E16A2D42E49BFC5061DEE511F8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