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2" r:id="rId2"/>
    <p:sldId id="317" r:id="rId3"/>
    <p:sldId id="318" r:id="rId4"/>
    <p:sldId id="306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</p:sldIdLst>
  <p:sldSz cx="12192000" cy="6858000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7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333" autoAdjust="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4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1"/>
          <p:cNvSpPr/>
          <p:nvPr userDrawn="1"/>
        </p:nvSpPr>
        <p:spPr>
          <a:xfrm>
            <a:off x="0" y="2387600"/>
            <a:ext cx="12192000" cy="184150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ctrTitle"/>
          </p:nvPr>
        </p:nvSpPr>
        <p:spPr>
          <a:xfrm>
            <a:off x="0" y="2387600"/>
            <a:ext cx="12192000" cy="1841500"/>
          </a:xfrm>
          <a:prstGeom prst="rect">
            <a:avLst/>
          </a:prstGeom>
        </p:spPr>
        <p:txBody>
          <a:bodyPr anchor="ctr"/>
          <a:lstStyle>
            <a:lvl1pPr algn="ctr">
              <a:defRPr sz="4400">
                <a:solidFill>
                  <a:schemeClr val="bg1"/>
                </a:solidFill>
                <a:latin typeface="Adobe 黑体 Std R" panose="020B0400000000000000" pitchFamily="34" charset="-122"/>
                <a:ea typeface="Adobe 黑体 Std R" panose="020B0400000000000000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F4C401E-F255-4BDA-AED2-217637CB61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E38A4178-2D14-4817-8A9E-4F2F1A95E0A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6">
            <a:hlinkClick r:id="rId2" action="ppaction://hlinksldjump" tooltip="点击进入"/>
          </p:cNvPr>
          <p:cNvSpPr/>
          <p:nvPr userDrawn="1"/>
        </p:nvSpPr>
        <p:spPr>
          <a:xfrm>
            <a:off x="2841625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7"/>
          <p:cNvSpPr/>
          <p:nvPr userDrawn="1"/>
        </p:nvSpPr>
        <p:spPr>
          <a:xfrm>
            <a:off x="5645150" y="469900"/>
            <a:ext cx="1822450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同侧圆角矩形 9"/>
          <p:cNvSpPr/>
          <p:nvPr userDrawn="1"/>
        </p:nvSpPr>
        <p:spPr>
          <a:xfrm>
            <a:off x="8345488" y="469900"/>
            <a:ext cx="1824037" cy="431800"/>
          </a:xfrm>
          <a:prstGeom prst="round2SameRect">
            <a:avLst/>
          </a:prstGeom>
          <a:gradFill flip="none" rotWithShape="1">
            <a:gsLst>
              <a:gs pos="0">
                <a:srgbClr val="FFFF00"/>
              </a:gs>
              <a:gs pos="100000">
                <a:srgbClr val="FFC000"/>
              </a:gs>
            </a:gsLst>
            <a:lin ang="5400000" scaled="1"/>
            <a:tileRect/>
          </a:gra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直击中考冲刺练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栏目四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904BD3FC-05C5-475D-B2FD-1316A3324D3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08860B64-EDE7-40C9-9B4C-6E8DB9291B7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D989F1E-672F-4C3E-B607-B6684E20AFF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5A39F0FC-8DE4-477D-BD13-E85CB5EE68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65410" y="0"/>
            <a:ext cx="9105900" cy="46738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03400"/>
            <a:ext cx="10515600" cy="4373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87E2247F-293C-4609-B966-52F96D977B3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7D267BC5-B7D8-42C2-B19A-59D1A4FA6BC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" Target="../slides/slide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" Target="../slides/slid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2465388" y="466725"/>
            <a:ext cx="836295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6738938"/>
            <a:ext cx="12209463" cy="127000"/>
          </a:xfrm>
          <a:prstGeom prst="rect">
            <a:avLst/>
          </a:prstGeom>
          <a:solidFill>
            <a:srgbClr val="02B0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10896600" y="466725"/>
            <a:ext cx="1295400" cy="441325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srgbClr val="FFC000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0" y="0"/>
            <a:ext cx="2424113" cy="908050"/>
          </a:xfrm>
          <a:prstGeom prst="rect">
            <a:avLst/>
          </a:prstGeom>
          <a:solidFill>
            <a:srgbClr val="00A1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/>
              <a:t>Unit 4</a:t>
            </a:r>
            <a:r>
              <a:rPr lang="zh-CN" altLang="zh-CN" sz="2400"/>
              <a:t>　</a:t>
            </a:r>
            <a:endParaRPr lang="zh-CN" altLang="en-US" sz="2400" b="1" dirty="0"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同侧圆角矩形 11">
            <a:hlinkClick r:id="rId14" action="ppaction://hlinksldjump" tooltip="点击进入"/>
          </p:cNvPr>
          <p:cNvSpPr/>
          <p:nvPr/>
        </p:nvSpPr>
        <p:spPr>
          <a:xfrm>
            <a:off x="2833688" y="485775"/>
            <a:ext cx="1822450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基础知识回顾</a:t>
            </a:r>
          </a:p>
        </p:txBody>
      </p:sp>
      <p:sp>
        <p:nvSpPr>
          <p:cNvPr id="13" name="灯片编号占位符 3"/>
          <p:cNvSpPr txBox="1"/>
          <p:nvPr/>
        </p:nvSpPr>
        <p:spPr>
          <a:xfrm>
            <a:off x="10968038" y="492125"/>
            <a:ext cx="1223962" cy="400050"/>
          </a:xfrm>
          <a:prstGeom prst="rect">
            <a:avLst/>
          </a:prstGeom>
        </p:spPr>
        <p:txBody>
          <a:bodyPr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rgbClr val="FFC000"/>
                </a:solidFill>
                <a:latin typeface="+mj-ea"/>
                <a:ea typeface="+mj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fld id="{A94E0005-B259-48A1-A956-AC41DEF8A90A}" type="slidenum">
              <a:rPr lang="zh-CN" altLang="en-US" dirty="0" smtClean="0">
                <a:solidFill>
                  <a:schemeClr val="bg1">
                    <a:lumMod val="95000"/>
                  </a:schemeClr>
                </a:solidFill>
              </a:rPr>
              <a:t>‹#›</a:t>
            </a:fld>
            <a:r>
              <a:rPr lang="en-US" altLang="zh-CN" dirty="0">
                <a:solidFill>
                  <a:schemeClr val="bg1">
                    <a:lumMod val="95000"/>
                  </a:schemeClr>
                </a:solidFill>
              </a:rPr>
              <a:t>-</a:t>
            </a:r>
            <a:endParaRPr lang="zh-CN" alt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8" name="同侧圆角矩形 17">
            <a:hlinkClick r:id="rId15" action="ppaction://hlinksldjump" tooltip="点击进入"/>
          </p:cNvPr>
          <p:cNvSpPr/>
          <p:nvPr/>
        </p:nvSpPr>
        <p:spPr>
          <a:xfrm>
            <a:off x="5641975" y="485775"/>
            <a:ext cx="1824038" cy="392113"/>
          </a:xfrm>
          <a:prstGeom prst="round2SameRect">
            <a:avLst/>
          </a:prstGeom>
          <a:gradFill flip="none" rotWithShape="1">
            <a:gsLst>
              <a:gs pos="0">
                <a:srgbClr val="17B7FF"/>
              </a:gs>
              <a:gs pos="100000">
                <a:srgbClr val="00A1E9"/>
              </a:gs>
            </a:gsLst>
            <a:lin ang="5400000" scaled="1"/>
            <a:tileRect/>
          </a:gradFill>
          <a:ln>
            <a:solidFill>
              <a:srgbClr val="00A1E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综合能力提升</a:t>
            </a:r>
          </a:p>
        </p:txBody>
      </p:sp>
      <p:sp>
        <p:nvSpPr>
          <p:cNvPr id="21" name="标题 1"/>
          <p:cNvSpPr txBox="1"/>
          <p:nvPr/>
        </p:nvSpPr>
        <p:spPr>
          <a:xfrm>
            <a:off x="2719388" y="0"/>
            <a:ext cx="9105900" cy="466725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zh-CN" altLang="zh-CN" sz="2000" b="1" i="0" kern="1200" smtClean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/>
              <a:t>Finding your way</a:t>
            </a:r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zh-CN" altLang="zh-CN"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Calibri Light" panose="020F0302020204030204"/>
          <a:ea typeface="宋体" panose="02010600030101010101" pitchFamily="2" charset="-122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标题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</a:ln>
        </p:spPr>
        <p:txBody>
          <a:bodyPr vert="horz" wrap="square" lIns="91440" tIns="45720" rIns="91440" bIns="45720" numCol="1" anchorCtr="0" compatLnSpc="1"/>
          <a:lstStyle/>
          <a:p>
            <a:pPr eaLnBrk="1" hangingPunct="1"/>
            <a:r>
              <a:rPr lang="en-US" sz="6600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Finding your way</a:t>
            </a:r>
            <a:endParaRPr sz="6600" dirty="0" smtClean="0">
              <a:latin typeface="Times New Roman" panose="02020603050405020304" pitchFamily="18" charset="0"/>
              <a:ea typeface="Adobe 黑体 Std R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4522543"/>
            <a:ext cx="1219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第</a:t>
            </a:r>
            <a:r>
              <a:rPr lang="en-US" altLang="zh-CN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1</a:t>
            </a:r>
            <a:r>
              <a:rPr lang="zh-CN" altLang="en-US" sz="3600" b="1" dirty="0" smtClean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课</a:t>
            </a:r>
            <a:r>
              <a:rPr lang="zh-CN" altLang="en-US" sz="36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时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1184875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dirty="0">
                <a:latin typeface="Times New Roman" panose="02020603050405020304" pitchFamily="18" charset="0"/>
                <a:ea typeface="Adobe 黑体 Std R"/>
                <a:cs typeface="Times New Roman" panose="02020603050405020304" pitchFamily="18" charset="0"/>
              </a:rPr>
              <a:t>Unit 4</a:t>
            </a:r>
            <a:endParaRPr lang="zh-CN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865727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矩形 1"/>
          <p:cNvSpPr>
            <a:spLocks noChangeAspect="1"/>
          </p:cNvSpPr>
          <p:nvPr/>
        </p:nvSpPr>
        <p:spPr bwMode="auto">
          <a:xfrm>
            <a:off x="660400" y="942975"/>
            <a:ext cx="1744663" cy="498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Ⅳ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阅读理解</a:t>
            </a:r>
            <a:r>
              <a:rPr lang="en-US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2032000" y="1365250"/>
          <a:ext cx="8128000" cy="4913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ocument" r:id="rId3" imgW="3839210" imgH="2320925" progId="Word.Document.12">
                  <p:embed/>
                </p:oleObj>
              </mc:Choice>
              <mc:Fallback>
                <p:oleObj name="Document" r:id="rId3" imgW="3839210" imgH="2320925" progId="Word.Document.12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1365250"/>
                        <a:ext cx="8128000" cy="4913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225"/>
            <a:ext cx="8128000" cy="4510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)1.The museum is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A.on York Street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B.beside the pet shop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C.next to the hospital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D.between the bookshop and the library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)2.If she wants to see a doctor,she can go to the hospital on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A.Hill Street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B.Adam Street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C.York Street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D.King Street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93938" y="1406525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3938" y="340360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225"/>
            <a:ext cx="8128000" cy="4510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 nearest place for the students at school to buy pens is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ea typeface="NEU-BZ-S92"/>
                <a:cs typeface="Times New Roman" panose="02020603050405020304" pitchFamily="18" charset="0"/>
              </a:rPr>
              <a:t>A.the shopping mall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shoe shop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post office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 supermarket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)4.The park,a nice place in the town,is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A.south of the cinema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B.north of the library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C.south of the bookshop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D.north of the post office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59025" y="1430338"/>
            <a:ext cx="31115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66963" y="3813175"/>
            <a:ext cx="311150" cy="366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308225"/>
            <a:ext cx="8128000" cy="25019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)5.Start from(  A  ),walk along Adam Street,turn left at the second crossing,and you will find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 park on the left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B.the cinema on the right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 library on the left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D.the bookshop on the right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20938" y="2366963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矩形 1"/>
          <p:cNvSpPr>
            <a:spLocks noChangeAspect="1"/>
          </p:cNvSpPr>
          <p:nvPr/>
        </p:nvSpPr>
        <p:spPr bwMode="auto">
          <a:xfrm>
            <a:off x="2032000" y="2309813"/>
            <a:ext cx="8128000" cy="2492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1.She spend a lot of money to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跟随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the fashion. 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2.Japan lies to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东方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China.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3.Italy is in the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south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南方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Europe.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4.May I invite you to Canada to have a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旅行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about one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 err="1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kilometre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千米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from here to the store.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05475" y="2820988"/>
            <a:ext cx="96043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5705475" y="3106738"/>
            <a:ext cx="9604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303713" y="3219450"/>
            <a:ext cx="7620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4303713" y="3505200"/>
            <a:ext cx="76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911600" y="3640138"/>
            <a:ext cx="103346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3911600" y="3925888"/>
            <a:ext cx="103346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6665913" y="4060825"/>
            <a:ext cx="62547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6665913" y="4346575"/>
            <a:ext cx="62547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4303713" y="4413250"/>
            <a:ext cx="1230312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4303713" y="4699000"/>
            <a:ext cx="123031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矩形 1"/>
          <p:cNvSpPr>
            <a:spLocks noChangeAspect="1"/>
          </p:cNvSpPr>
          <p:nvPr/>
        </p:nvSpPr>
        <p:spPr bwMode="auto">
          <a:xfrm>
            <a:off x="2032000" y="1293813"/>
            <a:ext cx="8128000" cy="45243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</a:rPr>
              <a:t>每空一词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公园在学校的西边。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park is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west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跟我来。我带你去那儿。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take you there.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我确定你会找到学校的。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find the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从这儿下去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你就会到达那儿。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here and you can get there.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我们下周将有一次班级旅行。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ll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 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trip</a:t>
            </a:r>
            <a:r>
              <a:rPr lang="zh-CN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next week.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81400" y="2195513"/>
            <a:ext cx="17240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3581400" y="2481263"/>
            <a:ext cx="17240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2209800" y="2989263"/>
            <a:ext cx="2157413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2209800" y="3275013"/>
            <a:ext cx="21574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2438400" y="3798888"/>
            <a:ext cx="1760538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0" name="直接连接符 9"/>
          <p:cNvCxnSpPr/>
          <p:nvPr/>
        </p:nvCxnSpPr>
        <p:spPr>
          <a:xfrm>
            <a:off x="2438400" y="4084638"/>
            <a:ext cx="17605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243138" y="4606925"/>
            <a:ext cx="1955800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243138" y="4892675"/>
            <a:ext cx="195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3190875" y="5413375"/>
            <a:ext cx="3859213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6" name="直接连接符 15"/>
          <p:cNvCxnSpPr/>
          <p:nvPr/>
        </p:nvCxnSpPr>
        <p:spPr>
          <a:xfrm>
            <a:off x="3190875" y="5699125"/>
            <a:ext cx="385921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92225"/>
            <a:ext cx="8128000" cy="45100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NEU-BZ-S92"/>
              </a:rPr>
              <a:t>Ⅰ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)1.My bicycle is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broken.I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to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school.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A.walks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B.walking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C.walk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D.walked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)2.Her school is over ten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kilometres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her town.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A.far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B.far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away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C.away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from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D.near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)3.There is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zoo in Sunshine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Town.Many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different kinds of animals are in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zoo.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A.the;the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B.a;a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C.the;a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D.a;the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293938" y="180340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293938" y="2994025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293938" y="4197350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2308225"/>
            <a:ext cx="8128000" cy="25019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)4.China lies to the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Vietnam(  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越南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A.east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B.west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C.south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D.north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)5.Are you </a:t>
            </a:r>
            <a:r>
              <a:rPr lang="zh-CN" altLang="zh-CN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know the way?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A.think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B.sure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C.afraid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D.right</a:t>
            </a:r>
            <a:endParaRPr lang="zh-CN" altLang="zh-CN" sz="2200" dirty="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09813" y="2382838"/>
            <a:ext cx="311150" cy="3683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4575" y="3592513"/>
            <a:ext cx="311150" cy="36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1200150"/>
            <a:ext cx="8128000" cy="53371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zh-CN" altLang="zh-CN" sz="2200" dirty="0">
                <a:solidFill>
                  <a:srgbClr val="000000"/>
                </a:solidFill>
                <a:latin typeface="NEU-BZ-S92" panose="02020503000000020003" pitchFamily="18" charset="-122"/>
                <a:ea typeface="+mn-ea"/>
                <a:cs typeface="宋体" panose="02010600030101010101" pitchFamily="2" charset="-122"/>
              </a:rPr>
              <a:t>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A:Bob,are you going to the School Science Show?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B:1.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When does it start?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A:I saw the poster yesterday.2.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F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It will last two days.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B:Oh,July 5th and 6th.3.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A:Yes.And this time it will be open from 10:00 a.m.to 6:00 p.m.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B:That sounds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good.It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will give more people the chance to enjoy it.4.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free for everyone.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B:Great!It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 much better than before.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A:The poster also says there are many new inventions to watch and try this time.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  <a:defRPr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B:5.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</a:t>
            </a:r>
            <a:r>
              <a:rPr lang="zh-CN" altLang="zh-CN" sz="2200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I won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’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 miss it!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20503000000020003" pitchFamily="18" charset="-122"/>
                <a:cs typeface="Times New Roman" panose="02020603050405020304" pitchFamily="18" charset="0"/>
              </a:rPr>
              <a:t> </a:t>
            </a:r>
            <a:endParaRPr lang="zh-CN" altLang="zh-CN" sz="2200" dirty="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703513" y="2111375"/>
            <a:ext cx="568325" cy="3000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4" name="直接连接符 3"/>
          <p:cNvCxnSpPr/>
          <p:nvPr/>
        </p:nvCxnSpPr>
        <p:spPr>
          <a:xfrm>
            <a:off x="2703513" y="2397125"/>
            <a:ext cx="56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5705475" y="249713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7" name="直接连接符 6"/>
          <p:cNvCxnSpPr/>
          <p:nvPr/>
        </p:nvCxnSpPr>
        <p:spPr>
          <a:xfrm>
            <a:off x="5705475" y="2782888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矩形 7"/>
          <p:cNvSpPr/>
          <p:nvPr/>
        </p:nvSpPr>
        <p:spPr>
          <a:xfrm>
            <a:off x="5013325" y="2894013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9" name="直接连接符 8"/>
          <p:cNvCxnSpPr/>
          <p:nvPr/>
        </p:nvCxnSpPr>
        <p:spPr>
          <a:xfrm>
            <a:off x="5013325" y="3179763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2032000" y="4097338"/>
            <a:ext cx="3905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1" name="直接连接符 10"/>
          <p:cNvCxnSpPr/>
          <p:nvPr/>
        </p:nvCxnSpPr>
        <p:spPr>
          <a:xfrm>
            <a:off x="2032000" y="4383088"/>
            <a:ext cx="3905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703513" y="6094413"/>
            <a:ext cx="568325" cy="3000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cxnSp>
        <p:nvCxnSpPr>
          <p:cNvPr id="13" name="直接连接符 12"/>
          <p:cNvCxnSpPr/>
          <p:nvPr/>
        </p:nvCxnSpPr>
        <p:spPr>
          <a:xfrm>
            <a:off x="2703513" y="6380163"/>
            <a:ext cx="5683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1"/>
          <p:cNvSpPr>
            <a:spLocks noChangeAspect="1"/>
          </p:cNvSpPr>
          <p:nvPr/>
        </p:nvSpPr>
        <p:spPr bwMode="auto">
          <a:xfrm>
            <a:off x="2032000" y="2105025"/>
            <a:ext cx="8128000" cy="29019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A.Is it the first weekend of July?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 must be very exciting.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C.How much are the tickets?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D.How do I get there?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E.It lasts two days?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F.It says the show starts on July 5th.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G.Yes,I plan to.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032000" y="917575"/>
            <a:ext cx="8128000" cy="57150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</a:rPr>
              <a:t>Ⅲ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Dear cousin,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My fifteenth birthday is coming.I will have a birthday party in my house.It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Friday afternoon.I really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you can come,but I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m sorry I can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’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t go to the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to meet you.Here is a map and it can help you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my house.</a:t>
            </a:r>
            <a:r>
              <a:rPr lang="en-US" altLang="zh-CN" sz="2200"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Look at the map.After you get out of the airport,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down Yanshan Street.Just walk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five minutes(  </a:t>
            </a:r>
            <a:r>
              <a:rPr lang="zh-CN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分钟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).You can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a bus stop on your right.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the No.19 bus there and get off at the third stop.Then you are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Center Street.Go along the street and you will see a 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2200" u="sng"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2200">
                <a:latin typeface="Times New Roman" panose="02020603050405020304" pitchFamily="18" charset="0"/>
                <a:cs typeface="Times New Roman" panose="02020603050405020304" pitchFamily="18" charset="0"/>
              </a:rPr>
              <a:t> on your left.My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house is behind the supermarket.</a:t>
            </a:r>
            <a:r>
              <a:rPr lang="en-US" altLang="zh-CN" sz="2200">
                <a:solidFill>
                  <a:srgbClr val="000000"/>
                </a:solidFill>
                <a:latin typeface="宋体" panose="02010600030101010101" pitchFamily="2" charset="-122"/>
                <a:ea typeface="NEU-BZ-S92"/>
                <a:cs typeface="NEU-BZ-S92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 algn="r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Yours,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 algn="r"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矩形 1"/>
          <p:cNvSpPr>
            <a:spLocks noChangeAspect="1"/>
          </p:cNvSpPr>
          <p:nvPr/>
        </p:nvSpPr>
        <p:spPr bwMode="auto">
          <a:xfrm>
            <a:off x="2032000" y="1495425"/>
            <a:ext cx="9604375" cy="4108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NEU-BZ-S92"/>
                <a:cs typeface="Times New Roman" panose="02020603050405020304" pitchFamily="18" charset="0"/>
              </a:rPr>
              <a:t>(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)1.A.in		B.on 			C.at		D.for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)2.A.hope		B.think 		C.know		D.ask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)3.A.park		B.bank 		C.airport	D.supermarket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)4.A.pass		B.find 		C.show		D.look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)5.A.run		B.turn 		C.sit		D.walk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)6.A.for		B.in			 C.to		D.after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)7.A.look		B.see 			C.watch	D.show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)8.A.Buy		B.Bring 		C.Take		D.Look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)9.A.on		B.from 		C.through	D.at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  <a:p>
            <a:pPr>
              <a:lnSpc>
                <a:spcPct val="120000"/>
              </a:lnSpc>
              <a:tabLst>
                <a:tab pos="1028700" algn="l"/>
                <a:tab pos="1849120" algn="l"/>
                <a:tab pos="2536825" algn="l"/>
                <a:tab pos="322072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20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)10.A.bridge	B.supermarket 	C.pay phone	D.post office</a:t>
            </a:r>
            <a:endParaRPr lang="zh-CN" altLang="zh-CN" sz="2200">
              <a:solidFill>
                <a:srgbClr val="000000"/>
              </a:solidFill>
              <a:latin typeface="NEU-BZ-S92"/>
              <a:ea typeface="NEU-BZ-S92"/>
              <a:cs typeface="NEU-BZ-S9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424113" y="16557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4" name="矩形 3"/>
          <p:cNvSpPr/>
          <p:nvPr/>
        </p:nvSpPr>
        <p:spPr>
          <a:xfrm>
            <a:off x="2314575" y="20288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5" name="矩形 4"/>
          <p:cNvSpPr/>
          <p:nvPr/>
        </p:nvSpPr>
        <p:spPr>
          <a:xfrm>
            <a:off x="2314575" y="2447925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314575" y="28432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314575" y="32400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314575" y="36369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9" name="矩形 8"/>
          <p:cNvSpPr/>
          <p:nvPr/>
        </p:nvSpPr>
        <p:spPr>
          <a:xfrm>
            <a:off x="2314575" y="403383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0" name="矩形 9"/>
          <p:cNvSpPr/>
          <p:nvPr/>
        </p:nvSpPr>
        <p:spPr>
          <a:xfrm>
            <a:off x="2314575" y="443071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2314575" y="4827588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2314575" y="5224463"/>
            <a:ext cx="257175" cy="2762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sz="135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英语正文模板</Template>
  <TotalTime>0</TotalTime>
  <Words>202</Words>
  <Application>Microsoft Office PowerPoint</Application>
  <PresentationFormat>宽屏</PresentationFormat>
  <Paragraphs>97</Paragraphs>
  <Slides>13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Adobe 黑体 Std R</vt:lpstr>
      <vt:lpstr>NEU-BZ-S92</vt:lpstr>
      <vt:lpstr>黑体</vt:lpstr>
      <vt:lpstr>宋体</vt:lpstr>
      <vt:lpstr>微软雅黑</vt:lpstr>
      <vt:lpstr>Arial</vt:lpstr>
      <vt:lpstr>Calibri</vt:lpstr>
      <vt:lpstr>Calibri Light</vt:lpstr>
      <vt:lpstr>Times New Roman</vt:lpstr>
      <vt:lpstr>WWW.2PPT.COM
</vt:lpstr>
      <vt:lpstr>Document</vt:lpstr>
      <vt:lpstr>Finding your way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2017-12-11T04:41:00Z</dcterms:created>
  <dcterms:modified xsi:type="dcterms:W3CDTF">2023-01-17T03:13:25Z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C16EC4AB579C4BF1BC88AC3DA94D2050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