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89560-FBB9-40DF-8294-23F07C69CDB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5C83E-BC68-4A7C-AE62-2F5B011CEC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61EE-AB1C-4815-B208-933B602E4D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5BCBB97-4F9C-438B-B4AB-265FA6C21173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 hasCustomPrompt="1"/>
          </p:nvPr>
        </p:nvSpPr>
        <p:spPr>
          <a:xfrm flipV="1">
            <a:off x="2998464" y="3223352"/>
            <a:ext cx="3093427" cy="66923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 hasCustomPrompt="1"/>
          </p:nvPr>
        </p:nvSpPr>
        <p:spPr>
          <a:xfrm>
            <a:off x="3896379" y="3223356"/>
            <a:ext cx="2195512" cy="66920"/>
          </a:xfrm>
          <a:solidFill>
            <a:srgbClr val="F7B90E"/>
          </a:solidFill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3" hasCustomPrompt="1"/>
          </p:nvPr>
        </p:nvSpPr>
        <p:spPr>
          <a:xfrm>
            <a:off x="4669492" y="3223038"/>
            <a:ext cx="1422399" cy="67238"/>
          </a:xfrm>
          <a:solidFill>
            <a:srgbClr val="92D050"/>
          </a:solidFill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4" hasCustomPrompt="1"/>
          </p:nvPr>
        </p:nvSpPr>
        <p:spPr>
          <a:xfrm>
            <a:off x="5434667" y="3223037"/>
            <a:ext cx="657225" cy="67239"/>
          </a:xfrm>
          <a:solidFill>
            <a:srgbClr val="2E75B6"/>
          </a:solidFill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0E03CC-DB78-4783-AD22-8F8EB33BE6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4D785A-BD9B-4C53-843E-C4E9F84FAD1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0E03CC-DB78-4783-AD22-8F8EB33BE6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4D785A-BD9B-4C53-843E-C4E9F84FAD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dirty="0" smtClean="0">
                <a:latin typeface="+mj-lt"/>
              </a:rPr>
              <a:t>a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课时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flipV="1">
            <a:off x="1763688" y="3212976"/>
            <a:ext cx="5552339" cy="61632"/>
          </a:xfrm>
        </p:spPr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3375340" y="3212980"/>
            <a:ext cx="3940687" cy="61629"/>
          </a:xfrm>
        </p:spPr>
      </p:sp>
      <p:sp>
        <p:nvSpPr>
          <p:cNvPr id="5" name="图片占位符 4"/>
          <p:cNvSpPr>
            <a:spLocks noGrp="1"/>
          </p:cNvSpPr>
          <p:nvPr>
            <p:ph type="pic" sz="quarter" idx="13"/>
          </p:nvPr>
        </p:nvSpPr>
        <p:spPr>
          <a:xfrm>
            <a:off x="4762988" y="3212662"/>
            <a:ext cx="2553040" cy="61922"/>
          </a:xfrm>
        </p:spPr>
      </p:sp>
      <p:sp>
        <p:nvSpPr>
          <p:cNvPr id="6" name="图片占位符 5"/>
          <p:cNvSpPr>
            <a:spLocks noGrp="1"/>
          </p:cNvSpPr>
          <p:nvPr>
            <p:ph type="pic" sz="quarter" idx="14"/>
          </p:nvPr>
        </p:nvSpPr>
        <p:spPr>
          <a:xfrm>
            <a:off x="6136387" y="3212661"/>
            <a:ext cx="1179642" cy="61923"/>
          </a:xfrm>
        </p:spPr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545579" cy="1325880"/>
          </a:xfrm>
        </p:spPr>
        <p:txBody>
          <a:bodyPr/>
          <a:lstStyle/>
          <a:p>
            <a:r>
              <a:rPr lang="en-US" altLang="zh-CN" sz="5400" dirty="0" smtClean="0"/>
              <a:t>Let’s </a:t>
            </a:r>
            <a:r>
              <a:rPr lang="en-US" altLang="zh-CN" sz="5400" dirty="0"/>
              <a:t>go to school.</a:t>
            </a:r>
            <a:endParaRPr lang="zh-CN" altLang="en-US" sz="5400" dirty="0"/>
          </a:p>
        </p:txBody>
      </p:sp>
      <p:sp>
        <p:nvSpPr>
          <p:cNvPr id="8" name="矩形 7"/>
          <p:cNvSpPr/>
          <p:nvPr/>
        </p:nvSpPr>
        <p:spPr>
          <a:xfrm>
            <a:off x="0" y="494116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9" y="1052736"/>
            <a:ext cx="30861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2871621" y="157164"/>
            <a:ext cx="6252715" cy="2643187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Gao Wei: Hello,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Kate! Nice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see you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again.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你好，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Kate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，很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高兴再次见到你。</a:t>
            </a:r>
          </a:p>
        </p:txBody>
      </p:sp>
      <p:sp>
        <p:nvSpPr>
          <p:cNvPr id="4" name="椭圆形标注 3"/>
          <p:cNvSpPr/>
          <p:nvPr/>
        </p:nvSpPr>
        <p:spPr>
          <a:xfrm>
            <a:off x="2555776" y="3702458"/>
            <a:ext cx="6324723" cy="2643187"/>
          </a:xfrm>
          <a:prstGeom prst="wedgeEllipseCallout">
            <a:avLst>
              <a:gd name="adj1" fmla="val -30589"/>
              <a:gd name="adj2" fmla="val -5209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Kate: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Hi,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Gao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Wei! Glad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see you again!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你好，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高伟，很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高兴再次见到你。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552" y="1988840"/>
            <a:ext cx="8072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Let’s +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动词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原形表示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让我们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en-US" altLang="zh-CN" sz="2400" dirty="0" smtClean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5868144" y="2996952"/>
            <a:ext cx="257175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773079"/>
            <a:ext cx="3714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3071813" y="214313"/>
            <a:ext cx="6072187" cy="2643187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Gao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Wei: Let’s go to school.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让我们去学校吧。</a:t>
            </a:r>
          </a:p>
        </p:txBody>
      </p:sp>
      <p:sp>
        <p:nvSpPr>
          <p:cNvPr id="4" name="椭圆形标注 3"/>
          <p:cNvSpPr/>
          <p:nvPr/>
        </p:nvSpPr>
        <p:spPr>
          <a:xfrm>
            <a:off x="3071813" y="3786188"/>
            <a:ext cx="5857875" cy="2643187"/>
          </a:xfrm>
          <a:prstGeom prst="wedgeEllipseCallout">
            <a:avLst>
              <a:gd name="adj1" fmla="val -30589"/>
              <a:gd name="adj2" fmla="val -5209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Kate: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OK. Let’s go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好的，我们走吧。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964531" y="476672"/>
            <a:ext cx="521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Let’s read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00063" y="1714500"/>
            <a:ext cx="8143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Gao Wei: Nice to see you, Kate.</a:t>
            </a:r>
          </a:p>
          <a:p>
            <a:pPr eaLnBrk="1" hangingPunct="1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Kate:       Glad to see you, Gao Wei.</a:t>
            </a:r>
          </a:p>
          <a:p>
            <a:pPr eaLnBrk="1" hangingPunct="1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Gao Wei: Let’s go to school.</a:t>
            </a:r>
          </a:p>
          <a:p>
            <a:pPr eaLnBrk="1" hangingPunct="1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Kate:    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OK. Let’s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go.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964531" y="129034"/>
            <a:ext cx="521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Let’s do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295474"/>
            <a:ext cx="37099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683568" y="2276872"/>
            <a:ext cx="50006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A: _____ to see you.</a:t>
            </a:r>
          </a:p>
          <a:p>
            <a:pPr eaLnBrk="1" hangingPunct="1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B: _____ to see you.</a:t>
            </a:r>
          </a:p>
          <a:p>
            <a:pPr eaLnBrk="1" hangingPunct="1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A: Let’s go to the ______.</a:t>
            </a:r>
          </a:p>
          <a:p>
            <a:pPr eaLnBrk="1" hangingPunct="1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B: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OK.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 go.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95736" y="4941168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Nice/Glad, Nice/Glad, classroom,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Let’s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893094" y="1916832"/>
            <a:ext cx="521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Let’s play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00063" y="2714625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同桌间相互练习所学句型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835696" y="385830"/>
            <a:ext cx="521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Let’s sing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05792" y="1556792"/>
            <a:ext cx="9038208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Hello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Gao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Wei!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ello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Kate!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ice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see you again.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Hello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Gao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Wei! Hello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Kate! Let’s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go to school.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Go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school.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the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classroom.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school. Go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classroom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Hello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Gao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Wei!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ello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Kate! Let’s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go to school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907704" y="352723"/>
            <a:ext cx="521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Let’s learn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071563"/>
            <a:ext cx="61769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4929188"/>
            <a:ext cx="6929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school</a:t>
            </a:r>
          </a:p>
          <a:p>
            <a:pPr algn="ctr" eaLnBrk="1" hangingPunct="1"/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学校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500063"/>
            <a:ext cx="61626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9632" y="4581128"/>
            <a:ext cx="6929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classroom</a:t>
            </a:r>
          </a:p>
          <a:p>
            <a:pPr algn="ctr" eaLnBrk="1" hangingPunct="1"/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教室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107406" y="229931"/>
            <a:ext cx="521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Look and say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4104" y="1556792"/>
            <a:ext cx="3929796" cy="315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云形标注 3"/>
          <p:cNvSpPr/>
          <p:nvPr/>
        </p:nvSpPr>
        <p:spPr>
          <a:xfrm>
            <a:off x="2428875" y="5000625"/>
            <a:ext cx="6286500" cy="1428750"/>
          </a:xfrm>
          <a:prstGeom prst="cloudCallout">
            <a:avLst>
              <a:gd name="adj1" fmla="val -38333"/>
              <a:gd name="adj2" fmla="val -71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This is  _________.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云形 4"/>
          <p:cNvSpPr/>
          <p:nvPr/>
        </p:nvSpPr>
        <p:spPr>
          <a:xfrm>
            <a:off x="4714875" y="2000250"/>
            <a:ext cx="3857625" cy="10001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classroom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96752"/>
            <a:ext cx="50006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标注 2"/>
          <p:cNvSpPr/>
          <p:nvPr/>
        </p:nvSpPr>
        <p:spPr>
          <a:xfrm>
            <a:off x="2428875" y="5000625"/>
            <a:ext cx="6286500" cy="1428750"/>
          </a:xfrm>
          <a:prstGeom prst="cloudCallout">
            <a:avLst>
              <a:gd name="adj1" fmla="val -38333"/>
              <a:gd name="adj2" fmla="val -71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This is  _________.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云形 3"/>
          <p:cNvSpPr/>
          <p:nvPr/>
        </p:nvSpPr>
        <p:spPr>
          <a:xfrm>
            <a:off x="5429250" y="2000250"/>
            <a:ext cx="3286125" cy="10001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school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06183" y="332656"/>
            <a:ext cx="5181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标注 2"/>
          <p:cNvSpPr/>
          <p:nvPr/>
        </p:nvSpPr>
        <p:spPr>
          <a:xfrm>
            <a:off x="785813" y="5072063"/>
            <a:ext cx="6286500" cy="1428750"/>
          </a:xfrm>
          <a:prstGeom prst="cloudCallout">
            <a:avLst>
              <a:gd name="adj1" fmla="val 14621"/>
              <a:gd name="adj2" fmla="val -80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小朋友们在哪里上课呢？</a:t>
            </a:r>
          </a:p>
        </p:txBody>
      </p:sp>
      <p:sp>
        <p:nvSpPr>
          <p:cNvPr id="4" name="云形 3"/>
          <p:cNvSpPr/>
          <p:nvPr/>
        </p:nvSpPr>
        <p:spPr>
          <a:xfrm>
            <a:off x="0" y="1857375"/>
            <a:ext cx="3857625" cy="10001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classroom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188640"/>
            <a:ext cx="55721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标注 2"/>
          <p:cNvSpPr/>
          <p:nvPr/>
        </p:nvSpPr>
        <p:spPr>
          <a:xfrm>
            <a:off x="785813" y="5072063"/>
            <a:ext cx="6286500" cy="1428750"/>
          </a:xfrm>
          <a:prstGeom prst="cloudCallout">
            <a:avLst>
              <a:gd name="adj1" fmla="val 14621"/>
              <a:gd name="adj2" fmla="val -80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小朋友们在哪里玩耍呢？</a:t>
            </a:r>
          </a:p>
        </p:txBody>
      </p:sp>
      <p:sp>
        <p:nvSpPr>
          <p:cNvPr id="4" name="云形 3"/>
          <p:cNvSpPr/>
          <p:nvPr/>
        </p:nvSpPr>
        <p:spPr>
          <a:xfrm>
            <a:off x="0" y="1785938"/>
            <a:ext cx="3286125" cy="10001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school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979712" y="240869"/>
            <a:ext cx="521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Let’s learn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70757" y="1628800"/>
            <a:ext cx="7632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初次见面，打招呼时不仅仅可用简单的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hello, hi,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可说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Nice/Glad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see you!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5580112" y="2780928"/>
            <a:ext cx="257175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607344"/>
            <a:ext cx="342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形标注 4"/>
          <p:cNvSpPr/>
          <p:nvPr/>
        </p:nvSpPr>
        <p:spPr>
          <a:xfrm>
            <a:off x="2786063" y="285750"/>
            <a:ext cx="6357937" cy="264318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Gao Wei: Hello,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Kate!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ice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see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you! 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你好，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Kate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，很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高兴见到你。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3071813" y="3786188"/>
            <a:ext cx="5857875" cy="2643187"/>
          </a:xfrm>
          <a:prstGeom prst="wedgeEllipseCallout">
            <a:avLst>
              <a:gd name="adj1" fmla="val -30589"/>
              <a:gd name="adj2" fmla="val -5209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Kate: Hello, Gao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Wei!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ice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see you!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你好，高伟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很高兴见到你。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Let's go to school.-Lesson 1_课件1</Template>
  <TotalTime>0</TotalTime>
  <Words>349</Words>
  <Application>Microsoft Office PowerPoint</Application>
  <PresentationFormat>全屏显示(4:3)</PresentationFormat>
  <Paragraphs>53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Let’s go to school.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2020-05-25T08:43:00Z</dcterms:created>
  <dcterms:modified xsi:type="dcterms:W3CDTF">2023-01-17T03:13:47Z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20B15713147D4FB5B5CB545C23A5D4FD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