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7ED7C-2C14-4048-8769-01BE9A0DE14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F91C9-9C84-49DE-9DA5-0B9ECC2F04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55D23-D103-47A8-B2EA-D16A39A2597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4A78-A192-4AB3-9559-AF9EEBA1CE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AFECF-69D9-4352-9819-5F04E5699BB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181DA7-D449-44FD-A941-D78050E41BF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8C6A6F-CE5A-4038-95E8-46ABE9761BD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35B7AD-1CE3-4CDD-9F41-30CE0D1C18F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5A8985-27C8-4323-BD0B-7A487417A44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75E81-1FEE-4E92-8B42-E24ABA41DDC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1977A-3E06-4457-90BD-72138A201B6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860E7-D2C7-479C-B8C1-E934C3A928B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CDE6E-9CB5-47AF-A005-39713C1ADE3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8EB85-4DA5-44DE-84EC-CD67F53A8C5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EF1EA-154B-4E3B-89B3-19EBC90029F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3E4E9-000A-406E-B9E5-76B95396285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2A602-0FD1-4058-81C4-EFA13959828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F4D8A0-A559-408C-A2E9-4CF09E98AD7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GI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1868" y="1556792"/>
            <a:ext cx="73661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0" b="1" dirty="0">
                <a:ln w="9525">
                  <a:noFill/>
                  <a:rou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宋简" pitchFamily="49" charset="-122"/>
                <a:ea typeface="汉仪中宋简" pitchFamily="49" charset="-122"/>
              </a:rPr>
              <a:t>一元一次不等式</a:t>
            </a:r>
          </a:p>
        </p:txBody>
      </p:sp>
      <p:sp>
        <p:nvSpPr>
          <p:cNvPr id="6" name="矩形 5"/>
          <p:cNvSpPr/>
          <p:nvPr/>
        </p:nvSpPr>
        <p:spPr>
          <a:xfrm>
            <a:off x="2751940" y="486916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31875"/>
            <a:ext cx="8820150" cy="5184775"/>
          </a:xfrm>
          <a:noFill/>
          <a:ln>
            <a:solidFill>
              <a:schemeClr val="tx2"/>
            </a:solidFill>
            <a:miter lim="800000"/>
          </a:ln>
        </p:spPr>
        <p:txBody>
          <a:bodyPr/>
          <a:lstStyle/>
          <a:p>
            <a:pPr>
              <a:buFontTx/>
              <a:buNone/>
            </a:pPr>
            <a:r>
              <a:rPr lang="zh-CN" altLang="en-US" b="1" dirty="0" smtClean="0">
                <a:solidFill>
                  <a:schemeClr val="tx2"/>
                </a:solidFill>
              </a:rPr>
              <a:t>          </a:t>
            </a:r>
          </a:p>
          <a:p>
            <a:pPr>
              <a:buFontTx/>
              <a:buNone/>
            </a:pPr>
            <a:r>
              <a:rPr lang="zh-CN" altLang="en-US" b="1" dirty="0" smtClean="0"/>
              <a:t>    解一元一次不等式</a:t>
            </a:r>
            <a:r>
              <a:rPr lang="zh-CN" altLang="en-US" b="1" dirty="0" smtClean="0">
                <a:solidFill>
                  <a:srgbClr val="FF0066"/>
                </a:solidFill>
              </a:rPr>
              <a:t>和解一元一次方程类似</a:t>
            </a:r>
            <a:r>
              <a:rPr lang="en-US" altLang="zh-CN" b="1" dirty="0" smtClean="0"/>
              <a:t>,</a:t>
            </a:r>
            <a:r>
              <a:rPr lang="zh-CN" altLang="en-US" b="1" dirty="0" smtClean="0"/>
              <a:t>有</a:t>
            </a:r>
          </a:p>
          <a:p>
            <a:pPr>
              <a:buFontTx/>
              <a:buNone/>
            </a:pPr>
            <a:r>
              <a:rPr lang="zh-CN" altLang="en-US" b="1" dirty="0" smtClean="0">
                <a:solidFill>
                  <a:srgbClr val="0000FF"/>
                </a:solidFill>
              </a:rPr>
              <a:t>        </a:t>
            </a:r>
            <a:r>
              <a:rPr lang="zh-CN" altLang="en-US" b="1" dirty="0">
                <a:solidFill>
                  <a:srgbClr val="0000FF"/>
                </a:solidFill>
              </a:rPr>
              <a:t>去分母</a:t>
            </a:r>
            <a:r>
              <a:rPr lang="zh-CN" altLang="en-US" b="1" dirty="0"/>
              <a:t>      </a:t>
            </a:r>
            <a:r>
              <a:rPr lang="zh-CN" altLang="en-US" b="1" dirty="0">
                <a:solidFill>
                  <a:srgbClr val="0000FF"/>
                </a:solidFill>
              </a:rPr>
              <a:t>去括号     移项      合并同类项          </a:t>
            </a:r>
          </a:p>
          <a:p>
            <a:pPr>
              <a:buFontTx/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                系数化为</a:t>
            </a:r>
            <a:r>
              <a:rPr lang="en-US" altLang="zh-CN" b="1" dirty="0">
                <a:solidFill>
                  <a:srgbClr val="0000FF"/>
                </a:solidFill>
              </a:rPr>
              <a:t>1</a:t>
            </a:r>
            <a:r>
              <a:rPr lang="zh-CN" altLang="en-US" b="1" dirty="0"/>
              <a:t>等步骤</a:t>
            </a:r>
            <a:r>
              <a:rPr lang="en-US" altLang="zh-CN" b="1" dirty="0"/>
              <a:t>.</a:t>
            </a:r>
          </a:p>
          <a:p>
            <a:pPr>
              <a:buFontTx/>
              <a:buNone/>
            </a:pPr>
            <a:endParaRPr lang="en-US" altLang="zh-CN" b="1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en-US" altLang="zh-CN" b="1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altLang="zh-CN" b="1" dirty="0"/>
              <a:t>       </a:t>
            </a:r>
            <a:r>
              <a:rPr lang="zh-CN" altLang="en-US" b="1" dirty="0"/>
              <a:t>在</a:t>
            </a:r>
            <a:r>
              <a:rPr lang="zh-CN" altLang="en-US" b="1" dirty="0">
                <a:solidFill>
                  <a:srgbClr val="FF0066"/>
                </a:solidFill>
              </a:rPr>
              <a:t>去分母</a:t>
            </a:r>
            <a:r>
              <a:rPr lang="zh-CN" altLang="en-US" b="1" dirty="0"/>
              <a:t>和</a:t>
            </a:r>
            <a:r>
              <a:rPr lang="zh-CN" altLang="en-US" b="1" dirty="0">
                <a:solidFill>
                  <a:srgbClr val="FF0066"/>
                </a:solidFill>
              </a:rPr>
              <a:t>系数化为</a:t>
            </a:r>
            <a:r>
              <a:rPr lang="en-US" altLang="zh-CN" b="1" dirty="0">
                <a:solidFill>
                  <a:srgbClr val="FF0066"/>
                </a:solidFill>
              </a:rPr>
              <a:t>1</a:t>
            </a:r>
            <a:r>
              <a:rPr lang="zh-CN" altLang="en-US" b="1" dirty="0"/>
              <a:t>的两步中</a:t>
            </a:r>
            <a:r>
              <a:rPr lang="en-US" altLang="zh-CN" b="1" dirty="0"/>
              <a:t>,</a:t>
            </a:r>
            <a:r>
              <a:rPr lang="zh-CN" altLang="en-US" b="1" dirty="0"/>
              <a:t>要</a:t>
            </a:r>
            <a:r>
              <a:rPr lang="zh-CN" altLang="en-US" b="1" dirty="0">
                <a:solidFill>
                  <a:schemeClr val="tx2"/>
                </a:solidFill>
              </a:rPr>
              <a:t>特别注意</a:t>
            </a:r>
            <a:r>
              <a:rPr lang="zh-CN" altLang="en-US" b="1" dirty="0"/>
              <a:t>不等式的两边都乘以</a:t>
            </a:r>
            <a:r>
              <a:rPr lang="en-US" altLang="zh-CN" b="1" dirty="0"/>
              <a:t>(</a:t>
            </a:r>
            <a:r>
              <a:rPr lang="zh-CN" altLang="en-US" b="1" dirty="0"/>
              <a:t>或除以</a:t>
            </a:r>
            <a:r>
              <a:rPr lang="en-US" altLang="zh-CN" b="1" dirty="0"/>
              <a:t>)</a:t>
            </a:r>
            <a:r>
              <a:rPr lang="zh-CN" altLang="en-US" b="1" dirty="0"/>
              <a:t>一个</a:t>
            </a:r>
            <a:r>
              <a:rPr lang="zh-CN" altLang="en-US" b="1" dirty="0">
                <a:solidFill>
                  <a:srgbClr val="0000FF"/>
                </a:solidFill>
              </a:rPr>
              <a:t>负数</a:t>
            </a:r>
            <a:r>
              <a:rPr lang="zh-CN" altLang="en-US" b="1" dirty="0"/>
              <a:t>时</a:t>
            </a:r>
            <a:r>
              <a:rPr lang="en-US" altLang="zh-CN" b="1" dirty="0"/>
              <a:t>,</a:t>
            </a:r>
            <a:r>
              <a:rPr lang="zh-CN" altLang="en-US" b="1" dirty="0"/>
              <a:t>不等号的方向必须</a:t>
            </a:r>
            <a:r>
              <a:rPr lang="zh-CN" altLang="en-US" b="1" dirty="0">
                <a:solidFill>
                  <a:srgbClr val="0000FF"/>
                </a:solidFill>
              </a:rPr>
              <a:t>改变</a:t>
            </a:r>
            <a:r>
              <a:rPr lang="en-US" altLang="zh-CN" b="1" dirty="0" smtClean="0"/>
              <a:t>.</a:t>
            </a:r>
            <a:endParaRPr lang="en-US" altLang="zh-CN" b="1" dirty="0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195513" y="2492375"/>
            <a:ext cx="5762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5292725" y="2565400"/>
            <a:ext cx="6492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116013" y="3068638"/>
            <a:ext cx="68421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3924300" y="2492375"/>
            <a:ext cx="6477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348038" y="5516563"/>
            <a:ext cx="21605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0" y="3860800"/>
            <a:ext cx="2843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66"/>
                </a:solidFill>
                <a:latin typeface="Comic Sans MS" panose="030F0702030302020204" pitchFamily="66" charset="0"/>
              </a:rPr>
              <a:t>区别在哪里</a:t>
            </a:r>
            <a:r>
              <a:rPr lang="en-US" altLang="zh-CN" sz="3200" b="1">
                <a:solidFill>
                  <a:srgbClr val="FF0066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403350" y="5013325"/>
            <a:ext cx="33131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2" name="WordArt 10"/>
          <p:cNvSpPr>
            <a:spLocks noChangeArrowheads="1" noChangeShapeType="1"/>
          </p:cNvSpPr>
          <p:nvPr/>
        </p:nvSpPr>
        <p:spPr bwMode="auto">
          <a:xfrm>
            <a:off x="0" y="188640"/>
            <a:ext cx="5003800" cy="8432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000"/>
                    </a:srgbClr>
                  </a:outerShdw>
                </a:effectLst>
                <a:latin typeface="宋体" panose="02010600030101010101" pitchFamily="2" charset="-122"/>
              </a:rPr>
              <a:t>一元一次不等式的解法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7" grpId="0" animBg="1"/>
      <p:bldP spid="13318" grpId="0" animBg="1"/>
      <p:bldP spid="13319" grpId="0" animBg="1"/>
      <p:bldP spid="13320" grpId="0" autoUpdateAnimBg="0"/>
      <p:bldP spid="133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2276475"/>
            <a:ext cx="7489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84438" y="2420938"/>
            <a:ext cx="5040312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2y+2-6y+15≥12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2y-6y≥12-2-15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    -4y≥-5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       x</a:t>
            </a:r>
            <a:r>
              <a:rPr lang="en-US" altLang="zh-CN" sz="2800" b="1">
                <a:solidFill>
                  <a:srgbClr val="FF0066"/>
                </a:solidFill>
                <a:latin typeface="Comic Sans MS" panose="030F0702030302020204" pitchFamily="66" charset="0"/>
              </a:rPr>
              <a:t>≤</a:t>
            </a:r>
            <a:endParaRPr lang="en-US" altLang="zh-CN" sz="28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40" name="WordArt 4"/>
          <p:cNvSpPr>
            <a:spLocks noChangeArrowheads="1" noChangeShapeType="1"/>
          </p:cNvSpPr>
          <p:nvPr/>
        </p:nvSpPr>
        <p:spPr bwMode="auto">
          <a:xfrm>
            <a:off x="179388" y="0"/>
            <a:ext cx="4032250" cy="69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师生互动大闯关</a:t>
            </a:r>
            <a:r>
              <a:rPr lang="en-US" altLang="zh-CN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!</a:t>
            </a:r>
            <a:endParaRPr lang="zh-CN" altLang="en-US" sz="36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2349500"/>
            <a:ext cx="230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去分母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得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84213" y="2997200"/>
            <a:ext cx="2089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去括号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得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971550" y="36449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移项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得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0" y="4292600"/>
            <a:ext cx="2735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合并同类项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得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0" y="4868863"/>
            <a:ext cx="2628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化系数为</a:t>
            </a: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得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79388" y="2276475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66"/>
                </a:solidFill>
                <a:latin typeface="Comic Sans MS" panose="030F0702030302020204" pitchFamily="66" charset="0"/>
              </a:rPr>
              <a:t>解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grpSp>
        <p:nvGrpSpPr>
          <p:cNvPr id="14347" name="Group 11"/>
          <p:cNvGrpSpPr/>
          <p:nvPr/>
        </p:nvGrpSpPr>
        <p:grpSpPr bwMode="auto">
          <a:xfrm>
            <a:off x="7235825" y="2997200"/>
            <a:ext cx="1692275" cy="1187450"/>
            <a:chOff x="0" y="0"/>
            <a:chExt cx="1066" cy="748"/>
          </a:xfrm>
        </p:grpSpPr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0" y="0"/>
              <a:ext cx="1066" cy="726"/>
            </a:xfrm>
            <a:prstGeom prst="wedgeRectCallout">
              <a:avLst>
                <a:gd name="adj1" fmla="val -122704"/>
                <a:gd name="adj2" fmla="val -61708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23" y="0"/>
              <a:ext cx="1043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FF0066"/>
                  </a:solidFill>
                </a:rPr>
                <a:t>同乘最简公分母</a:t>
              </a:r>
              <a:r>
                <a:rPr lang="en-US" altLang="zh-CN" b="1">
                  <a:solidFill>
                    <a:srgbClr val="FF0066"/>
                  </a:solidFill>
                </a:rPr>
                <a:t>12,</a:t>
              </a:r>
              <a:r>
                <a:rPr lang="zh-CN" altLang="en-US" b="1">
                  <a:solidFill>
                    <a:srgbClr val="FF0066"/>
                  </a:solidFill>
                </a:rPr>
                <a:t>方向不变</a:t>
              </a:r>
            </a:p>
          </p:txBody>
        </p:sp>
      </p:grp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7451725" y="5300663"/>
            <a:ext cx="1295400" cy="908050"/>
          </a:xfrm>
          <a:prstGeom prst="wedgeRoundRectCallout">
            <a:avLst>
              <a:gd name="adj1" fmla="val -260662"/>
              <a:gd name="adj2" fmla="val -63111"/>
              <a:gd name="adj3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7451725" y="5300663"/>
            <a:ext cx="1692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66"/>
                </a:solidFill>
              </a:rPr>
              <a:t>同除以</a:t>
            </a:r>
            <a:r>
              <a:rPr lang="en-US" altLang="zh-CN" b="1">
                <a:solidFill>
                  <a:srgbClr val="FF0066"/>
                </a:solidFill>
              </a:rPr>
              <a:t>-4,</a:t>
            </a:r>
            <a:r>
              <a:rPr lang="zh-CN" altLang="en-US" b="1">
                <a:solidFill>
                  <a:srgbClr val="FF0066"/>
                </a:solidFill>
              </a:rPr>
              <a:t>方向改变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827088" y="2852738"/>
            <a:ext cx="10080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250825" y="5373688"/>
            <a:ext cx="17287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4354" name="Object 1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0825" y="536575"/>
          <a:ext cx="9650413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3" imgW="2198370" imgH="609600" progId="Equation.3">
                  <p:embed/>
                </p:oleObj>
              </mc:Choice>
              <mc:Fallback>
                <p:oleObj r:id="rId3" imgW="2198370" imgH="6096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36575"/>
                        <a:ext cx="9650413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5" name="Object 1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00338" y="2600325"/>
          <a:ext cx="4824412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5" imgW="1460500" imgH="203200" progId="Equation.3">
                  <p:embed/>
                </p:oleObj>
              </mc:Choice>
              <mc:Fallback>
                <p:oleObj r:id="rId5" imgW="1460500" imgH="2032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600325"/>
                        <a:ext cx="4824412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6" name="Object 2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11638" y="4838700"/>
          <a:ext cx="3905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7" imgW="153035" imgH="394335" progId="Equation.3">
                  <p:embed/>
                </p:oleObj>
              </mc:Choice>
              <mc:Fallback>
                <p:oleObj r:id="rId7" imgW="153035" imgH="394335" progId="Equation.3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838700"/>
                        <a:ext cx="3905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0" y="5445125"/>
            <a:ext cx="7092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333399"/>
                </a:solidFill>
              </a:rPr>
              <a:t>这个不等式的解集在数轴上的表示如图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1547813" y="6237288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843213" y="61658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4356100" y="616585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2700338" y="6400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</a:rPr>
              <a:t>0</a:t>
            </a:r>
          </a:p>
        </p:txBody>
      </p:sp>
      <p:graphicFrame>
        <p:nvGraphicFramePr>
          <p:cNvPr id="14363" name="Object 2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140200" y="6208713"/>
          <a:ext cx="25241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9" imgW="153035" imgH="394335" progId="Equation.3">
                  <p:embed/>
                </p:oleObj>
              </mc:Choice>
              <mc:Fallback>
                <p:oleObj r:id="rId9" imgW="153035" imgH="394335" progId="Equation.3">
                  <p:embed/>
                  <p:pic>
                    <p:nvPicPr>
                      <p:cNvPr id="0" name="图片 4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6208713"/>
                        <a:ext cx="252413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4356100" y="6092825"/>
            <a:ext cx="142875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H="1">
            <a:off x="4356100" y="609282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4427538" y="58769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2339975" y="5949950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46" grpId="0" autoUpdateAnimBg="0"/>
      <p:bldP spid="14350" grpId="0" animBg="1" autoUpdateAnimBg="0"/>
      <p:bldP spid="14351" grpId="0" autoUpdateAnimBg="0"/>
      <p:bldP spid="14352" grpId="0" animBg="1"/>
      <p:bldP spid="14353" grpId="0" animBg="1"/>
      <p:bldP spid="14358" grpId="0" autoUpdateAnimBg="0"/>
      <p:bldP spid="14359" grpId="0" animBg="1"/>
      <p:bldP spid="14362" grpId="0" autoUpdateAnimBg="0"/>
      <p:bldP spid="143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z="5400" b="1" dirty="0">
                <a:solidFill>
                  <a:srgbClr val="0000FF"/>
                </a:solidFill>
              </a:rPr>
              <a:t>例</a:t>
            </a:r>
            <a:r>
              <a:rPr lang="en-US" altLang="zh-CN" sz="5400" b="1" dirty="0">
                <a:solidFill>
                  <a:srgbClr val="0000FF"/>
                </a:solidFill>
              </a:rPr>
              <a:t>3 </a:t>
            </a:r>
            <a:r>
              <a:rPr lang="zh-CN" altLang="en-US" sz="5400" b="1" dirty="0">
                <a:solidFill>
                  <a:srgbClr val="0000FF"/>
                </a:solidFill>
              </a:rPr>
              <a:t>、求不等式</a:t>
            </a:r>
            <a:r>
              <a:rPr lang="en-US" altLang="zh-CN" sz="5400" b="1" dirty="0">
                <a:solidFill>
                  <a:srgbClr val="0000FF"/>
                </a:solidFill>
              </a:rPr>
              <a:t>3(1-x) ≤2(x+9)</a:t>
            </a:r>
            <a:r>
              <a:rPr lang="zh-CN" altLang="en-US" sz="5400" b="1" dirty="0">
                <a:solidFill>
                  <a:srgbClr val="0000FF"/>
                </a:solidFill>
              </a:rPr>
              <a:t>的负整数解</a:t>
            </a:r>
            <a:r>
              <a:rPr lang="en-US" altLang="zh-CN" sz="54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27088" y="1989138"/>
            <a:ext cx="7032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</a:rPr>
              <a:t>解：解不等式</a:t>
            </a:r>
            <a:r>
              <a:rPr lang="en-US" altLang="zh-CN" sz="3200" b="1" dirty="0">
                <a:solidFill>
                  <a:srgbClr val="FF0000"/>
                </a:solidFill>
              </a:rPr>
              <a:t>3(1-x) ≤2(x+9)</a:t>
            </a:r>
            <a:r>
              <a:rPr lang="zh-CN" altLang="en-US" sz="3200" b="1" dirty="0">
                <a:solidFill>
                  <a:srgbClr val="0000FF"/>
                </a:solidFill>
              </a:rPr>
              <a:t>，得</a:t>
            </a:r>
            <a:r>
              <a:rPr lang="en-US" altLang="zh-CN" sz="3200" b="1" dirty="0">
                <a:solidFill>
                  <a:srgbClr val="0000FF"/>
                </a:solidFill>
              </a:rPr>
              <a:t>x≥-3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31913" y="2565400"/>
            <a:ext cx="2835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</a:rPr>
              <a:t>因为</a:t>
            </a:r>
            <a:r>
              <a:rPr lang="en-US" altLang="zh-CN" sz="3200" b="1" dirty="0">
                <a:solidFill>
                  <a:srgbClr val="0000FF"/>
                </a:solidFill>
              </a:rPr>
              <a:t>x</a:t>
            </a:r>
            <a:r>
              <a:rPr lang="zh-CN" altLang="en-US" sz="3200" b="1" dirty="0">
                <a:solidFill>
                  <a:srgbClr val="0000FF"/>
                </a:solidFill>
              </a:rPr>
              <a:t>为负整数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87450" y="3284538"/>
            <a:ext cx="2754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3333CC"/>
                </a:solidFill>
              </a:rPr>
              <a:t>所以</a:t>
            </a:r>
            <a:r>
              <a:rPr lang="en-US" altLang="zh-CN" sz="3200" b="1" dirty="0">
                <a:solidFill>
                  <a:srgbClr val="3333CC"/>
                </a:solidFill>
              </a:rPr>
              <a:t>x=-3,-2,-1.</a:t>
            </a:r>
          </a:p>
        </p:txBody>
      </p:sp>
      <p:sp>
        <p:nvSpPr>
          <p:cNvPr id="16390" name="WordArt 6"/>
          <p:cNvSpPr>
            <a:spLocks noChangeArrowheads="1" noChangeShapeType="1"/>
          </p:cNvSpPr>
          <p:nvPr/>
        </p:nvSpPr>
        <p:spPr bwMode="auto">
          <a:xfrm>
            <a:off x="2411413" y="3789363"/>
            <a:ext cx="38862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000"/>
                    </a:srgbClr>
                  </a:outerShdw>
                </a:effectLst>
                <a:latin typeface="宋体" panose="02010600030101010101" pitchFamily="2" charset="-122"/>
              </a:rPr>
              <a:t>会做了吗，试一试</a:t>
            </a:r>
            <a:r>
              <a:rPr lang="en-US" altLang="zh-CN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000"/>
                    </a:srgbClr>
                  </a:outerShdw>
                </a:effectLst>
                <a:latin typeface="宋体" panose="02010600030101010101" pitchFamily="2" charset="-122"/>
              </a:rPr>
              <a:t>.</a:t>
            </a:r>
            <a:endParaRPr lang="zh-CN" altLang="en-US" sz="360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8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68313" y="4797425"/>
            <a:ext cx="81327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solidFill>
                  <a:srgbClr val="0000FF"/>
                </a:solidFill>
              </a:rPr>
              <a:t>求不等式</a:t>
            </a:r>
            <a:r>
              <a:rPr lang="en-US" altLang="zh-CN" sz="5400" b="1" dirty="0">
                <a:solidFill>
                  <a:srgbClr val="0000FF"/>
                </a:solidFill>
              </a:rPr>
              <a:t>2 </a:t>
            </a:r>
            <a:r>
              <a:rPr lang="zh-CN" altLang="en-US" sz="5400" b="1" dirty="0">
                <a:solidFill>
                  <a:srgbClr val="0000FF"/>
                </a:solidFill>
              </a:rPr>
              <a:t>（</a:t>
            </a:r>
            <a:r>
              <a:rPr lang="en-US" altLang="zh-CN" sz="5400" b="1" dirty="0">
                <a:solidFill>
                  <a:srgbClr val="0000FF"/>
                </a:solidFill>
              </a:rPr>
              <a:t>x-1) </a:t>
            </a:r>
            <a:r>
              <a:rPr lang="zh-CN" altLang="en-US" sz="4400" b="1" dirty="0">
                <a:solidFill>
                  <a:srgbClr val="FF0000"/>
                </a:solidFill>
              </a:rPr>
              <a:t>＜</a:t>
            </a:r>
            <a:r>
              <a:rPr lang="en-US" altLang="zh-CN" sz="5400" b="1" dirty="0">
                <a:solidFill>
                  <a:srgbClr val="0000FF"/>
                </a:solidFill>
              </a:rPr>
              <a:t>x+1</a:t>
            </a:r>
            <a:r>
              <a:rPr lang="zh-CN" altLang="en-US" sz="5400" b="1" dirty="0">
                <a:solidFill>
                  <a:srgbClr val="0000FF"/>
                </a:solidFill>
              </a:rPr>
              <a:t>的正整数解</a:t>
            </a:r>
            <a:r>
              <a:rPr lang="en-US" altLang="zh-CN" sz="5400" b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0" grpId="0" animBg="1"/>
      <p:bldP spid="163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640763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333399"/>
                </a:solidFill>
                <a:latin typeface="Comic Sans MS" panose="030F0702030302020204" pitchFamily="66" charset="0"/>
              </a:rPr>
              <a:t>例</a:t>
            </a:r>
            <a:r>
              <a:rPr lang="en-US" altLang="zh-CN" sz="3200" b="1">
                <a:solidFill>
                  <a:srgbClr val="333399"/>
                </a:solidFill>
                <a:latin typeface="Comic Sans MS" panose="030F0702030302020204" pitchFamily="66" charset="0"/>
              </a:rPr>
              <a:t>4.</a:t>
            </a:r>
            <a:r>
              <a:rPr lang="zh-CN" altLang="en-US" sz="3200" b="1">
                <a:solidFill>
                  <a:srgbClr val="333399"/>
                </a:solidFill>
                <a:latin typeface="Comic Sans MS" panose="030F0702030302020204" pitchFamily="66" charset="0"/>
              </a:rPr>
              <a:t>关于</a:t>
            </a:r>
            <a:r>
              <a:rPr lang="en-US" altLang="zh-CN" sz="3200" b="1">
                <a:solidFill>
                  <a:srgbClr val="333399"/>
                </a:solidFill>
                <a:latin typeface="Comic Sans MS" panose="030F0702030302020204" pitchFamily="66" charset="0"/>
              </a:rPr>
              <a:t>x</a:t>
            </a:r>
            <a:r>
              <a:rPr lang="zh-CN" altLang="en-US" sz="3200" b="1">
                <a:solidFill>
                  <a:srgbClr val="333399"/>
                </a:solidFill>
                <a:latin typeface="Comic Sans MS" panose="030F0702030302020204" pitchFamily="66" charset="0"/>
              </a:rPr>
              <a:t>的不等式</a:t>
            </a:r>
            <a:r>
              <a:rPr lang="en-US" altLang="zh-CN" sz="3200" b="1">
                <a:solidFill>
                  <a:srgbClr val="333399"/>
                </a:solidFill>
                <a:latin typeface="Comic Sans MS" panose="030F0702030302020204" pitchFamily="66" charset="0"/>
              </a:rPr>
              <a:t>3x-2a≤-2</a:t>
            </a:r>
            <a:r>
              <a:rPr lang="zh-CN" altLang="en-US" sz="3200" b="1">
                <a:solidFill>
                  <a:srgbClr val="333399"/>
                </a:solidFill>
                <a:latin typeface="Comic Sans MS" panose="030F0702030302020204" pitchFamily="66" charset="0"/>
              </a:rPr>
              <a:t>的解集如图所示</a:t>
            </a:r>
            <a:r>
              <a:rPr lang="en-US" altLang="zh-CN" sz="3200" b="1">
                <a:solidFill>
                  <a:srgbClr val="333399"/>
                </a:solidFill>
                <a:latin typeface="Comic Sans MS" panose="030F0702030302020204" pitchFamily="66" charset="0"/>
              </a:rPr>
              <a:t>,</a:t>
            </a:r>
            <a:r>
              <a:rPr lang="zh-CN" altLang="en-US" sz="3200" b="1">
                <a:solidFill>
                  <a:srgbClr val="333399"/>
                </a:solidFill>
                <a:latin typeface="Comic Sans MS" panose="030F0702030302020204" pitchFamily="66" charset="0"/>
              </a:rPr>
              <a:t>求</a:t>
            </a:r>
            <a:r>
              <a:rPr lang="en-US" altLang="zh-CN" sz="3200" b="1">
                <a:solidFill>
                  <a:srgbClr val="333399"/>
                </a:solidFill>
                <a:latin typeface="Comic Sans MS" panose="030F0702030302020204" pitchFamily="66" charset="0"/>
              </a:rPr>
              <a:t>a</a:t>
            </a:r>
            <a:r>
              <a:rPr lang="zh-CN" altLang="en-US" sz="3200" b="1">
                <a:solidFill>
                  <a:srgbClr val="333399"/>
                </a:solidFill>
                <a:latin typeface="Comic Sans MS" panose="030F0702030302020204" pitchFamily="66" charset="0"/>
              </a:rPr>
              <a:t>的值</a:t>
            </a:r>
            <a:r>
              <a:rPr lang="en-US" altLang="zh-CN" sz="3200" b="1">
                <a:solidFill>
                  <a:srgbClr val="333399"/>
                </a:solidFill>
                <a:latin typeface="Comic Sans MS" panose="030F0702030302020204" pitchFamily="66" charset="0"/>
              </a:rPr>
              <a:t>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200" b="1">
              <a:solidFill>
                <a:srgbClr val="3333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5363" name="Group 3"/>
          <p:cNvGrpSpPr/>
          <p:nvPr/>
        </p:nvGrpSpPr>
        <p:grpSpPr bwMode="auto">
          <a:xfrm>
            <a:off x="5003800" y="1268413"/>
            <a:ext cx="2952750" cy="612775"/>
            <a:chOff x="0" y="0"/>
            <a:chExt cx="1587" cy="386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0" y="136"/>
              <a:ext cx="158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136" y="136"/>
              <a:ext cx="5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544" y="136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861" y="136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V="1">
              <a:off x="362" y="0"/>
              <a:ext cx="0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 flipH="1">
              <a:off x="0" y="0"/>
              <a:ext cx="36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63575" y="1884363"/>
            <a:ext cx="2632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</a:rPr>
              <a:t>解：移项，得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55650" y="2708275"/>
            <a:ext cx="2835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</a:rPr>
              <a:t>系数化为</a:t>
            </a:r>
            <a:r>
              <a:rPr lang="en-US" altLang="zh-CN" sz="3200" b="1">
                <a:solidFill>
                  <a:srgbClr val="0000FF"/>
                </a:solidFill>
              </a:rPr>
              <a:t>1</a:t>
            </a:r>
            <a:r>
              <a:rPr lang="zh-CN" altLang="en-US" sz="3200" b="1">
                <a:solidFill>
                  <a:srgbClr val="0000FF"/>
                </a:solidFill>
              </a:rPr>
              <a:t>，得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924300" y="1916113"/>
            <a:ext cx="21097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</a:rPr>
              <a:t>3x≤2a-2</a:t>
            </a:r>
          </a:p>
        </p:txBody>
      </p:sp>
      <p:graphicFrame>
        <p:nvGraphicFramePr>
          <p:cNvPr id="15373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3851275" y="5300663"/>
          <a:ext cx="12144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3" imgW="483870" imgH="394335" progId="Equation.3">
                  <p:embed/>
                </p:oleObj>
              </mc:Choice>
              <mc:Fallback>
                <p:oleObj r:id="rId3" imgW="483870" imgH="394335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300663"/>
                        <a:ext cx="12144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195513" y="4311650"/>
          <a:ext cx="20161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5" imgW="737235" imgH="394335" progId="Equation.3">
                  <p:embed/>
                </p:oleObj>
              </mc:Choice>
              <mc:Fallback>
                <p:oleObj r:id="rId5" imgW="737235" imgH="394335" progId="Equation.3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311650"/>
                        <a:ext cx="2016125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5651500" y="1412875"/>
            <a:ext cx="73025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827088" y="3429000"/>
            <a:ext cx="2224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</a:rPr>
              <a:t>由图可知：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255963" y="3495675"/>
            <a:ext cx="1323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</a:rPr>
              <a:t>X ≤-1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900113" y="426085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</a:rPr>
              <a:t>所以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39750" y="5229225"/>
            <a:ext cx="314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</a:rPr>
              <a:t>解这个方程，得 </a:t>
            </a:r>
          </a:p>
        </p:txBody>
      </p:sp>
      <p:graphicFrame>
        <p:nvGraphicFramePr>
          <p:cNvPr id="15380" name="Object 2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51275" y="2789238"/>
          <a:ext cx="194468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7" imgW="673735" imgH="394335" progId="Equation.3">
                  <p:embed/>
                </p:oleObj>
              </mc:Choice>
              <mc:Fallback>
                <p:oleObj r:id="rId7" imgW="673735" imgH="394335" progId="Equation.3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789238"/>
                        <a:ext cx="1944688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  <p:bldP spid="15371" grpId="0" autoUpdateAnimBg="0"/>
      <p:bldP spid="15372" grpId="0" autoUpdateAnimBg="0"/>
      <p:bldP spid="15376" grpId="0" autoUpdateAnimBg="0"/>
      <p:bldP spid="15377" grpId="0" autoUpdateAnimBg="0"/>
      <p:bldP spid="15378" grpId="0" autoUpdateAnimBg="0"/>
      <p:bldP spid="1537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/>
          </p:cNvSpPr>
          <p:nvPr/>
        </p:nvSpPr>
        <p:spPr bwMode="auto">
          <a:xfrm>
            <a:off x="323528" y="764704"/>
            <a:ext cx="4391025" cy="1368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展现自我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580063" y="4149725"/>
            <a:ext cx="1079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2349500"/>
            <a:ext cx="8675688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不等式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2-x&lt;x-6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的解集为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_____</a:t>
            </a:r>
            <a:r>
              <a:rPr lang="en-US" sz="28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_      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当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x=-3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时，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4x-3a&gt;6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那么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的取值范围是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_</a:t>
            </a:r>
            <a:r>
              <a:rPr lang="en-US" sz="28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_____.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当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x______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时，代数式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3x+12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的值是非负数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解不等式，并把解集在数轴上表示出来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                  （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4292600"/>
            <a:ext cx="180022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263" y="4221163"/>
            <a:ext cx="18732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8488" y="4076700"/>
            <a:ext cx="3095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1270000"/>
            <a:ext cx="7812088" cy="374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、若</a:t>
            </a: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a&gt;b,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则下列不等式正确的是（    ）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     A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4a&lt;4b      B.-4a&lt;-4b     C.a+4&lt;b+4    D. a-4&lt;b-4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、不等式</a:t>
            </a: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x-1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）≥</a:t>
            </a: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5x-3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的自然数解是</a:t>
            </a: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a______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时，代数式</a:t>
            </a: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2a-3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的值不小于</a:t>
            </a: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5a+3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的值。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0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、解不等式的过程：①                ②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③         ④          其中造成解答错误的一步是 </a:t>
            </a: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A ①          B ②          C ③         D ④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解不等式，并把解集在数轴上表示出来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0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77213" y="5791200"/>
            <a:ext cx="8874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0" name="Picture 4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779481" flipV="1">
            <a:off x="7019925" y="-242888"/>
            <a:ext cx="2411413" cy="228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68313" y="0"/>
            <a:ext cx="18716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2" name="WordArt 6"/>
          <p:cNvSpPr>
            <a:spLocks noChangeArrowheads="1" noChangeShapeType="1"/>
          </p:cNvSpPr>
          <p:nvPr/>
        </p:nvSpPr>
        <p:spPr bwMode="auto">
          <a:xfrm>
            <a:off x="269875" y="728662"/>
            <a:ext cx="1944688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48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</a:rPr>
              <a:t>课堂达标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588125" y="26035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4" name="WordArt 8"/>
          <p:cNvSpPr>
            <a:spLocks noChangeArrowheads="1" noChangeShapeType="1"/>
          </p:cNvSpPr>
          <p:nvPr/>
        </p:nvSpPr>
        <p:spPr bwMode="auto">
          <a:xfrm rot="436252">
            <a:off x="6838950" y="549275"/>
            <a:ext cx="2305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i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163748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我能行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356100" y="2493963"/>
            <a:ext cx="7921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3213" y="2708275"/>
            <a:ext cx="18002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725" y="2852738"/>
            <a:ext cx="15113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8313" y="3429000"/>
            <a:ext cx="93503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08175" y="3284538"/>
            <a:ext cx="10795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116013" y="4652963"/>
            <a:ext cx="2447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 descr="water"/>
          <p:cNvSpPr>
            <a:spLocks noChangeArrowheads="1" noChangeShapeType="1"/>
          </p:cNvSpPr>
          <p:nvPr/>
        </p:nvSpPr>
        <p:spPr bwMode="auto">
          <a:xfrm>
            <a:off x="617612" y="1484784"/>
            <a:ext cx="4165451" cy="13684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TopLeft">
                <a:rot lat="0" lon="20519999" rev="0"/>
              </a:camera>
              <a:lightRig rig="legacyFlat1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回顾与反思：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700338" y="982663"/>
            <a:ext cx="49672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64518" y="3861048"/>
            <a:ext cx="8208962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6600" dirty="0">
                <a:solidFill>
                  <a:srgbClr val="FF00FF"/>
                </a:solidFill>
                <a:ea typeface="华文新魏" panose="02010800040101010101" pitchFamily="2" charset="-122"/>
              </a:rPr>
              <a:t>本节课你有什么收获</a:t>
            </a:r>
            <a:r>
              <a:rPr lang="en-US" sz="6600" dirty="0">
                <a:solidFill>
                  <a:srgbClr val="FF00FF"/>
                </a:solidFill>
                <a:ea typeface="华文新魏" panose="02010800040101010101" pitchFamily="2" charset="-122"/>
              </a:rPr>
              <a:t>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5364163" y="190500"/>
            <a:ext cx="3459162" cy="1006475"/>
            <a:chOff x="0" y="0"/>
            <a:chExt cx="2268" cy="606"/>
          </a:xfrm>
        </p:grpSpPr>
        <p:grpSp>
          <p:nvGrpSpPr>
            <p:cNvPr id="17411" name="Group 3"/>
            <p:cNvGrpSpPr/>
            <p:nvPr/>
          </p:nvGrpSpPr>
          <p:grpSpPr bwMode="auto">
            <a:xfrm>
              <a:off x="0" y="0"/>
              <a:ext cx="2268" cy="606"/>
              <a:chOff x="0" y="0"/>
              <a:chExt cx="1698" cy="606"/>
            </a:xfrm>
          </p:grpSpPr>
          <p:sp>
            <p:nvSpPr>
              <p:cNvPr id="17412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1698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413" name="Group 5"/>
              <p:cNvGrpSpPr/>
              <p:nvPr/>
            </p:nvGrpSpPr>
            <p:grpSpPr bwMode="auto">
              <a:xfrm>
                <a:off x="3" y="3"/>
                <a:ext cx="1680" cy="589"/>
                <a:chOff x="0" y="0"/>
                <a:chExt cx="1680" cy="589"/>
              </a:xfrm>
            </p:grpSpPr>
            <p:sp>
              <p:nvSpPr>
                <p:cNvPr id="17414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405 w 4480"/>
                    <a:gd name="T1" fmla="*/ 426 h 1280"/>
                    <a:gd name="T2" fmla="*/ 0 w 4480"/>
                    <a:gd name="T3" fmla="*/ 601 h 1280"/>
                    <a:gd name="T4" fmla="*/ 223 w 4480"/>
                    <a:gd name="T5" fmla="*/ 753 h 1280"/>
                    <a:gd name="T6" fmla="*/ 221 w 4480"/>
                    <a:gd name="T7" fmla="*/ 751 h 1280"/>
                    <a:gd name="T8" fmla="*/ 99 w 4480"/>
                    <a:gd name="T9" fmla="*/ 871 h 1280"/>
                    <a:gd name="T10" fmla="*/ 551 w 4480"/>
                    <a:gd name="T11" fmla="*/ 1046 h 1280"/>
                    <a:gd name="T12" fmla="*/ 604 w 4480"/>
                    <a:gd name="T13" fmla="*/ 1045 h 1280"/>
                    <a:gd name="T14" fmla="*/ 601 w 4480"/>
                    <a:gd name="T15" fmla="*/ 1046 h 1280"/>
                    <a:gd name="T16" fmla="*/ 1296 w 4480"/>
                    <a:gd name="T17" fmla="*/ 1203 h 1280"/>
                    <a:gd name="T18" fmla="*/ 1708 w 4480"/>
                    <a:gd name="T19" fmla="*/ 1159 h 1280"/>
                    <a:gd name="T20" fmla="*/ 1707 w 4480"/>
                    <a:gd name="T21" fmla="*/ 1159 h 1280"/>
                    <a:gd name="T22" fmla="*/ 2289 w 4480"/>
                    <a:gd name="T23" fmla="*/ 1280 h 1280"/>
                    <a:gd name="T24" fmla="*/ 2960 w 4480"/>
                    <a:gd name="T25" fmla="*/ 1086 h 1280"/>
                    <a:gd name="T26" fmla="*/ 2960 w 4480"/>
                    <a:gd name="T27" fmla="*/ 1088 h 1280"/>
                    <a:gd name="T28" fmla="*/ 3278 w 4480"/>
                    <a:gd name="T29" fmla="*/ 1123 h 1280"/>
                    <a:gd name="T30" fmla="*/ 3878 w 4480"/>
                    <a:gd name="T31" fmla="*/ 892 h 1280"/>
                    <a:gd name="T32" fmla="*/ 3877 w 4480"/>
                    <a:gd name="T33" fmla="*/ 891 h 1280"/>
                    <a:gd name="T34" fmla="*/ 4480 w 4480"/>
                    <a:gd name="T35" fmla="*/ 621 h 1280"/>
                    <a:gd name="T36" fmla="*/ 4334 w 4480"/>
                    <a:gd name="T37" fmla="*/ 455 h 1280"/>
                    <a:gd name="T38" fmla="*/ 4333 w 4480"/>
                    <a:gd name="T39" fmla="*/ 454 h 1280"/>
                    <a:gd name="T40" fmla="*/ 4378 w 4480"/>
                    <a:gd name="T41" fmla="*/ 370 h 1280"/>
                    <a:gd name="T42" fmla="*/ 3970 w 4480"/>
                    <a:gd name="T43" fmla="*/ 162 h 1280"/>
                    <a:gd name="T44" fmla="*/ 3972 w 4480"/>
                    <a:gd name="T45" fmla="*/ 161 h 1280"/>
                    <a:gd name="T46" fmla="*/ 3476 w 4480"/>
                    <a:gd name="T47" fmla="*/ 0 h 1280"/>
                    <a:gd name="T48" fmla="*/ 3092 w 4480"/>
                    <a:gd name="T49" fmla="*/ 70 h 1280"/>
                    <a:gd name="T50" fmla="*/ 3093 w 4480"/>
                    <a:gd name="T51" fmla="*/ 70 h 1280"/>
                    <a:gd name="T52" fmla="*/ 2733 w 4480"/>
                    <a:gd name="T53" fmla="*/ 0 h 1280"/>
                    <a:gd name="T54" fmla="*/ 2328 w 4480"/>
                    <a:gd name="T55" fmla="*/ 98 h 1280"/>
                    <a:gd name="T56" fmla="*/ 2329 w 4480"/>
                    <a:gd name="T57" fmla="*/ 101 h 1280"/>
                    <a:gd name="T58" fmla="*/ 1941 w 4480"/>
                    <a:gd name="T59" fmla="*/ 39 h 1280"/>
                    <a:gd name="T60" fmla="*/ 1453 w 4480"/>
                    <a:gd name="T61" fmla="*/ 153 h 1280"/>
                    <a:gd name="T62" fmla="*/ 1451 w 4480"/>
                    <a:gd name="T63" fmla="*/ 155 h 1280"/>
                    <a:gd name="T64" fmla="*/ 1097 w 4480"/>
                    <a:gd name="T65" fmla="*/ 117 h 1280"/>
                    <a:gd name="T66" fmla="*/ 397 w 4480"/>
                    <a:gd name="T67" fmla="*/ 390 h 1280"/>
                    <a:gd name="T68" fmla="*/ 403 w 4480"/>
                    <a:gd name="T69" fmla="*/ 426 h 1280"/>
                    <a:gd name="T70" fmla="*/ 405 w 4480"/>
                    <a:gd name="T71" fmla="*/ 426 h 1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15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405 w 4480"/>
                    <a:gd name="T1" fmla="*/ 426 h 1280"/>
                    <a:gd name="T2" fmla="*/ 0 w 4480"/>
                    <a:gd name="T3" fmla="*/ 601 h 1280"/>
                    <a:gd name="T4" fmla="*/ 223 w 4480"/>
                    <a:gd name="T5" fmla="*/ 753 h 1280"/>
                    <a:gd name="T6" fmla="*/ 221 w 4480"/>
                    <a:gd name="T7" fmla="*/ 751 h 1280"/>
                    <a:gd name="T8" fmla="*/ 99 w 4480"/>
                    <a:gd name="T9" fmla="*/ 871 h 1280"/>
                    <a:gd name="T10" fmla="*/ 551 w 4480"/>
                    <a:gd name="T11" fmla="*/ 1046 h 1280"/>
                    <a:gd name="T12" fmla="*/ 604 w 4480"/>
                    <a:gd name="T13" fmla="*/ 1045 h 1280"/>
                    <a:gd name="T14" fmla="*/ 601 w 4480"/>
                    <a:gd name="T15" fmla="*/ 1046 h 1280"/>
                    <a:gd name="T16" fmla="*/ 1296 w 4480"/>
                    <a:gd name="T17" fmla="*/ 1203 h 1280"/>
                    <a:gd name="T18" fmla="*/ 1708 w 4480"/>
                    <a:gd name="T19" fmla="*/ 1159 h 1280"/>
                    <a:gd name="T20" fmla="*/ 1707 w 4480"/>
                    <a:gd name="T21" fmla="*/ 1159 h 1280"/>
                    <a:gd name="T22" fmla="*/ 2289 w 4480"/>
                    <a:gd name="T23" fmla="*/ 1280 h 1280"/>
                    <a:gd name="T24" fmla="*/ 2960 w 4480"/>
                    <a:gd name="T25" fmla="*/ 1086 h 1280"/>
                    <a:gd name="T26" fmla="*/ 2960 w 4480"/>
                    <a:gd name="T27" fmla="*/ 1088 h 1280"/>
                    <a:gd name="T28" fmla="*/ 3278 w 4480"/>
                    <a:gd name="T29" fmla="*/ 1123 h 1280"/>
                    <a:gd name="T30" fmla="*/ 3878 w 4480"/>
                    <a:gd name="T31" fmla="*/ 892 h 1280"/>
                    <a:gd name="T32" fmla="*/ 3877 w 4480"/>
                    <a:gd name="T33" fmla="*/ 891 h 1280"/>
                    <a:gd name="T34" fmla="*/ 4480 w 4480"/>
                    <a:gd name="T35" fmla="*/ 621 h 1280"/>
                    <a:gd name="T36" fmla="*/ 4334 w 4480"/>
                    <a:gd name="T37" fmla="*/ 455 h 1280"/>
                    <a:gd name="T38" fmla="*/ 4333 w 4480"/>
                    <a:gd name="T39" fmla="*/ 454 h 1280"/>
                    <a:gd name="T40" fmla="*/ 4378 w 4480"/>
                    <a:gd name="T41" fmla="*/ 370 h 1280"/>
                    <a:gd name="T42" fmla="*/ 3970 w 4480"/>
                    <a:gd name="T43" fmla="*/ 162 h 1280"/>
                    <a:gd name="T44" fmla="*/ 3972 w 4480"/>
                    <a:gd name="T45" fmla="*/ 161 h 1280"/>
                    <a:gd name="T46" fmla="*/ 3476 w 4480"/>
                    <a:gd name="T47" fmla="*/ 0 h 1280"/>
                    <a:gd name="T48" fmla="*/ 3092 w 4480"/>
                    <a:gd name="T49" fmla="*/ 70 h 1280"/>
                    <a:gd name="T50" fmla="*/ 3093 w 4480"/>
                    <a:gd name="T51" fmla="*/ 70 h 1280"/>
                    <a:gd name="T52" fmla="*/ 2733 w 4480"/>
                    <a:gd name="T53" fmla="*/ 0 h 1280"/>
                    <a:gd name="T54" fmla="*/ 2328 w 4480"/>
                    <a:gd name="T55" fmla="*/ 98 h 1280"/>
                    <a:gd name="T56" fmla="*/ 2329 w 4480"/>
                    <a:gd name="T57" fmla="*/ 101 h 1280"/>
                    <a:gd name="T58" fmla="*/ 1941 w 4480"/>
                    <a:gd name="T59" fmla="*/ 39 h 1280"/>
                    <a:gd name="T60" fmla="*/ 1453 w 4480"/>
                    <a:gd name="T61" fmla="*/ 153 h 1280"/>
                    <a:gd name="T62" fmla="*/ 1451 w 4480"/>
                    <a:gd name="T63" fmla="*/ 155 h 1280"/>
                    <a:gd name="T64" fmla="*/ 1097 w 4480"/>
                    <a:gd name="T65" fmla="*/ 117 h 1280"/>
                    <a:gd name="T66" fmla="*/ 397 w 4480"/>
                    <a:gd name="T67" fmla="*/ 390 h 1280"/>
                    <a:gd name="T68" fmla="*/ 403 w 4480"/>
                    <a:gd name="T69" fmla="*/ 426 h 1280"/>
                    <a:gd name="T70" fmla="*/ 405 w 4480"/>
                    <a:gd name="T71" fmla="*/ 426 h 1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16" name="未知"/>
                <p:cNvSpPr/>
                <p:nvPr/>
              </p:nvSpPr>
              <p:spPr bwMode="auto">
                <a:xfrm>
                  <a:off x="84" y="282"/>
                  <a:ext cx="98" cy="9"/>
                </a:xfrm>
                <a:custGeom>
                  <a:avLst/>
                  <a:gdLst>
                    <a:gd name="T0" fmla="*/ 0 w 98"/>
                    <a:gd name="T1" fmla="*/ 0 h 9"/>
                    <a:gd name="T2" fmla="*/ 85 w 98"/>
                    <a:gd name="T3" fmla="*/ 9 h 9"/>
                    <a:gd name="T4" fmla="*/ 98 w 98"/>
                    <a:gd name="T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8" h="9">
                      <a:moveTo>
                        <a:pt x="0" y="0"/>
                      </a:moveTo>
                      <a:cubicBezTo>
                        <a:pt x="25" y="6"/>
                        <a:pt x="55" y="9"/>
                        <a:pt x="85" y="9"/>
                      </a:cubicBezTo>
                      <a:cubicBezTo>
                        <a:pt x="90" y="9"/>
                        <a:pt x="94" y="9"/>
                        <a:pt x="98" y="9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17" name="未知"/>
                <p:cNvSpPr/>
                <p:nvPr/>
              </p:nvSpPr>
              <p:spPr bwMode="auto">
                <a:xfrm>
                  <a:off x="226" y="388"/>
                  <a:ext cx="44" cy="4"/>
                </a:xfrm>
                <a:custGeom>
                  <a:avLst/>
                  <a:gdLst>
                    <a:gd name="T0" fmla="*/ 0 w 44"/>
                    <a:gd name="T1" fmla="*/ 4 h 4"/>
                    <a:gd name="T2" fmla="*/ 44 w 44"/>
                    <a:gd name="T3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4" h="4">
                      <a:moveTo>
                        <a:pt x="0" y="4"/>
                      </a:moveTo>
                      <a:cubicBezTo>
                        <a:pt x="15" y="3"/>
                        <a:pt x="30" y="2"/>
                        <a:pt x="44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18" name="未知"/>
                <p:cNvSpPr/>
                <p:nvPr/>
              </p:nvSpPr>
              <p:spPr bwMode="auto">
                <a:xfrm>
                  <a:off x="614" y="41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26 w 26"/>
                    <a:gd name="T3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cubicBezTo>
                        <a:pt x="7" y="7"/>
                        <a:pt x="16" y="14"/>
                        <a:pt x="26" y="2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19" name="未知"/>
                <p:cNvSpPr/>
                <p:nvPr/>
              </p:nvSpPr>
              <p:spPr bwMode="auto">
                <a:xfrm>
                  <a:off x="1110" y="386"/>
                  <a:ext cx="10" cy="21"/>
                </a:xfrm>
                <a:custGeom>
                  <a:avLst/>
                  <a:gdLst>
                    <a:gd name="T0" fmla="*/ 0 w 10"/>
                    <a:gd name="T1" fmla="*/ 21 h 21"/>
                    <a:gd name="T2" fmla="*/ 10 w 10"/>
                    <a:gd name="T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" h="21">
                      <a:moveTo>
                        <a:pt x="0" y="21"/>
                      </a:moveTo>
                      <a:cubicBezTo>
                        <a:pt x="5" y="14"/>
                        <a:pt x="9" y="7"/>
                        <a:pt x="1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0" name="未知"/>
                <p:cNvSpPr/>
                <p:nvPr/>
              </p:nvSpPr>
              <p:spPr bwMode="auto">
                <a:xfrm>
                  <a:off x="1328" y="255"/>
                  <a:ext cx="126" cy="79"/>
                </a:xfrm>
                <a:custGeom>
                  <a:avLst/>
                  <a:gdLst>
                    <a:gd name="T0" fmla="*/ 126 w 126"/>
                    <a:gd name="T1" fmla="*/ 79 h 79"/>
                    <a:gd name="T2" fmla="*/ 126 w 126"/>
                    <a:gd name="T3" fmla="*/ 79 h 79"/>
                    <a:gd name="T4" fmla="*/ 0 w 126"/>
                    <a:gd name="T5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" h="79">
                      <a:moveTo>
                        <a:pt x="126" y="79"/>
                      </a:moveTo>
                      <a:cubicBezTo>
                        <a:pt x="126" y="79"/>
                        <a:pt x="126" y="79"/>
                        <a:pt x="126" y="79"/>
                      </a:cubicBezTo>
                      <a:cubicBezTo>
                        <a:pt x="126" y="45"/>
                        <a:pt x="77" y="1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1" name="未知"/>
                <p:cNvSpPr/>
                <p:nvPr/>
              </p:nvSpPr>
              <p:spPr bwMode="auto">
                <a:xfrm>
                  <a:off x="1569" y="170"/>
                  <a:ext cx="56" cy="30"/>
                </a:xfrm>
                <a:custGeom>
                  <a:avLst/>
                  <a:gdLst>
                    <a:gd name="T0" fmla="*/ 0 w 56"/>
                    <a:gd name="T1" fmla="*/ 30 h 30"/>
                    <a:gd name="T2" fmla="*/ 56 w 56"/>
                    <a:gd name="T3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6" h="30">
                      <a:moveTo>
                        <a:pt x="0" y="30"/>
                      </a:moveTo>
                      <a:cubicBezTo>
                        <a:pt x="24" y="22"/>
                        <a:pt x="43" y="12"/>
                        <a:pt x="56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2" name="未知"/>
                <p:cNvSpPr/>
                <p:nvPr/>
              </p:nvSpPr>
              <p:spPr bwMode="auto">
                <a:xfrm>
                  <a:off x="1489" y="60"/>
                  <a:ext cx="3" cy="15"/>
                </a:xfrm>
                <a:custGeom>
                  <a:avLst/>
                  <a:gdLst>
                    <a:gd name="T0" fmla="*/ 3 w 3"/>
                    <a:gd name="T1" fmla="*/ 15 h 15"/>
                    <a:gd name="T2" fmla="*/ 3 w 3"/>
                    <a:gd name="T3" fmla="*/ 13 h 15"/>
                    <a:gd name="T4" fmla="*/ 0 w 3"/>
                    <a:gd name="T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5">
                      <a:moveTo>
                        <a:pt x="3" y="15"/>
                      </a:moveTo>
                      <a:cubicBezTo>
                        <a:pt x="3" y="14"/>
                        <a:pt x="3" y="14"/>
                        <a:pt x="3" y="13"/>
                      </a:cubicBezTo>
                      <a:cubicBezTo>
                        <a:pt x="3" y="9"/>
                        <a:pt x="2" y="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3" name="未知"/>
                <p:cNvSpPr/>
                <p:nvPr/>
              </p:nvSpPr>
              <p:spPr bwMode="auto">
                <a:xfrm>
                  <a:off x="1131" y="26"/>
                  <a:ext cx="28" cy="18"/>
                </a:xfrm>
                <a:custGeom>
                  <a:avLst/>
                  <a:gdLst>
                    <a:gd name="T0" fmla="*/ 28 w 28"/>
                    <a:gd name="T1" fmla="*/ 0 h 18"/>
                    <a:gd name="T2" fmla="*/ 0 w 28"/>
                    <a:gd name="T3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" h="18">
                      <a:moveTo>
                        <a:pt x="28" y="0"/>
                      </a:moveTo>
                      <a:cubicBezTo>
                        <a:pt x="17" y="5"/>
                        <a:pt x="7" y="11"/>
                        <a:pt x="0" y="18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4" name="未知"/>
                <p:cNvSpPr/>
                <p:nvPr/>
              </p:nvSpPr>
              <p:spPr bwMode="auto">
                <a:xfrm>
                  <a:off x="859" y="37"/>
                  <a:ext cx="14" cy="15"/>
                </a:xfrm>
                <a:custGeom>
                  <a:avLst/>
                  <a:gdLst>
                    <a:gd name="T0" fmla="*/ 14 w 14"/>
                    <a:gd name="T1" fmla="*/ 0 h 15"/>
                    <a:gd name="T2" fmla="*/ 0 w 14"/>
                    <a:gd name="T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4" h="15">
                      <a:moveTo>
                        <a:pt x="14" y="0"/>
                      </a:moveTo>
                      <a:cubicBezTo>
                        <a:pt x="8" y="5"/>
                        <a:pt x="3" y="10"/>
                        <a:pt x="0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5" name="未知"/>
                <p:cNvSpPr/>
                <p:nvPr/>
              </p:nvSpPr>
              <p:spPr bwMode="auto">
                <a:xfrm>
                  <a:off x="544" y="58"/>
                  <a:ext cx="51" cy="15"/>
                </a:xfrm>
                <a:custGeom>
                  <a:avLst/>
                  <a:gdLst>
                    <a:gd name="T0" fmla="*/ 51 w 51"/>
                    <a:gd name="T1" fmla="*/ 15 h 15"/>
                    <a:gd name="T2" fmla="*/ 0 w 51"/>
                    <a:gd name="T3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1" h="15">
                      <a:moveTo>
                        <a:pt x="51" y="15"/>
                      </a:moveTo>
                      <a:cubicBezTo>
                        <a:pt x="35" y="9"/>
                        <a:pt x="18" y="4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6" name="未知"/>
                <p:cNvSpPr/>
                <p:nvPr/>
              </p:nvSpPr>
              <p:spPr bwMode="auto">
                <a:xfrm>
                  <a:off x="151" y="160"/>
                  <a:ext cx="9" cy="15"/>
                </a:xfrm>
                <a:custGeom>
                  <a:avLst/>
                  <a:gdLst>
                    <a:gd name="T0" fmla="*/ 0 w 9"/>
                    <a:gd name="T1" fmla="*/ 0 h 15"/>
                    <a:gd name="T2" fmla="*/ 9 w 9"/>
                    <a:gd name="T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" h="15">
                      <a:moveTo>
                        <a:pt x="0" y="0"/>
                      </a:moveTo>
                      <a:cubicBezTo>
                        <a:pt x="2" y="5"/>
                        <a:pt x="5" y="11"/>
                        <a:pt x="9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7" name="Oval 19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8" name="Oval 20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29" name="Oval 21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0" name="Oval 22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1" name="Oval 23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2" name="Oval 24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433" name="Rectangle 25"/>
              <p:cNvSpPr>
                <a:spLocks noChangeArrowheads="1"/>
              </p:cNvSpPr>
              <p:nvPr/>
            </p:nvSpPr>
            <p:spPr bwMode="auto">
              <a:xfrm>
                <a:off x="523" y="47"/>
                <a:ext cx="720" cy="404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4" name="Rectangle 26"/>
              <p:cNvSpPr>
                <a:spLocks noChangeArrowheads="1"/>
              </p:cNvSpPr>
              <p:nvPr/>
            </p:nvSpPr>
            <p:spPr bwMode="auto">
              <a:xfrm>
                <a:off x="582" y="102"/>
                <a:ext cx="39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y=0</a:t>
                </a:r>
                <a:endParaRPr lang="en-US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7435" name="Group 27"/>
              <p:cNvGrpSpPr/>
              <p:nvPr/>
            </p:nvGrpSpPr>
            <p:grpSpPr bwMode="auto">
              <a:xfrm>
                <a:off x="3" y="3"/>
                <a:ext cx="1680" cy="589"/>
                <a:chOff x="0" y="0"/>
                <a:chExt cx="1680" cy="589"/>
              </a:xfrm>
            </p:grpSpPr>
            <p:sp>
              <p:nvSpPr>
                <p:cNvPr id="17436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405 w 4480"/>
                    <a:gd name="T1" fmla="*/ 426 h 1280"/>
                    <a:gd name="T2" fmla="*/ 0 w 4480"/>
                    <a:gd name="T3" fmla="*/ 601 h 1280"/>
                    <a:gd name="T4" fmla="*/ 223 w 4480"/>
                    <a:gd name="T5" fmla="*/ 753 h 1280"/>
                    <a:gd name="T6" fmla="*/ 221 w 4480"/>
                    <a:gd name="T7" fmla="*/ 751 h 1280"/>
                    <a:gd name="T8" fmla="*/ 99 w 4480"/>
                    <a:gd name="T9" fmla="*/ 871 h 1280"/>
                    <a:gd name="T10" fmla="*/ 551 w 4480"/>
                    <a:gd name="T11" fmla="*/ 1046 h 1280"/>
                    <a:gd name="T12" fmla="*/ 604 w 4480"/>
                    <a:gd name="T13" fmla="*/ 1045 h 1280"/>
                    <a:gd name="T14" fmla="*/ 601 w 4480"/>
                    <a:gd name="T15" fmla="*/ 1046 h 1280"/>
                    <a:gd name="T16" fmla="*/ 1296 w 4480"/>
                    <a:gd name="T17" fmla="*/ 1203 h 1280"/>
                    <a:gd name="T18" fmla="*/ 1708 w 4480"/>
                    <a:gd name="T19" fmla="*/ 1159 h 1280"/>
                    <a:gd name="T20" fmla="*/ 1707 w 4480"/>
                    <a:gd name="T21" fmla="*/ 1159 h 1280"/>
                    <a:gd name="T22" fmla="*/ 2289 w 4480"/>
                    <a:gd name="T23" fmla="*/ 1280 h 1280"/>
                    <a:gd name="T24" fmla="*/ 2960 w 4480"/>
                    <a:gd name="T25" fmla="*/ 1086 h 1280"/>
                    <a:gd name="T26" fmla="*/ 2960 w 4480"/>
                    <a:gd name="T27" fmla="*/ 1088 h 1280"/>
                    <a:gd name="T28" fmla="*/ 3278 w 4480"/>
                    <a:gd name="T29" fmla="*/ 1123 h 1280"/>
                    <a:gd name="T30" fmla="*/ 3878 w 4480"/>
                    <a:gd name="T31" fmla="*/ 892 h 1280"/>
                    <a:gd name="T32" fmla="*/ 3877 w 4480"/>
                    <a:gd name="T33" fmla="*/ 891 h 1280"/>
                    <a:gd name="T34" fmla="*/ 4480 w 4480"/>
                    <a:gd name="T35" fmla="*/ 621 h 1280"/>
                    <a:gd name="T36" fmla="*/ 4334 w 4480"/>
                    <a:gd name="T37" fmla="*/ 455 h 1280"/>
                    <a:gd name="T38" fmla="*/ 4333 w 4480"/>
                    <a:gd name="T39" fmla="*/ 454 h 1280"/>
                    <a:gd name="T40" fmla="*/ 4378 w 4480"/>
                    <a:gd name="T41" fmla="*/ 370 h 1280"/>
                    <a:gd name="T42" fmla="*/ 3970 w 4480"/>
                    <a:gd name="T43" fmla="*/ 162 h 1280"/>
                    <a:gd name="T44" fmla="*/ 3972 w 4480"/>
                    <a:gd name="T45" fmla="*/ 161 h 1280"/>
                    <a:gd name="T46" fmla="*/ 3476 w 4480"/>
                    <a:gd name="T47" fmla="*/ 0 h 1280"/>
                    <a:gd name="T48" fmla="*/ 3092 w 4480"/>
                    <a:gd name="T49" fmla="*/ 70 h 1280"/>
                    <a:gd name="T50" fmla="*/ 3093 w 4480"/>
                    <a:gd name="T51" fmla="*/ 70 h 1280"/>
                    <a:gd name="T52" fmla="*/ 2733 w 4480"/>
                    <a:gd name="T53" fmla="*/ 0 h 1280"/>
                    <a:gd name="T54" fmla="*/ 2328 w 4480"/>
                    <a:gd name="T55" fmla="*/ 98 h 1280"/>
                    <a:gd name="T56" fmla="*/ 2329 w 4480"/>
                    <a:gd name="T57" fmla="*/ 101 h 1280"/>
                    <a:gd name="T58" fmla="*/ 1941 w 4480"/>
                    <a:gd name="T59" fmla="*/ 39 h 1280"/>
                    <a:gd name="T60" fmla="*/ 1453 w 4480"/>
                    <a:gd name="T61" fmla="*/ 153 h 1280"/>
                    <a:gd name="T62" fmla="*/ 1451 w 4480"/>
                    <a:gd name="T63" fmla="*/ 155 h 1280"/>
                    <a:gd name="T64" fmla="*/ 1097 w 4480"/>
                    <a:gd name="T65" fmla="*/ 117 h 1280"/>
                    <a:gd name="T66" fmla="*/ 397 w 4480"/>
                    <a:gd name="T67" fmla="*/ 390 h 1280"/>
                    <a:gd name="T68" fmla="*/ 403 w 4480"/>
                    <a:gd name="T69" fmla="*/ 426 h 1280"/>
                    <a:gd name="T70" fmla="*/ 405 w 4480"/>
                    <a:gd name="T71" fmla="*/ 426 h 1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7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405 w 4480"/>
                    <a:gd name="T1" fmla="*/ 426 h 1280"/>
                    <a:gd name="T2" fmla="*/ 0 w 4480"/>
                    <a:gd name="T3" fmla="*/ 601 h 1280"/>
                    <a:gd name="T4" fmla="*/ 223 w 4480"/>
                    <a:gd name="T5" fmla="*/ 753 h 1280"/>
                    <a:gd name="T6" fmla="*/ 221 w 4480"/>
                    <a:gd name="T7" fmla="*/ 751 h 1280"/>
                    <a:gd name="T8" fmla="*/ 99 w 4480"/>
                    <a:gd name="T9" fmla="*/ 871 h 1280"/>
                    <a:gd name="T10" fmla="*/ 551 w 4480"/>
                    <a:gd name="T11" fmla="*/ 1046 h 1280"/>
                    <a:gd name="T12" fmla="*/ 604 w 4480"/>
                    <a:gd name="T13" fmla="*/ 1045 h 1280"/>
                    <a:gd name="T14" fmla="*/ 601 w 4480"/>
                    <a:gd name="T15" fmla="*/ 1046 h 1280"/>
                    <a:gd name="T16" fmla="*/ 1296 w 4480"/>
                    <a:gd name="T17" fmla="*/ 1203 h 1280"/>
                    <a:gd name="T18" fmla="*/ 1708 w 4480"/>
                    <a:gd name="T19" fmla="*/ 1159 h 1280"/>
                    <a:gd name="T20" fmla="*/ 1707 w 4480"/>
                    <a:gd name="T21" fmla="*/ 1159 h 1280"/>
                    <a:gd name="T22" fmla="*/ 2289 w 4480"/>
                    <a:gd name="T23" fmla="*/ 1280 h 1280"/>
                    <a:gd name="T24" fmla="*/ 2960 w 4480"/>
                    <a:gd name="T25" fmla="*/ 1086 h 1280"/>
                    <a:gd name="T26" fmla="*/ 2960 w 4480"/>
                    <a:gd name="T27" fmla="*/ 1088 h 1280"/>
                    <a:gd name="T28" fmla="*/ 3278 w 4480"/>
                    <a:gd name="T29" fmla="*/ 1123 h 1280"/>
                    <a:gd name="T30" fmla="*/ 3878 w 4480"/>
                    <a:gd name="T31" fmla="*/ 892 h 1280"/>
                    <a:gd name="T32" fmla="*/ 3877 w 4480"/>
                    <a:gd name="T33" fmla="*/ 891 h 1280"/>
                    <a:gd name="T34" fmla="*/ 4480 w 4480"/>
                    <a:gd name="T35" fmla="*/ 621 h 1280"/>
                    <a:gd name="T36" fmla="*/ 4334 w 4480"/>
                    <a:gd name="T37" fmla="*/ 455 h 1280"/>
                    <a:gd name="T38" fmla="*/ 4333 w 4480"/>
                    <a:gd name="T39" fmla="*/ 454 h 1280"/>
                    <a:gd name="T40" fmla="*/ 4378 w 4480"/>
                    <a:gd name="T41" fmla="*/ 370 h 1280"/>
                    <a:gd name="T42" fmla="*/ 3970 w 4480"/>
                    <a:gd name="T43" fmla="*/ 162 h 1280"/>
                    <a:gd name="T44" fmla="*/ 3972 w 4480"/>
                    <a:gd name="T45" fmla="*/ 161 h 1280"/>
                    <a:gd name="T46" fmla="*/ 3476 w 4480"/>
                    <a:gd name="T47" fmla="*/ 0 h 1280"/>
                    <a:gd name="T48" fmla="*/ 3092 w 4480"/>
                    <a:gd name="T49" fmla="*/ 70 h 1280"/>
                    <a:gd name="T50" fmla="*/ 3093 w 4480"/>
                    <a:gd name="T51" fmla="*/ 70 h 1280"/>
                    <a:gd name="T52" fmla="*/ 2733 w 4480"/>
                    <a:gd name="T53" fmla="*/ 0 h 1280"/>
                    <a:gd name="T54" fmla="*/ 2328 w 4480"/>
                    <a:gd name="T55" fmla="*/ 98 h 1280"/>
                    <a:gd name="T56" fmla="*/ 2329 w 4480"/>
                    <a:gd name="T57" fmla="*/ 101 h 1280"/>
                    <a:gd name="T58" fmla="*/ 1941 w 4480"/>
                    <a:gd name="T59" fmla="*/ 39 h 1280"/>
                    <a:gd name="T60" fmla="*/ 1453 w 4480"/>
                    <a:gd name="T61" fmla="*/ 153 h 1280"/>
                    <a:gd name="T62" fmla="*/ 1451 w 4480"/>
                    <a:gd name="T63" fmla="*/ 155 h 1280"/>
                    <a:gd name="T64" fmla="*/ 1097 w 4480"/>
                    <a:gd name="T65" fmla="*/ 117 h 1280"/>
                    <a:gd name="T66" fmla="*/ 397 w 4480"/>
                    <a:gd name="T67" fmla="*/ 390 h 1280"/>
                    <a:gd name="T68" fmla="*/ 403 w 4480"/>
                    <a:gd name="T69" fmla="*/ 426 h 1280"/>
                    <a:gd name="T70" fmla="*/ 405 w 4480"/>
                    <a:gd name="T71" fmla="*/ 426 h 1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8" name="未知"/>
                <p:cNvSpPr/>
                <p:nvPr/>
              </p:nvSpPr>
              <p:spPr bwMode="auto">
                <a:xfrm>
                  <a:off x="84" y="282"/>
                  <a:ext cx="98" cy="9"/>
                </a:xfrm>
                <a:custGeom>
                  <a:avLst/>
                  <a:gdLst>
                    <a:gd name="T0" fmla="*/ 0 w 98"/>
                    <a:gd name="T1" fmla="*/ 0 h 9"/>
                    <a:gd name="T2" fmla="*/ 85 w 98"/>
                    <a:gd name="T3" fmla="*/ 9 h 9"/>
                    <a:gd name="T4" fmla="*/ 98 w 98"/>
                    <a:gd name="T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8" h="9">
                      <a:moveTo>
                        <a:pt x="0" y="0"/>
                      </a:moveTo>
                      <a:cubicBezTo>
                        <a:pt x="25" y="6"/>
                        <a:pt x="55" y="9"/>
                        <a:pt x="85" y="9"/>
                      </a:cubicBezTo>
                      <a:cubicBezTo>
                        <a:pt x="90" y="9"/>
                        <a:pt x="94" y="9"/>
                        <a:pt x="98" y="9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9" name="未知"/>
                <p:cNvSpPr/>
                <p:nvPr/>
              </p:nvSpPr>
              <p:spPr bwMode="auto">
                <a:xfrm>
                  <a:off x="226" y="388"/>
                  <a:ext cx="44" cy="4"/>
                </a:xfrm>
                <a:custGeom>
                  <a:avLst/>
                  <a:gdLst>
                    <a:gd name="T0" fmla="*/ 0 w 44"/>
                    <a:gd name="T1" fmla="*/ 4 h 4"/>
                    <a:gd name="T2" fmla="*/ 44 w 44"/>
                    <a:gd name="T3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4" h="4">
                      <a:moveTo>
                        <a:pt x="0" y="4"/>
                      </a:moveTo>
                      <a:cubicBezTo>
                        <a:pt x="15" y="3"/>
                        <a:pt x="30" y="2"/>
                        <a:pt x="44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0" name="未知"/>
                <p:cNvSpPr/>
                <p:nvPr/>
              </p:nvSpPr>
              <p:spPr bwMode="auto">
                <a:xfrm>
                  <a:off x="614" y="41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26 w 26"/>
                    <a:gd name="T3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cubicBezTo>
                        <a:pt x="7" y="7"/>
                        <a:pt x="16" y="14"/>
                        <a:pt x="26" y="2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1" name="未知"/>
                <p:cNvSpPr/>
                <p:nvPr/>
              </p:nvSpPr>
              <p:spPr bwMode="auto">
                <a:xfrm>
                  <a:off x="1110" y="386"/>
                  <a:ext cx="10" cy="21"/>
                </a:xfrm>
                <a:custGeom>
                  <a:avLst/>
                  <a:gdLst>
                    <a:gd name="T0" fmla="*/ 0 w 10"/>
                    <a:gd name="T1" fmla="*/ 21 h 21"/>
                    <a:gd name="T2" fmla="*/ 10 w 10"/>
                    <a:gd name="T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" h="21">
                      <a:moveTo>
                        <a:pt x="0" y="21"/>
                      </a:moveTo>
                      <a:cubicBezTo>
                        <a:pt x="5" y="14"/>
                        <a:pt x="9" y="7"/>
                        <a:pt x="1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2" name="未知"/>
                <p:cNvSpPr/>
                <p:nvPr/>
              </p:nvSpPr>
              <p:spPr bwMode="auto">
                <a:xfrm>
                  <a:off x="1328" y="255"/>
                  <a:ext cx="126" cy="79"/>
                </a:xfrm>
                <a:custGeom>
                  <a:avLst/>
                  <a:gdLst>
                    <a:gd name="T0" fmla="*/ 126 w 126"/>
                    <a:gd name="T1" fmla="*/ 79 h 79"/>
                    <a:gd name="T2" fmla="*/ 126 w 126"/>
                    <a:gd name="T3" fmla="*/ 79 h 79"/>
                    <a:gd name="T4" fmla="*/ 0 w 126"/>
                    <a:gd name="T5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" h="79">
                      <a:moveTo>
                        <a:pt x="126" y="79"/>
                      </a:moveTo>
                      <a:cubicBezTo>
                        <a:pt x="126" y="79"/>
                        <a:pt x="126" y="79"/>
                        <a:pt x="126" y="79"/>
                      </a:cubicBezTo>
                      <a:cubicBezTo>
                        <a:pt x="126" y="45"/>
                        <a:pt x="77" y="1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3" name="未知"/>
                <p:cNvSpPr/>
                <p:nvPr/>
              </p:nvSpPr>
              <p:spPr bwMode="auto">
                <a:xfrm>
                  <a:off x="1569" y="170"/>
                  <a:ext cx="56" cy="30"/>
                </a:xfrm>
                <a:custGeom>
                  <a:avLst/>
                  <a:gdLst>
                    <a:gd name="T0" fmla="*/ 0 w 56"/>
                    <a:gd name="T1" fmla="*/ 30 h 30"/>
                    <a:gd name="T2" fmla="*/ 56 w 56"/>
                    <a:gd name="T3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6" h="30">
                      <a:moveTo>
                        <a:pt x="0" y="30"/>
                      </a:moveTo>
                      <a:cubicBezTo>
                        <a:pt x="24" y="22"/>
                        <a:pt x="43" y="12"/>
                        <a:pt x="56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4" name="未知"/>
                <p:cNvSpPr/>
                <p:nvPr/>
              </p:nvSpPr>
              <p:spPr bwMode="auto">
                <a:xfrm>
                  <a:off x="1489" y="60"/>
                  <a:ext cx="3" cy="15"/>
                </a:xfrm>
                <a:custGeom>
                  <a:avLst/>
                  <a:gdLst>
                    <a:gd name="T0" fmla="*/ 3 w 3"/>
                    <a:gd name="T1" fmla="*/ 15 h 15"/>
                    <a:gd name="T2" fmla="*/ 3 w 3"/>
                    <a:gd name="T3" fmla="*/ 13 h 15"/>
                    <a:gd name="T4" fmla="*/ 0 w 3"/>
                    <a:gd name="T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5">
                      <a:moveTo>
                        <a:pt x="3" y="15"/>
                      </a:moveTo>
                      <a:cubicBezTo>
                        <a:pt x="3" y="14"/>
                        <a:pt x="3" y="14"/>
                        <a:pt x="3" y="13"/>
                      </a:cubicBezTo>
                      <a:cubicBezTo>
                        <a:pt x="3" y="9"/>
                        <a:pt x="2" y="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5" name="未知"/>
                <p:cNvSpPr/>
                <p:nvPr/>
              </p:nvSpPr>
              <p:spPr bwMode="auto">
                <a:xfrm>
                  <a:off x="1131" y="26"/>
                  <a:ext cx="28" cy="18"/>
                </a:xfrm>
                <a:custGeom>
                  <a:avLst/>
                  <a:gdLst>
                    <a:gd name="T0" fmla="*/ 28 w 28"/>
                    <a:gd name="T1" fmla="*/ 0 h 18"/>
                    <a:gd name="T2" fmla="*/ 0 w 28"/>
                    <a:gd name="T3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" h="18">
                      <a:moveTo>
                        <a:pt x="28" y="0"/>
                      </a:moveTo>
                      <a:cubicBezTo>
                        <a:pt x="17" y="5"/>
                        <a:pt x="7" y="11"/>
                        <a:pt x="0" y="18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6" name="未知"/>
                <p:cNvSpPr/>
                <p:nvPr/>
              </p:nvSpPr>
              <p:spPr bwMode="auto">
                <a:xfrm>
                  <a:off x="859" y="37"/>
                  <a:ext cx="14" cy="15"/>
                </a:xfrm>
                <a:custGeom>
                  <a:avLst/>
                  <a:gdLst>
                    <a:gd name="T0" fmla="*/ 14 w 14"/>
                    <a:gd name="T1" fmla="*/ 0 h 15"/>
                    <a:gd name="T2" fmla="*/ 0 w 14"/>
                    <a:gd name="T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4" h="15">
                      <a:moveTo>
                        <a:pt x="14" y="0"/>
                      </a:moveTo>
                      <a:cubicBezTo>
                        <a:pt x="8" y="5"/>
                        <a:pt x="3" y="10"/>
                        <a:pt x="0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7" name="未知"/>
                <p:cNvSpPr/>
                <p:nvPr/>
              </p:nvSpPr>
              <p:spPr bwMode="auto">
                <a:xfrm>
                  <a:off x="544" y="58"/>
                  <a:ext cx="51" cy="15"/>
                </a:xfrm>
                <a:custGeom>
                  <a:avLst/>
                  <a:gdLst>
                    <a:gd name="T0" fmla="*/ 51 w 51"/>
                    <a:gd name="T1" fmla="*/ 15 h 15"/>
                    <a:gd name="T2" fmla="*/ 0 w 51"/>
                    <a:gd name="T3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1" h="15">
                      <a:moveTo>
                        <a:pt x="51" y="15"/>
                      </a:moveTo>
                      <a:cubicBezTo>
                        <a:pt x="35" y="9"/>
                        <a:pt x="18" y="4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8" name="未知"/>
                <p:cNvSpPr/>
                <p:nvPr/>
              </p:nvSpPr>
              <p:spPr bwMode="auto">
                <a:xfrm>
                  <a:off x="151" y="160"/>
                  <a:ext cx="9" cy="15"/>
                </a:xfrm>
                <a:custGeom>
                  <a:avLst/>
                  <a:gdLst>
                    <a:gd name="T0" fmla="*/ 0 w 9"/>
                    <a:gd name="T1" fmla="*/ 0 h 15"/>
                    <a:gd name="T2" fmla="*/ 9 w 9"/>
                    <a:gd name="T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" h="15">
                      <a:moveTo>
                        <a:pt x="0" y="0"/>
                      </a:moveTo>
                      <a:cubicBezTo>
                        <a:pt x="2" y="5"/>
                        <a:pt x="5" y="11"/>
                        <a:pt x="9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9" name="Oval 41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0" name="Oval 42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1" name="Oval 43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2" name="Oval 44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3" name="Oval 45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4" name="Oval 46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455" name="Rectangle 47"/>
              <p:cNvSpPr>
                <a:spLocks noChangeArrowheads="1"/>
              </p:cNvSpPr>
              <p:nvPr/>
            </p:nvSpPr>
            <p:spPr bwMode="auto">
              <a:xfrm>
                <a:off x="523" y="47"/>
                <a:ext cx="720" cy="404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6" name="Rectangle 48"/>
              <p:cNvSpPr>
                <a:spLocks noChangeArrowheads="1"/>
              </p:cNvSpPr>
              <p:nvPr/>
            </p:nvSpPr>
            <p:spPr bwMode="auto">
              <a:xfrm>
                <a:off x="582" y="102"/>
                <a:ext cx="1" cy="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7457" name="Text Box 49"/>
            <p:cNvSpPr txBox="1">
              <a:spLocks noChangeArrowheads="1"/>
            </p:cNvSpPr>
            <p:nvPr/>
          </p:nvSpPr>
          <p:spPr bwMode="auto">
            <a:xfrm>
              <a:off x="0" y="0"/>
              <a:ext cx="2164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6086475" y="190500"/>
            <a:ext cx="26638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ea typeface="隶书" panose="02010509060101010101" pitchFamily="49" charset="-122"/>
              </a:rPr>
              <a:t>动动脑</a:t>
            </a:r>
          </a:p>
        </p:txBody>
      </p:sp>
      <p:sp>
        <p:nvSpPr>
          <p:cNvPr id="17459" name="WordArt 51"/>
          <p:cNvSpPr>
            <a:spLocks noChangeArrowheads="1" noChangeShapeType="1"/>
          </p:cNvSpPr>
          <p:nvPr/>
        </p:nvSpPr>
        <p:spPr bwMode="auto">
          <a:xfrm>
            <a:off x="539750" y="188913"/>
            <a:ext cx="2593975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454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</a:rPr>
              <a:t>试一试</a:t>
            </a:r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323850" y="1452562"/>
            <a:ext cx="8820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解下列不等式，并把它们的解集分别表示在数轴上：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2987675" y="4943475"/>
            <a:ext cx="10080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4500563" y="48688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652726" y="2560489"/>
            <a:ext cx="648176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00"/>
                </a:solidFill>
              </a:rPr>
              <a:t>（</a:t>
            </a:r>
            <a:r>
              <a:rPr lang="en-US" b="1" dirty="0">
                <a:solidFill>
                  <a:srgbClr val="000000"/>
                </a:solidFill>
              </a:rPr>
              <a:t>1</a:t>
            </a:r>
            <a:r>
              <a:rPr lang="zh-CN" altLang="en-US" b="1" dirty="0">
                <a:solidFill>
                  <a:srgbClr val="000000"/>
                </a:solidFill>
              </a:rPr>
              <a:t>）</a:t>
            </a:r>
            <a:r>
              <a:rPr lang="en-US" b="1" dirty="0">
                <a:solidFill>
                  <a:srgbClr val="000000"/>
                </a:solidFill>
              </a:rPr>
              <a:t>5</a:t>
            </a:r>
            <a:r>
              <a:rPr lang="en-US" b="1" i="1" dirty="0">
                <a:solidFill>
                  <a:srgbClr val="000000"/>
                </a:solidFill>
              </a:rPr>
              <a:t>x</a:t>
            </a:r>
            <a:r>
              <a:rPr lang="zh-CN" altLang="en-US" b="1" dirty="0">
                <a:solidFill>
                  <a:srgbClr val="000000"/>
                </a:solidFill>
              </a:rPr>
              <a:t>＞－</a:t>
            </a:r>
            <a:r>
              <a:rPr lang="en-US" b="1" dirty="0">
                <a:solidFill>
                  <a:srgbClr val="000000"/>
                </a:solidFill>
              </a:rPr>
              <a:t>10;                       </a:t>
            </a:r>
            <a:r>
              <a:rPr lang="zh-CN" altLang="en-US" b="1" dirty="0">
                <a:solidFill>
                  <a:srgbClr val="000000"/>
                </a:solidFill>
              </a:rPr>
              <a:t>（</a:t>
            </a:r>
            <a:r>
              <a:rPr lang="en-US" b="1" dirty="0">
                <a:solidFill>
                  <a:srgbClr val="000000"/>
                </a:solidFill>
              </a:rPr>
              <a:t>2</a:t>
            </a:r>
            <a:r>
              <a:rPr lang="zh-CN" altLang="en-US" b="1" dirty="0">
                <a:solidFill>
                  <a:srgbClr val="000000"/>
                </a:solidFill>
              </a:rPr>
              <a:t>）－</a:t>
            </a:r>
            <a:r>
              <a:rPr lang="en-US" b="1" dirty="0">
                <a:solidFill>
                  <a:srgbClr val="000000"/>
                </a:solidFill>
              </a:rPr>
              <a:t>3</a:t>
            </a:r>
            <a:r>
              <a:rPr lang="en-US" b="1" i="1" dirty="0">
                <a:solidFill>
                  <a:srgbClr val="000000"/>
                </a:solidFill>
              </a:rPr>
              <a:t>x</a:t>
            </a:r>
            <a:r>
              <a:rPr lang="en-US" b="1" dirty="0">
                <a:solidFill>
                  <a:srgbClr val="000000"/>
                </a:solidFill>
              </a:rPr>
              <a:t>+12≤0;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00"/>
                </a:solidFill>
              </a:rPr>
              <a:t>（</a:t>
            </a:r>
            <a:r>
              <a:rPr lang="en-US" b="1" dirty="0">
                <a:solidFill>
                  <a:srgbClr val="000000"/>
                </a:solidFill>
              </a:rPr>
              <a:t>3</a:t>
            </a:r>
            <a:r>
              <a:rPr lang="zh-CN" altLang="en-US" b="1" dirty="0">
                <a:solidFill>
                  <a:srgbClr val="000000"/>
                </a:solidFill>
              </a:rPr>
              <a:t>）             ＜             </a:t>
            </a:r>
            <a:r>
              <a:rPr lang="en-US" b="1" dirty="0">
                <a:solidFill>
                  <a:srgbClr val="000000"/>
                </a:solidFill>
              </a:rPr>
              <a:t>         </a:t>
            </a:r>
            <a:r>
              <a:rPr lang="zh-CN" altLang="en-US" b="1" dirty="0">
                <a:solidFill>
                  <a:srgbClr val="000000"/>
                </a:solidFill>
              </a:rPr>
              <a:t>（</a:t>
            </a:r>
            <a:r>
              <a:rPr lang="en-US" b="1" dirty="0">
                <a:solidFill>
                  <a:srgbClr val="000000"/>
                </a:solidFill>
              </a:rPr>
              <a:t>4</a:t>
            </a:r>
            <a:r>
              <a:rPr lang="zh-CN" altLang="en-US" b="1" dirty="0">
                <a:solidFill>
                  <a:srgbClr val="000000"/>
                </a:solidFill>
              </a:rPr>
              <a:t>）           －</a:t>
            </a:r>
            <a:r>
              <a:rPr lang="en-US" b="1" dirty="0">
                <a:solidFill>
                  <a:srgbClr val="000000"/>
                </a:solidFill>
              </a:rPr>
              <a:t>1</a:t>
            </a:r>
            <a:r>
              <a:rPr lang="zh-CN" altLang="en-US" b="1" dirty="0">
                <a:solidFill>
                  <a:srgbClr val="000000"/>
                </a:solidFill>
              </a:rPr>
              <a:t>＜              </a:t>
            </a:r>
          </a:p>
        </p:txBody>
      </p:sp>
      <p:sp>
        <p:nvSpPr>
          <p:cNvPr id="17465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7466" name="Object 58"/>
          <p:cNvGraphicFramePr>
            <a:graphicFrameLocks noChangeAspect="1"/>
          </p:cNvGraphicFramePr>
          <p:nvPr/>
        </p:nvGraphicFramePr>
        <p:xfrm>
          <a:off x="1403350" y="3782864"/>
          <a:ext cx="6953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3" imgW="344170" imgH="394970" progId="Equation.3">
                  <p:embed/>
                </p:oleObj>
              </mc:Choice>
              <mc:Fallback>
                <p:oleObj r:id="rId3" imgW="344170" imgH="394970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782864"/>
                        <a:ext cx="6953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7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7468" name="Object 60"/>
          <p:cNvGraphicFramePr>
            <a:graphicFrameLocks noChangeAspect="1"/>
          </p:cNvGraphicFramePr>
          <p:nvPr/>
        </p:nvGraphicFramePr>
        <p:xfrm>
          <a:off x="2555875" y="3855889"/>
          <a:ext cx="8636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5" imgW="445770" imgH="394970" progId="Equation.3">
                  <p:embed/>
                </p:oleObj>
              </mc:Choice>
              <mc:Fallback>
                <p:oleObj r:id="rId5" imgW="445770" imgH="394970" progId="Equation.3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855889"/>
                        <a:ext cx="863600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7470" name="Object 62"/>
          <p:cNvGraphicFramePr>
            <a:graphicFrameLocks noChangeAspect="1"/>
          </p:cNvGraphicFramePr>
          <p:nvPr/>
        </p:nvGraphicFramePr>
        <p:xfrm>
          <a:off x="4362450" y="3782864"/>
          <a:ext cx="7540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7" imgW="369570" imgH="394970" progId="Equation.3">
                  <p:embed/>
                </p:oleObj>
              </mc:Choice>
              <mc:Fallback>
                <p:oleObj r:id="rId7" imgW="369570" imgH="394970" progId="Equation.3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3782864"/>
                        <a:ext cx="75406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71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7472" name="Object 64"/>
          <p:cNvGraphicFramePr>
            <a:graphicFrameLocks noChangeAspect="1"/>
          </p:cNvGraphicFramePr>
          <p:nvPr/>
        </p:nvGraphicFramePr>
        <p:xfrm>
          <a:off x="5867400" y="3782864"/>
          <a:ext cx="865188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9" imgW="445770" imgH="394970" progId="Equation.3">
                  <p:embed/>
                </p:oleObj>
              </mc:Choice>
              <mc:Fallback>
                <p:oleObj r:id="rId9" imgW="445770" imgH="394970" progId="Equation.3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82864"/>
                        <a:ext cx="865188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46" y="0"/>
            <a:ext cx="4409281" cy="1143000"/>
          </a:xfrm>
        </p:spPr>
        <p:txBody>
          <a:bodyPr/>
          <a:lstStyle/>
          <a:p>
            <a:r>
              <a:rPr lang="zh-CN" altLang="en-US" sz="6000" b="1" dirty="0">
                <a:solidFill>
                  <a:srgbClr val="0000FF"/>
                </a:solidFill>
                <a:ea typeface="隶书" panose="02010509060101010101" pitchFamily="49" charset="-122"/>
              </a:rPr>
              <a:t>复习回顾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48928" y="1916832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6C3F20"/>
                </a:solidFill>
              </a:rPr>
              <a:t> </a:t>
            </a:r>
            <a:r>
              <a:rPr lang="zh-CN" altLang="en-US" sz="4000" b="1" dirty="0">
                <a:solidFill>
                  <a:srgbClr val="0000FF"/>
                </a:solidFill>
                <a:ea typeface="隶书" panose="02010509060101010101" pitchFamily="49" charset="-122"/>
              </a:rPr>
              <a:t>不等式的性质</a:t>
            </a:r>
            <a:r>
              <a:rPr lang="en-US" altLang="zh-CN" sz="4000" b="1" dirty="0">
                <a:solidFill>
                  <a:srgbClr val="0000FF"/>
                </a:solidFill>
                <a:ea typeface="隶书" panose="02010509060101010101" pitchFamily="49" charset="-122"/>
              </a:rPr>
              <a:t>1</a:t>
            </a:r>
            <a:r>
              <a:rPr lang="en-US" altLang="zh-CN" sz="3200" b="1" dirty="0">
                <a:solidFill>
                  <a:srgbClr val="6C3F20"/>
                </a:solidFill>
              </a:rPr>
              <a:t> </a:t>
            </a:r>
            <a:r>
              <a:rPr lang="zh-CN" altLang="en-US" sz="3200" b="1" dirty="0">
                <a:solidFill>
                  <a:srgbClr val="008000"/>
                </a:solidFill>
                <a:ea typeface="隶书" panose="02010509060101010101" pitchFamily="49" charset="-122"/>
              </a:rPr>
              <a:t>不等式的两边加（或减）同一个数</a:t>
            </a:r>
            <a:r>
              <a:rPr lang="en-US" altLang="zh-CN" sz="3200" b="1" dirty="0">
                <a:solidFill>
                  <a:srgbClr val="008000"/>
                </a:solidFill>
                <a:ea typeface="隶书" panose="02010509060101010101" pitchFamily="49" charset="-122"/>
              </a:rPr>
              <a:t>(</a:t>
            </a:r>
            <a:r>
              <a:rPr lang="zh-CN" altLang="en-US" sz="3200" b="1" dirty="0">
                <a:solidFill>
                  <a:srgbClr val="008000"/>
                </a:solidFill>
                <a:ea typeface="隶书" panose="02010509060101010101" pitchFamily="49" charset="-122"/>
              </a:rPr>
              <a:t>或式子</a:t>
            </a:r>
            <a:r>
              <a:rPr lang="en-US" altLang="zh-CN" sz="3200" b="1" dirty="0">
                <a:solidFill>
                  <a:srgbClr val="008000"/>
                </a:solidFill>
                <a:ea typeface="隶书" panose="02010509060101010101" pitchFamily="49" charset="-122"/>
              </a:rPr>
              <a:t>)</a:t>
            </a:r>
            <a:r>
              <a:rPr lang="zh-CN" altLang="en-US" sz="3200" b="1" dirty="0">
                <a:solidFill>
                  <a:srgbClr val="008000"/>
                </a:solidFill>
                <a:ea typeface="隶书" panose="02010509060101010101" pitchFamily="49" charset="-122"/>
              </a:rPr>
              <a:t>，不等号的方向</a:t>
            </a:r>
            <a:r>
              <a:rPr lang="zh-CN" altLang="en-US" sz="3200" b="1" dirty="0">
                <a:solidFill>
                  <a:srgbClr val="FF0066"/>
                </a:solidFill>
                <a:ea typeface="隶书" panose="02010509060101010101" pitchFamily="49" charset="-122"/>
              </a:rPr>
              <a:t>不变</a:t>
            </a:r>
            <a:r>
              <a:rPr lang="en-US" altLang="zh-CN" sz="3200" b="1" dirty="0">
                <a:solidFill>
                  <a:srgbClr val="008000"/>
                </a:solidFill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04069" y="3212976"/>
            <a:ext cx="802798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990099"/>
                </a:solidFill>
              </a:rPr>
              <a:t>  </a:t>
            </a:r>
            <a:r>
              <a:rPr lang="zh-CN" altLang="en-US" sz="4000" b="1" dirty="0">
                <a:solidFill>
                  <a:srgbClr val="0000FF"/>
                </a:solidFill>
                <a:latin typeface="Batang" pitchFamily="18" charset="-127"/>
                <a:ea typeface="隶书" panose="02010509060101010101" pitchFamily="49" charset="-122"/>
              </a:rPr>
              <a:t>不等式的性质</a:t>
            </a:r>
            <a:r>
              <a:rPr lang="en-US" altLang="zh-CN" sz="4000" b="1" dirty="0">
                <a:solidFill>
                  <a:srgbClr val="0000FF"/>
                </a:solidFill>
                <a:latin typeface="Batang" pitchFamily="18" charset="-127"/>
                <a:ea typeface="隶书" panose="02010509060101010101" pitchFamily="49" charset="-122"/>
              </a:rPr>
              <a:t>2</a:t>
            </a:r>
            <a:r>
              <a:rPr lang="en-US" altLang="zh-CN" sz="3200" b="1" dirty="0">
                <a:solidFill>
                  <a:srgbClr val="6C3F20"/>
                </a:solidFill>
              </a:rPr>
              <a:t>  </a:t>
            </a:r>
            <a:r>
              <a:rPr lang="zh-CN" altLang="en-US" sz="3200" b="1" dirty="0">
                <a:solidFill>
                  <a:srgbClr val="008000"/>
                </a:solidFill>
                <a:latin typeface="Batang" pitchFamily="18" charset="-127"/>
                <a:ea typeface="隶书" panose="02010509060101010101" pitchFamily="49" charset="-122"/>
              </a:rPr>
              <a:t>不等式的两边乘（或除以）同一个</a:t>
            </a:r>
            <a:r>
              <a:rPr lang="zh-CN" altLang="en-US" sz="3200" b="1" dirty="0">
                <a:solidFill>
                  <a:srgbClr val="FF0066"/>
                </a:solidFill>
                <a:latin typeface="Batang" pitchFamily="18" charset="-127"/>
                <a:ea typeface="隶书" panose="02010509060101010101" pitchFamily="49" charset="-122"/>
              </a:rPr>
              <a:t>正数</a:t>
            </a:r>
            <a:r>
              <a:rPr lang="zh-CN" altLang="en-US" sz="3200" b="1" dirty="0">
                <a:solidFill>
                  <a:srgbClr val="008000"/>
                </a:solidFill>
                <a:latin typeface="Batang" pitchFamily="18" charset="-127"/>
                <a:ea typeface="隶书" panose="02010509060101010101" pitchFamily="49" charset="-122"/>
              </a:rPr>
              <a:t>，不等号的方向</a:t>
            </a:r>
            <a:r>
              <a:rPr lang="zh-CN" altLang="en-US" sz="3200" b="1" dirty="0">
                <a:solidFill>
                  <a:srgbClr val="FF0066"/>
                </a:solidFill>
                <a:latin typeface="Batang" pitchFamily="18" charset="-127"/>
                <a:ea typeface="隶书" panose="02010509060101010101" pitchFamily="49" charset="-122"/>
              </a:rPr>
              <a:t>不变</a:t>
            </a:r>
            <a:r>
              <a:rPr lang="en-US" altLang="zh-CN" sz="3200" b="1" dirty="0">
                <a:solidFill>
                  <a:srgbClr val="008000"/>
                </a:solidFill>
                <a:latin typeface="Batang" pitchFamily="18" charset="-127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724400"/>
            <a:ext cx="8451850" cy="1597025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sz="1600" dirty="0"/>
              <a:t>          </a:t>
            </a:r>
            <a:r>
              <a:rPr lang="zh-CN" altLang="en-US" sz="3600" b="1" dirty="0">
                <a:solidFill>
                  <a:srgbClr val="0000FF"/>
                </a:solidFill>
                <a:latin typeface="Batang" pitchFamily="18" charset="-127"/>
                <a:ea typeface="隶书" panose="02010509060101010101" pitchFamily="49" charset="-122"/>
                <a:sym typeface="Arial" panose="020B0604020202020204" pitchFamily="34" charset="0"/>
              </a:rPr>
              <a:t>不等式的性质 3</a:t>
            </a:r>
            <a:r>
              <a:rPr lang="zh-CN" altLang="en-US" sz="2800" b="1" dirty="0">
                <a:solidFill>
                  <a:srgbClr val="008000"/>
                </a:solidFill>
                <a:latin typeface="Batang" pitchFamily="18" charset="-127"/>
                <a:ea typeface="隶书" panose="020105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sz="2800" b="1" dirty="0" smtClean="0">
                <a:solidFill>
                  <a:srgbClr val="008000"/>
                </a:solidFill>
                <a:latin typeface="Batang" pitchFamily="18" charset="-127"/>
                <a:ea typeface="隶书" panose="02010509060101010101" pitchFamily="49" charset="-122"/>
                <a:sym typeface="Arial" panose="020B0604020202020204" pitchFamily="34" charset="0"/>
              </a:rPr>
              <a:t>不</a:t>
            </a:r>
            <a:r>
              <a:rPr lang="zh-CN" altLang="en-US" sz="2800" b="1" dirty="0">
                <a:solidFill>
                  <a:srgbClr val="008000"/>
                </a:solidFill>
                <a:latin typeface="Batang" pitchFamily="18" charset="-127"/>
                <a:ea typeface="隶书" panose="02010509060101010101" pitchFamily="49" charset="-122"/>
                <a:sym typeface="Arial" panose="020B0604020202020204" pitchFamily="34" charset="0"/>
              </a:rPr>
              <a:t>等式的两边乘（或除以）同一个</a:t>
            </a:r>
            <a:r>
              <a:rPr lang="zh-CN" altLang="en-US" sz="2800" b="1" dirty="0">
                <a:solidFill>
                  <a:srgbClr val="FF0000"/>
                </a:solidFill>
                <a:latin typeface="Batang" pitchFamily="18" charset="-127"/>
                <a:ea typeface="隶书" panose="02010509060101010101" pitchFamily="49" charset="-122"/>
                <a:sym typeface="Arial" panose="020B0604020202020204" pitchFamily="34" charset="0"/>
              </a:rPr>
              <a:t>负数</a:t>
            </a:r>
            <a:r>
              <a:rPr lang="zh-CN" altLang="en-US" sz="2800" b="1" dirty="0">
                <a:solidFill>
                  <a:srgbClr val="008000"/>
                </a:solidFill>
                <a:latin typeface="Batang" pitchFamily="18" charset="-127"/>
                <a:ea typeface="隶书" panose="02010509060101010101" pitchFamily="49" charset="-122"/>
                <a:sym typeface="Arial" panose="020B0604020202020204" pitchFamily="34" charset="0"/>
              </a:rPr>
              <a:t>，不等号的方向</a:t>
            </a:r>
            <a:r>
              <a:rPr lang="zh-CN" altLang="en-US" sz="2800" b="1" dirty="0">
                <a:solidFill>
                  <a:srgbClr val="FF0000"/>
                </a:solidFill>
                <a:latin typeface="Batang" pitchFamily="18" charset="-127"/>
                <a:ea typeface="隶书" panose="02010509060101010101" pitchFamily="49" charset="-122"/>
                <a:sym typeface="Arial" panose="020B0604020202020204" pitchFamily="34" charset="0"/>
              </a:rPr>
              <a:t>改变</a:t>
            </a:r>
          </a:p>
          <a:p>
            <a:pPr marL="0" indent="0">
              <a:buFontTx/>
              <a:buNone/>
            </a:pPr>
            <a:r>
              <a:rPr lang="zh-CN" altLang="en-US" sz="2800" b="1" dirty="0">
                <a:solidFill>
                  <a:srgbClr val="008000"/>
                </a:solidFill>
                <a:latin typeface="Batang" pitchFamily="18" charset="-127"/>
                <a:ea typeface="隶书" panose="02010509060101010101" pitchFamily="49" charset="-122"/>
                <a:sym typeface="Arial" panose="020B0604020202020204" pitchFamily="34" charset="0"/>
              </a:rPr>
              <a:t>　   </a:t>
            </a:r>
            <a:r>
              <a:rPr lang="zh-CN" altLang="en-US" sz="2800" b="1" dirty="0">
                <a:solidFill>
                  <a:srgbClr val="FF0000"/>
                </a:solidFill>
                <a:latin typeface="Batang" pitchFamily="18" charset="-127"/>
                <a:ea typeface="隶书" panose="02010509060101010101" pitchFamily="49" charset="-122"/>
                <a:sym typeface="Arial" panose="020B0604020202020204" pitchFamily="34" charset="0"/>
              </a:rPr>
              <a:t>注意： 必须把不等号的方向改变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115716" y="1215157"/>
            <a:ext cx="4260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66"/>
                </a:solidFill>
              </a:rPr>
              <a:t>一、不等式的性质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8388350" cy="649288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/>
              <a:t>   x=5，6，8能使不等式 2x+1＞11成立吗？</a:t>
            </a:r>
          </a:p>
          <a:p>
            <a:endParaRPr lang="zh-CN" altLang="en-US" b="1" dirty="0"/>
          </a:p>
          <a:p>
            <a:endParaRPr lang="zh-CN" altLang="en-US" b="1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03374" y="4365104"/>
            <a:ext cx="87630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1、一个含有未知数的</a:t>
            </a:r>
            <a:r>
              <a:rPr lang="en-US" sz="2800" b="1" dirty="0" err="1">
                <a:solidFill>
                  <a:srgbClr val="FF0000"/>
                </a:solidFill>
              </a:rPr>
              <a:t>不等式</a:t>
            </a:r>
            <a:r>
              <a:rPr lang="zh-CN" altLang="en-US" sz="2800" b="1" dirty="0">
                <a:solidFill>
                  <a:srgbClr val="FF0000"/>
                </a:solidFill>
              </a:rPr>
              <a:t>的所有解的集合，叫做</a:t>
            </a:r>
            <a:r>
              <a:rPr lang="zh-CN" altLang="en-US" sz="2800" b="1" dirty="0">
                <a:solidFill>
                  <a:srgbClr val="0000FF"/>
                </a:solidFill>
              </a:rPr>
              <a:t>不等式的解集。</a:t>
            </a:r>
            <a:r>
              <a:rPr lang="zh-CN" altLang="en-US" sz="2800" b="1" dirty="0">
                <a:solidFill>
                  <a:srgbClr val="0000FF"/>
                </a:solidFill>
                <a:sym typeface="Arial" panose="020B0604020202020204" pitchFamily="34" charset="0"/>
              </a:rPr>
              <a:t>x＞a（x≧a）或x＜a（x≦a）</a:t>
            </a:r>
          </a:p>
        </p:txBody>
      </p:sp>
      <p:sp>
        <p:nvSpPr>
          <p:cNvPr id="6148" name="WordArt 4"/>
          <p:cNvSpPr>
            <a:spLocks noChangeArrowheads="1" noChangeShapeType="1"/>
          </p:cNvSpPr>
          <p:nvPr/>
        </p:nvSpPr>
        <p:spPr bwMode="auto">
          <a:xfrm>
            <a:off x="203374" y="3501008"/>
            <a:ext cx="1728787" cy="5746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>
                  <a:solidFill>
                    <a:srgbClr val="B2B2B2"/>
                  </a:solidFill>
                  <a:rou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67000"/>
                    </a:srgbClr>
                  </a:outerShdw>
                </a:effectLst>
                <a:latin typeface="宋体" panose="02010600030101010101" pitchFamily="2" charset="-122"/>
              </a:rPr>
              <a:t>概念回顾</a:t>
            </a:r>
          </a:p>
        </p:txBody>
      </p:sp>
      <p:sp>
        <p:nvSpPr>
          <p:cNvPr id="6149" name="WordArt 5"/>
          <p:cNvSpPr>
            <a:spLocks noChangeArrowheads="1" noChangeShapeType="1"/>
          </p:cNvSpPr>
          <p:nvPr/>
        </p:nvSpPr>
        <p:spPr bwMode="auto">
          <a:xfrm>
            <a:off x="358974" y="357187"/>
            <a:ext cx="2735263" cy="7905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>
                  <a:solidFill>
                    <a:srgbClr val="B2B2B2"/>
                  </a:solidFill>
                  <a:rou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67000"/>
                    </a:srgbClr>
                  </a:outerShdw>
                </a:effectLst>
                <a:latin typeface="宋体" panose="02010600030101010101" pitchFamily="2" charset="-122"/>
              </a:rPr>
              <a:t>说一说</a:t>
            </a:r>
            <a:r>
              <a:rPr lang="en-US" altLang="zh-CN" sz="3600" kern="10" dirty="0">
                <a:ln w="12700">
                  <a:solidFill>
                    <a:srgbClr val="B2B2B2"/>
                  </a:solidFill>
                  <a:rou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67000"/>
                    </a:srgbClr>
                  </a:outerShdw>
                </a:effectLst>
                <a:latin typeface="宋体" panose="02010600030101010101" pitchFamily="2" charset="-122"/>
              </a:rPr>
              <a:t>,</a:t>
            </a:r>
            <a:r>
              <a:rPr lang="zh-CN" altLang="en-US" sz="3600" kern="10" dirty="0">
                <a:ln w="12700">
                  <a:solidFill>
                    <a:srgbClr val="B2B2B2"/>
                  </a:solidFill>
                  <a:rou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67000"/>
                    </a:srgbClr>
                  </a:outerShdw>
                </a:effectLst>
                <a:latin typeface="宋体" panose="02010600030101010101" pitchFamily="2" charset="-122"/>
              </a:rPr>
              <a:t>画一画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72443" y="1844824"/>
            <a:ext cx="8424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还能找到使不等式 2x+1＞11成立的x的值吗？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72443" y="2528163"/>
            <a:ext cx="70564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还记得怎样在数轴上表示</a:t>
            </a:r>
            <a:r>
              <a:rPr lang="en-US" altLang="zh-CN" sz="3200" b="1" dirty="0">
                <a:solidFill>
                  <a:srgbClr val="000000"/>
                </a:solidFill>
              </a:rPr>
              <a:t>x </a:t>
            </a:r>
            <a:r>
              <a:rPr lang="zh-CN" altLang="en-US" sz="3200" b="1" dirty="0">
                <a:solidFill>
                  <a:srgbClr val="000000"/>
                </a:solidFill>
              </a:rPr>
              <a:t>＞</a:t>
            </a:r>
            <a:r>
              <a:rPr lang="en-US" altLang="zh-CN" sz="3200" b="1" dirty="0">
                <a:solidFill>
                  <a:srgbClr val="000000"/>
                </a:solidFill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</a:rPr>
              <a:t>吗</a:t>
            </a:r>
            <a:r>
              <a:rPr lang="en-US" altLang="zh-CN" sz="3200" b="1" dirty="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nimBg="1"/>
      <p:bldP spid="6150" grpId="0" autoUpdateAnimBg="0"/>
      <p:bldP spid="61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2656"/>
            <a:ext cx="8229600" cy="1143000"/>
          </a:xfrm>
        </p:spPr>
        <p:txBody>
          <a:bodyPr/>
          <a:lstStyle/>
          <a:p>
            <a:r>
              <a:rPr lang="zh-CN" altLang="en-US">
                <a:solidFill>
                  <a:schemeClr val="accent2"/>
                </a:solidFill>
              </a:rPr>
              <a:t>观察下列不等式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776"/>
            <a:ext cx="7931150" cy="252050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</a:t>
            </a:r>
            <a:r>
              <a:rPr lang="en-US" altLang="zh-CN" sz="2400" dirty="0"/>
              <a:t>x </a:t>
            </a:r>
            <a:r>
              <a:rPr lang="zh-CN" altLang="en-US" sz="2800" b="1" dirty="0"/>
              <a:t>＞</a:t>
            </a:r>
            <a:r>
              <a:rPr lang="en-US" altLang="zh-CN" sz="2800" b="1" dirty="0"/>
              <a:t>4            </a:t>
            </a:r>
            <a:r>
              <a:rPr lang="zh-CN" altLang="en-US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</a:t>
            </a:r>
            <a:r>
              <a:rPr lang="en-US" altLang="zh-CN" sz="2800" b="1" dirty="0"/>
              <a:t>3x </a:t>
            </a:r>
            <a:r>
              <a:rPr lang="zh-CN" altLang="en-US" sz="2800" b="1" dirty="0"/>
              <a:t>＞</a:t>
            </a:r>
            <a:r>
              <a:rPr lang="en-US" altLang="zh-CN" sz="2800" b="1" dirty="0"/>
              <a:t>30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）</a:t>
            </a:r>
          </a:p>
          <a:p>
            <a:pPr>
              <a:lnSpc>
                <a:spcPct val="80000"/>
              </a:lnSpc>
            </a:pPr>
            <a:endParaRPr lang="zh-CN" alt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4</a:t>
            </a:r>
            <a:r>
              <a:rPr lang="zh-CN" altLang="en-US" sz="2800" b="1" dirty="0"/>
              <a:t>）</a:t>
            </a:r>
            <a:r>
              <a:rPr lang="en-US" altLang="zh-CN" sz="2800" b="1" dirty="0"/>
              <a:t>1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.5x+12 </a:t>
            </a:r>
            <a:r>
              <a:rPr lang="zh-CN" altLang="en-US" sz="2800" b="1" dirty="0"/>
              <a:t>＜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0.5x+1</a:t>
            </a:r>
            <a:endParaRPr lang="en-US" altLang="zh-CN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>
                <a:solidFill>
                  <a:schemeClr val="accent2"/>
                </a:solidFill>
              </a:rPr>
              <a:t>这些不等式有哪些共同的特征？请将它与一元一次方程比较</a:t>
            </a:r>
            <a:r>
              <a:rPr lang="zh-CN" altLang="en-US" sz="2800" b="1" dirty="0" smtClean="0">
                <a:solidFill>
                  <a:schemeClr val="accent2"/>
                </a:solidFill>
              </a:rPr>
              <a:t>。</a:t>
            </a:r>
            <a:endParaRPr lang="zh-CN" altLang="en-US" sz="2800" b="1" dirty="0">
              <a:solidFill>
                <a:schemeClr val="accent2"/>
              </a:solidFill>
            </a:endParaRPr>
          </a:p>
        </p:txBody>
      </p:sp>
      <p:grpSp>
        <p:nvGrpSpPr>
          <p:cNvPr id="7173" name="Group 5"/>
          <p:cNvGrpSpPr/>
          <p:nvPr/>
        </p:nvGrpSpPr>
        <p:grpSpPr bwMode="auto">
          <a:xfrm>
            <a:off x="1331913" y="1731963"/>
            <a:ext cx="1657350" cy="925512"/>
            <a:chOff x="0" y="0"/>
            <a:chExt cx="1801" cy="680"/>
          </a:xfrm>
        </p:grpSpPr>
        <p:graphicFrame>
          <p:nvGraphicFramePr>
            <p:cNvPr id="7174" name="Object 6"/>
            <p:cNvGraphicFramePr>
              <a:graphicFrameLocks noChangeAspect="1"/>
            </p:cNvGraphicFramePr>
            <p:nvPr/>
          </p:nvGraphicFramePr>
          <p:xfrm>
            <a:off x="0" y="45"/>
            <a:ext cx="1044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r:id="rId3" imgW="419735" imgH="394335" progId="Equation.3">
                    <p:embed/>
                  </p:oleObj>
                </mc:Choice>
                <mc:Fallback>
                  <p:oleObj r:id="rId3" imgW="419735" imgH="394335" progId="Equation.3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5"/>
                          <a:ext cx="1044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175" name="Group 7"/>
            <p:cNvGrpSpPr/>
            <p:nvPr/>
          </p:nvGrpSpPr>
          <p:grpSpPr bwMode="auto">
            <a:xfrm>
              <a:off x="998" y="0"/>
              <a:ext cx="803" cy="680"/>
              <a:chOff x="0" y="0"/>
              <a:chExt cx="803" cy="680"/>
            </a:xfrm>
          </p:grpSpPr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0" y="226"/>
                <a:ext cx="363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zh-CN" altLang="en-US" sz="2400" b="1">
                    <a:solidFill>
                      <a:srgbClr val="000000"/>
                    </a:solidFill>
                  </a:rPr>
                  <a:t>＜</a:t>
                </a:r>
              </a:p>
            </p:txBody>
          </p:sp>
          <p:graphicFrame>
            <p:nvGraphicFramePr>
              <p:cNvPr id="7177" name="Object 9"/>
              <p:cNvGraphicFramePr>
                <a:graphicFrameLocks noChangeAspect="1"/>
              </p:cNvGraphicFramePr>
              <p:nvPr/>
            </p:nvGraphicFramePr>
            <p:xfrm>
              <a:off x="272" y="0"/>
              <a:ext cx="531" cy="6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r:id="rId5" imgW="153035" imgH="394335" progId="Equation.3">
                      <p:embed/>
                    </p:oleObj>
                  </mc:Choice>
                  <mc:Fallback>
                    <p:oleObj r:id="rId5" imgW="153035" imgH="394335" progId="Equation.3">
                      <p:embed/>
                      <p:pic>
                        <p:nvPicPr>
                          <p:cNvPr id="0" name="图片 10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2" y="0"/>
                            <a:ext cx="531" cy="6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68313" y="4508500"/>
            <a:ext cx="770413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3300"/>
                </a:solidFill>
              </a:rPr>
              <a:t>1</a:t>
            </a:r>
            <a:r>
              <a:rPr lang="zh-CN" altLang="en-US" sz="3200" b="1" dirty="0">
                <a:solidFill>
                  <a:srgbClr val="CC3300"/>
                </a:solidFill>
              </a:rPr>
              <a:t>、不等式的两边都是整式。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3300"/>
                </a:solidFill>
              </a:rPr>
              <a:t>2</a:t>
            </a:r>
            <a:r>
              <a:rPr lang="zh-CN" altLang="en-US" sz="3200" b="1" dirty="0">
                <a:solidFill>
                  <a:srgbClr val="CC3300"/>
                </a:solidFill>
              </a:rPr>
              <a:t>、只含有一个未知数。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3300"/>
                </a:solidFill>
              </a:rPr>
              <a:t>3</a:t>
            </a:r>
            <a:r>
              <a:rPr lang="zh-CN" altLang="en-US" sz="3200" b="1" dirty="0">
                <a:solidFill>
                  <a:srgbClr val="CC3300"/>
                </a:solidFill>
              </a:rPr>
              <a:t>、未知数的最高次数是一次。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663540" y="378904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www.1ppt.com/moban/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素材：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www.1ppt.com/sucai/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背景：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www.1ppt.com/beijing/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图表：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www.1ppt.com/tubiao/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www.1ppt.com/xiazai/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www.1ppt.com/powerpoint/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资料下载：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www.1ppt.com/ziliao/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范文下载：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www.1ppt.com/fanwen/       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试卷下载：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www.1ppt.com/shiti/  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教案下载：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www.1ppt.com/jiaoan/         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论坛：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www.1ppt.cn                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语文课件：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www.1ppt.com/kejian/yuwen/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数学课件：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www.1ppt.com/kejian/shuxue/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英语课件：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www.1ppt.com/kejian/yingyu/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美术课件：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www.1ppt.com/kejian/meishu/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科学课件：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www.1ppt.com/kejian/kexue/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物理课件：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www.1ppt.com/kejian/wuli/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化学课件：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www.1ppt.com/kejian/huaxue/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生物课件：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www.1ppt.com/kejian/shengwu/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地理课件：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www.1ppt.com/kejian/dili/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历史课件：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www.1ppt.com/kejian/lishi/        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27088" y="190500"/>
            <a:ext cx="22320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5" name="WordArt 3"/>
          <p:cNvSpPr>
            <a:spLocks noChangeArrowheads="1" noChangeShapeType="1"/>
          </p:cNvSpPr>
          <p:nvPr/>
        </p:nvSpPr>
        <p:spPr bwMode="auto">
          <a:xfrm>
            <a:off x="827088" y="836712"/>
            <a:ext cx="3672904" cy="1511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454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</a:rPr>
              <a:t>一元一次不等式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40036" y="2852936"/>
            <a:ext cx="747638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不等式的两边都是整式，只含有一个未知数，并且未知数的最高次数是</a:t>
            </a:r>
            <a:r>
              <a:rPr 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，这样的不等式，叫做一元一次不等式</a:t>
            </a:r>
            <a:r>
              <a:rPr 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en-US" sz="36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34156" y="1204913"/>
            <a:ext cx="8534400" cy="64293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17961" dir="2700000" algn="ctr" rotWithShape="0">
              <a:schemeClr val="hlink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3399"/>
                </a:solidFill>
              </a:rPr>
              <a:t>1.</a:t>
            </a:r>
            <a:r>
              <a:rPr lang="zh-CN" altLang="en-US" sz="3600" b="1" dirty="0">
                <a:solidFill>
                  <a:srgbClr val="003399"/>
                </a:solidFill>
              </a:rPr>
              <a:t>下列不等式中</a:t>
            </a:r>
            <a:r>
              <a:rPr lang="en-US" altLang="zh-CN" sz="3600" b="1" dirty="0">
                <a:solidFill>
                  <a:srgbClr val="003399"/>
                </a:solidFill>
              </a:rPr>
              <a:t>,</a:t>
            </a:r>
            <a:r>
              <a:rPr lang="zh-CN" altLang="en-US" sz="3600" b="1" dirty="0">
                <a:solidFill>
                  <a:srgbClr val="003399"/>
                </a:solidFill>
              </a:rPr>
              <a:t>哪些是一元一次不等式</a:t>
            </a:r>
            <a:r>
              <a:rPr lang="en-US" altLang="zh-CN" sz="3600" b="1" dirty="0">
                <a:solidFill>
                  <a:srgbClr val="003399"/>
                </a:solidFill>
              </a:rPr>
              <a:t>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0"/>
            <a:ext cx="1752600" cy="762000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outerShdw dist="17961" dir="2700000" algn="ctr" rotWithShape="0">
              <a:srgbClr val="008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FF0066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判断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219200" y="2346325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000000"/>
                </a:solidFill>
              </a:rPr>
              <a:t>①</a:t>
            </a:r>
            <a:r>
              <a:rPr lang="en-US" altLang="zh-CN" sz="3600" b="1" dirty="0">
                <a:solidFill>
                  <a:srgbClr val="000000"/>
                </a:solidFill>
              </a:rPr>
              <a:t>4&lt;5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971800" y="2363788"/>
            <a:ext cx="609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endParaRPr lang="zh-CN" altLang="en-US" sz="36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652838" y="2420938"/>
          <a:ext cx="14874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公式" r:id="rId3" imgW="508000" imgH="177800" progId="Equation.3">
                  <p:embed/>
                </p:oleObj>
              </mc:Choice>
              <mc:Fallback>
                <p:oleObj name="公式" r:id="rId3" imgW="508000" imgH="1778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2420938"/>
                        <a:ext cx="148748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410200" y="2363788"/>
            <a:ext cx="6397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endParaRPr lang="zh-CN" altLang="en-US" sz="36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6262688" y="2205038"/>
          <a:ext cx="145415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公式" r:id="rId5" imgW="546100" imgH="393700" progId="Equation.3">
                  <p:embed/>
                </p:oleObj>
              </mc:Choice>
              <mc:Fallback>
                <p:oleObj name="公式" r:id="rId5" imgW="546100" imgH="3937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688" y="2205038"/>
                        <a:ext cx="145415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219200" y="3506788"/>
            <a:ext cx="6397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endParaRPr lang="zh-CN" altLang="en-US" sz="36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1752600" y="3505200"/>
          <a:ext cx="22860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7" imgW="737870" imgH="203835" progId="Equation.3">
                  <p:embed/>
                </p:oleObj>
              </mc:Choice>
              <mc:Fallback>
                <p:oleObj r:id="rId7" imgW="737870" imgH="203835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05200"/>
                        <a:ext cx="22860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724400" y="3506788"/>
            <a:ext cx="6397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⑤</a:t>
            </a:r>
            <a:endParaRPr lang="zh-CN" altLang="en-US" sz="36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5562600" y="3581400"/>
          <a:ext cx="19812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9" imgW="648335" imgH="203200" progId="Equation.3">
                  <p:embed/>
                </p:oleObj>
              </mc:Choice>
              <mc:Fallback>
                <p:oleObj r:id="rId9" imgW="648335" imgH="203200" progId="Equation.3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581400"/>
                        <a:ext cx="19812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233863" y="3560763"/>
            <a:ext cx="2111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800">
                <a:solidFill>
                  <a:srgbClr val="000000"/>
                </a:solidFill>
              </a:rPr>
              <a:t> 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143000" y="4573588"/>
            <a:ext cx="6397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⑥</a:t>
            </a:r>
            <a:endParaRPr lang="zh-CN" altLang="en-US" sz="36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1752600" y="4648200"/>
          <a:ext cx="990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11" imgW="356235" imgH="177800" progId="Equation.3">
                  <p:embed/>
                </p:oleObj>
              </mc:Choice>
              <mc:Fallback>
                <p:oleObj r:id="rId11" imgW="356235" imgH="177800" progId="Equation.3">
                  <p:embed/>
                  <p:pic>
                    <p:nvPicPr>
                      <p:cNvPr id="0" name="图片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648200"/>
                        <a:ext cx="990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395788" y="3549650"/>
            <a:ext cx="2111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800">
                <a:solidFill>
                  <a:srgbClr val="000000"/>
                </a:solidFill>
              </a:rPr>
              <a:t> </a:t>
            </a: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 animBg="1" autoUpdateAnimBg="0"/>
      <p:bldP spid="9220" grpId="0" autoUpdateAnimBg="0"/>
      <p:bldP spid="9221" grpId="0" autoUpdateAnimBg="0"/>
      <p:bldP spid="9223" grpId="0" autoUpdateAnimBg="0"/>
      <p:bldP spid="9225" grpId="0" autoUpdateAnimBg="0"/>
      <p:bldP spid="9227" grpId="0" autoUpdateAnimBg="0"/>
      <p:bldP spid="92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 bwMode="auto">
          <a:xfrm>
            <a:off x="5364163" y="188913"/>
            <a:ext cx="3459162" cy="1006475"/>
            <a:chOff x="0" y="0"/>
            <a:chExt cx="2268" cy="606"/>
          </a:xfrm>
        </p:grpSpPr>
        <p:grpSp>
          <p:nvGrpSpPr>
            <p:cNvPr id="10243" name="Group 3"/>
            <p:cNvGrpSpPr/>
            <p:nvPr/>
          </p:nvGrpSpPr>
          <p:grpSpPr bwMode="auto">
            <a:xfrm>
              <a:off x="0" y="0"/>
              <a:ext cx="2268" cy="606"/>
              <a:chOff x="0" y="0"/>
              <a:chExt cx="1698" cy="606"/>
            </a:xfrm>
          </p:grpSpPr>
          <p:sp>
            <p:nvSpPr>
              <p:cNvPr id="10244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1698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245" name="Group 5"/>
              <p:cNvGrpSpPr/>
              <p:nvPr/>
            </p:nvGrpSpPr>
            <p:grpSpPr bwMode="auto">
              <a:xfrm>
                <a:off x="3" y="3"/>
                <a:ext cx="1680" cy="589"/>
                <a:chOff x="0" y="0"/>
                <a:chExt cx="1680" cy="589"/>
              </a:xfrm>
            </p:grpSpPr>
            <p:sp>
              <p:nvSpPr>
                <p:cNvPr id="10246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405 w 4480"/>
                    <a:gd name="T1" fmla="*/ 426 h 1280"/>
                    <a:gd name="T2" fmla="*/ 0 w 4480"/>
                    <a:gd name="T3" fmla="*/ 601 h 1280"/>
                    <a:gd name="T4" fmla="*/ 223 w 4480"/>
                    <a:gd name="T5" fmla="*/ 753 h 1280"/>
                    <a:gd name="T6" fmla="*/ 221 w 4480"/>
                    <a:gd name="T7" fmla="*/ 751 h 1280"/>
                    <a:gd name="T8" fmla="*/ 99 w 4480"/>
                    <a:gd name="T9" fmla="*/ 871 h 1280"/>
                    <a:gd name="T10" fmla="*/ 551 w 4480"/>
                    <a:gd name="T11" fmla="*/ 1046 h 1280"/>
                    <a:gd name="T12" fmla="*/ 604 w 4480"/>
                    <a:gd name="T13" fmla="*/ 1045 h 1280"/>
                    <a:gd name="T14" fmla="*/ 601 w 4480"/>
                    <a:gd name="T15" fmla="*/ 1046 h 1280"/>
                    <a:gd name="T16" fmla="*/ 1296 w 4480"/>
                    <a:gd name="T17" fmla="*/ 1203 h 1280"/>
                    <a:gd name="T18" fmla="*/ 1708 w 4480"/>
                    <a:gd name="T19" fmla="*/ 1159 h 1280"/>
                    <a:gd name="T20" fmla="*/ 1707 w 4480"/>
                    <a:gd name="T21" fmla="*/ 1159 h 1280"/>
                    <a:gd name="T22" fmla="*/ 2289 w 4480"/>
                    <a:gd name="T23" fmla="*/ 1280 h 1280"/>
                    <a:gd name="T24" fmla="*/ 2960 w 4480"/>
                    <a:gd name="T25" fmla="*/ 1086 h 1280"/>
                    <a:gd name="T26" fmla="*/ 2960 w 4480"/>
                    <a:gd name="T27" fmla="*/ 1088 h 1280"/>
                    <a:gd name="T28" fmla="*/ 3278 w 4480"/>
                    <a:gd name="T29" fmla="*/ 1123 h 1280"/>
                    <a:gd name="T30" fmla="*/ 3878 w 4480"/>
                    <a:gd name="T31" fmla="*/ 892 h 1280"/>
                    <a:gd name="T32" fmla="*/ 3877 w 4480"/>
                    <a:gd name="T33" fmla="*/ 891 h 1280"/>
                    <a:gd name="T34" fmla="*/ 4480 w 4480"/>
                    <a:gd name="T35" fmla="*/ 621 h 1280"/>
                    <a:gd name="T36" fmla="*/ 4334 w 4480"/>
                    <a:gd name="T37" fmla="*/ 455 h 1280"/>
                    <a:gd name="T38" fmla="*/ 4333 w 4480"/>
                    <a:gd name="T39" fmla="*/ 454 h 1280"/>
                    <a:gd name="T40" fmla="*/ 4378 w 4480"/>
                    <a:gd name="T41" fmla="*/ 370 h 1280"/>
                    <a:gd name="T42" fmla="*/ 3970 w 4480"/>
                    <a:gd name="T43" fmla="*/ 162 h 1280"/>
                    <a:gd name="T44" fmla="*/ 3972 w 4480"/>
                    <a:gd name="T45" fmla="*/ 161 h 1280"/>
                    <a:gd name="T46" fmla="*/ 3476 w 4480"/>
                    <a:gd name="T47" fmla="*/ 0 h 1280"/>
                    <a:gd name="T48" fmla="*/ 3092 w 4480"/>
                    <a:gd name="T49" fmla="*/ 70 h 1280"/>
                    <a:gd name="T50" fmla="*/ 3093 w 4480"/>
                    <a:gd name="T51" fmla="*/ 70 h 1280"/>
                    <a:gd name="T52" fmla="*/ 2733 w 4480"/>
                    <a:gd name="T53" fmla="*/ 0 h 1280"/>
                    <a:gd name="T54" fmla="*/ 2328 w 4480"/>
                    <a:gd name="T55" fmla="*/ 98 h 1280"/>
                    <a:gd name="T56" fmla="*/ 2329 w 4480"/>
                    <a:gd name="T57" fmla="*/ 101 h 1280"/>
                    <a:gd name="T58" fmla="*/ 1941 w 4480"/>
                    <a:gd name="T59" fmla="*/ 39 h 1280"/>
                    <a:gd name="T60" fmla="*/ 1453 w 4480"/>
                    <a:gd name="T61" fmla="*/ 153 h 1280"/>
                    <a:gd name="T62" fmla="*/ 1451 w 4480"/>
                    <a:gd name="T63" fmla="*/ 155 h 1280"/>
                    <a:gd name="T64" fmla="*/ 1097 w 4480"/>
                    <a:gd name="T65" fmla="*/ 117 h 1280"/>
                    <a:gd name="T66" fmla="*/ 397 w 4480"/>
                    <a:gd name="T67" fmla="*/ 390 h 1280"/>
                    <a:gd name="T68" fmla="*/ 403 w 4480"/>
                    <a:gd name="T69" fmla="*/ 426 h 1280"/>
                    <a:gd name="T70" fmla="*/ 405 w 4480"/>
                    <a:gd name="T71" fmla="*/ 426 h 1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47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405 w 4480"/>
                    <a:gd name="T1" fmla="*/ 426 h 1280"/>
                    <a:gd name="T2" fmla="*/ 0 w 4480"/>
                    <a:gd name="T3" fmla="*/ 601 h 1280"/>
                    <a:gd name="T4" fmla="*/ 223 w 4480"/>
                    <a:gd name="T5" fmla="*/ 753 h 1280"/>
                    <a:gd name="T6" fmla="*/ 221 w 4480"/>
                    <a:gd name="T7" fmla="*/ 751 h 1280"/>
                    <a:gd name="T8" fmla="*/ 99 w 4480"/>
                    <a:gd name="T9" fmla="*/ 871 h 1280"/>
                    <a:gd name="T10" fmla="*/ 551 w 4480"/>
                    <a:gd name="T11" fmla="*/ 1046 h 1280"/>
                    <a:gd name="T12" fmla="*/ 604 w 4480"/>
                    <a:gd name="T13" fmla="*/ 1045 h 1280"/>
                    <a:gd name="T14" fmla="*/ 601 w 4480"/>
                    <a:gd name="T15" fmla="*/ 1046 h 1280"/>
                    <a:gd name="T16" fmla="*/ 1296 w 4480"/>
                    <a:gd name="T17" fmla="*/ 1203 h 1280"/>
                    <a:gd name="T18" fmla="*/ 1708 w 4480"/>
                    <a:gd name="T19" fmla="*/ 1159 h 1280"/>
                    <a:gd name="T20" fmla="*/ 1707 w 4480"/>
                    <a:gd name="T21" fmla="*/ 1159 h 1280"/>
                    <a:gd name="T22" fmla="*/ 2289 w 4480"/>
                    <a:gd name="T23" fmla="*/ 1280 h 1280"/>
                    <a:gd name="T24" fmla="*/ 2960 w 4480"/>
                    <a:gd name="T25" fmla="*/ 1086 h 1280"/>
                    <a:gd name="T26" fmla="*/ 2960 w 4480"/>
                    <a:gd name="T27" fmla="*/ 1088 h 1280"/>
                    <a:gd name="T28" fmla="*/ 3278 w 4480"/>
                    <a:gd name="T29" fmla="*/ 1123 h 1280"/>
                    <a:gd name="T30" fmla="*/ 3878 w 4480"/>
                    <a:gd name="T31" fmla="*/ 892 h 1280"/>
                    <a:gd name="T32" fmla="*/ 3877 w 4480"/>
                    <a:gd name="T33" fmla="*/ 891 h 1280"/>
                    <a:gd name="T34" fmla="*/ 4480 w 4480"/>
                    <a:gd name="T35" fmla="*/ 621 h 1280"/>
                    <a:gd name="T36" fmla="*/ 4334 w 4480"/>
                    <a:gd name="T37" fmla="*/ 455 h 1280"/>
                    <a:gd name="T38" fmla="*/ 4333 w 4480"/>
                    <a:gd name="T39" fmla="*/ 454 h 1280"/>
                    <a:gd name="T40" fmla="*/ 4378 w 4480"/>
                    <a:gd name="T41" fmla="*/ 370 h 1280"/>
                    <a:gd name="T42" fmla="*/ 3970 w 4480"/>
                    <a:gd name="T43" fmla="*/ 162 h 1280"/>
                    <a:gd name="T44" fmla="*/ 3972 w 4480"/>
                    <a:gd name="T45" fmla="*/ 161 h 1280"/>
                    <a:gd name="T46" fmla="*/ 3476 w 4480"/>
                    <a:gd name="T47" fmla="*/ 0 h 1280"/>
                    <a:gd name="T48" fmla="*/ 3092 w 4480"/>
                    <a:gd name="T49" fmla="*/ 70 h 1280"/>
                    <a:gd name="T50" fmla="*/ 3093 w 4480"/>
                    <a:gd name="T51" fmla="*/ 70 h 1280"/>
                    <a:gd name="T52" fmla="*/ 2733 w 4480"/>
                    <a:gd name="T53" fmla="*/ 0 h 1280"/>
                    <a:gd name="T54" fmla="*/ 2328 w 4480"/>
                    <a:gd name="T55" fmla="*/ 98 h 1280"/>
                    <a:gd name="T56" fmla="*/ 2329 w 4480"/>
                    <a:gd name="T57" fmla="*/ 101 h 1280"/>
                    <a:gd name="T58" fmla="*/ 1941 w 4480"/>
                    <a:gd name="T59" fmla="*/ 39 h 1280"/>
                    <a:gd name="T60" fmla="*/ 1453 w 4480"/>
                    <a:gd name="T61" fmla="*/ 153 h 1280"/>
                    <a:gd name="T62" fmla="*/ 1451 w 4480"/>
                    <a:gd name="T63" fmla="*/ 155 h 1280"/>
                    <a:gd name="T64" fmla="*/ 1097 w 4480"/>
                    <a:gd name="T65" fmla="*/ 117 h 1280"/>
                    <a:gd name="T66" fmla="*/ 397 w 4480"/>
                    <a:gd name="T67" fmla="*/ 390 h 1280"/>
                    <a:gd name="T68" fmla="*/ 403 w 4480"/>
                    <a:gd name="T69" fmla="*/ 426 h 1280"/>
                    <a:gd name="T70" fmla="*/ 405 w 4480"/>
                    <a:gd name="T71" fmla="*/ 426 h 1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48" name="未知"/>
                <p:cNvSpPr/>
                <p:nvPr/>
              </p:nvSpPr>
              <p:spPr bwMode="auto">
                <a:xfrm>
                  <a:off x="84" y="282"/>
                  <a:ext cx="98" cy="9"/>
                </a:xfrm>
                <a:custGeom>
                  <a:avLst/>
                  <a:gdLst>
                    <a:gd name="T0" fmla="*/ 0 w 98"/>
                    <a:gd name="T1" fmla="*/ 0 h 9"/>
                    <a:gd name="T2" fmla="*/ 85 w 98"/>
                    <a:gd name="T3" fmla="*/ 9 h 9"/>
                    <a:gd name="T4" fmla="*/ 98 w 98"/>
                    <a:gd name="T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8" h="9">
                      <a:moveTo>
                        <a:pt x="0" y="0"/>
                      </a:moveTo>
                      <a:cubicBezTo>
                        <a:pt x="25" y="6"/>
                        <a:pt x="55" y="9"/>
                        <a:pt x="85" y="9"/>
                      </a:cubicBezTo>
                      <a:cubicBezTo>
                        <a:pt x="90" y="9"/>
                        <a:pt x="94" y="9"/>
                        <a:pt x="98" y="9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49" name="未知"/>
                <p:cNvSpPr/>
                <p:nvPr/>
              </p:nvSpPr>
              <p:spPr bwMode="auto">
                <a:xfrm>
                  <a:off x="226" y="388"/>
                  <a:ext cx="44" cy="4"/>
                </a:xfrm>
                <a:custGeom>
                  <a:avLst/>
                  <a:gdLst>
                    <a:gd name="T0" fmla="*/ 0 w 44"/>
                    <a:gd name="T1" fmla="*/ 4 h 4"/>
                    <a:gd name="T2" fmla="*/ 44 w 44"/>
                    <a:gd name="T3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4" h="4">
                      <a:moveTo>
                        <a:pt x="0" y="4"/>
                      </a:moveTo>
                      <a:cubicBezTo>
                        <a:pt x="15" y="3"/>
                        <a:pt x="30" y="2"/>
                        <a:pt x="44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0" name="未知"/>
                <p:cNvSpPr/>
                <p:nvPr/>
              </p:nvSpPr>
              <p:spPr bwMode="auto">
                <a:xfrm>
                  <a:off x="614" y="41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26 w 26"/>
                    <a:gd name="T3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cubicBezTo>
                        <a:pt x="7" y="7"/>
                        <a:pt x="16" y="14"/>
                        <a:pt x="26" y="2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1" name="未知"/>
                <p:cNvSpPr/>
                <p:nvPr/>
              </p:nvSpPr>
              <p:spPr bwMode="auto">
                <a:xfrm>
                  <a:off x="1110" y="386"/>
                  <a:ext cx="10" cy="21"/>
                </a:xfrm>
                <a:custGeom>
                  <a:avLst/>
                  <a:gdLst>
                    <a:gd name="T0" fmla="*/ 0 w 10"/>
                    <a:gd name="T1" fmla="*/ 21 h 21"/>
                    <a:gd name="T2" fmla="*/ 10 w 10"/>
                    <a:gd name="T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" h="21">
                      <a:moveTo>
                        <a:pt x="0" y="21"/>
                      </a:moveTo>
                      <a:cubicBezTo>
                        <a:pt x="5" y="14"/>
                        <a:pt x="9" y="7"/>
                        <a:pt x="1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2" name="未知"/>
                <p:cNvSpPr/>
                <p:nvPr/>
              </p:nvSpPr>
              <p:spPr bwMode="auto">
                <a:xfrm>
                  <a:off x="1328" y="255"/>
                  <a:ext cx="126" cy="79"/>
                </a:xfrm>
                <a:custGeom>
                  <a:avLst/>
                  <a:gdLst>
                    <a:gd name="T0" fmla="*/ 126 w 126"/>
                    <a:gd name="T1" fmla="*/ 79 h 79"/>
                    <a:gd name="T2" fmla="*/ 126 w 126"/>
                    <a:gd name="T3" fmla="*/ 79 h 79"/>
                    <a:gd name="T4" fmla="*/ 0 w 126"/>
                    <a:gd name="T5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" h="79">
                      <a:moveTo>
                        <a:pt x="126" y="79"/>
                      </a:moveTo>
                      <a:cubicBezTo>
                        <a:pt x="126" y="79"/>
                        <a:pt x="126" y="79"/>
                        <a:pt x="126" y="79"/>
                      </a:cubicBezTo>
                      <a:cubicBezTo>
                        <a:pt x="126" y="45"/>
                        <a:pt x="77" y="1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3" name="未知"/>
                <p:cNvSpPr/>
                <p:nvPr/>
              </p:nvSpPr>
              <p:spPr bwMode="auto">
                <a:xfrm>
                  <a:off x="1569" y="170"/>
                  <a:ext cx="56" cy="30"/>
                </a:xfrm>
                <a:custGeom>
                  <a:avLst/>
                  <a:gdLst>
                    <a:gd name="T0" fmla="*/ 0 w 56"/>
                    <a:gd name="T1" fmla="*/ 30 h 30"/>
                    <a:gd name="T2" fmla="*/ 56 w 56"/>
                    <a:gd name="T3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6" h="30">
                      <a:moveTo>
                        <a:pt x="0" y="30"/>
                      </a:moveTo>
                      <a:cubicBezTo>
                        <a:pt x="24" y="22"/>
                        <a:pt x="43" y="12"/>
                        <a:pt x="56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4" name="未知"/>
                <p:cNvSpPr/>
                <p:nvPr/>
              </p:nvSpPr>
              <p:spPr bwMode="auto">
                <a:xfrm>
                  <a:off x="1489" y="60"/>
                  <a:ext cx="3" cy="15"/>
                </a:xfrm>
                <a:custGeom>
                  <a:avLst/>
                  <a:gdLst>
                    <a:gd name="T0" fmla="*/ 3 w 3"/>
                    <a:gd name="T1" fmla="*/ 15 h 15"/>
                    <a:gd name="T2" fmla="*/ 3 w 3"/>
                    <a:gd name="T3" fmla="*/ 13 h 15"/>
                    <a:gd name="T4" fmla="*/ 0 w 3"/>
                    <a:gd name="T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5">
                      <a:moveTo>
                        <a:pt x="3" y="15"/>
                      </a:moveTo>
                      <a:cubicBezTo>
                        <a:pt x="3" y="14"/>
                        <a:pt x="3" y="14"/>
                        <a:pt x="3" y="13"/>
                      </a:cubicBezTo>
                      <a:cubicBezTo>
                        <a:pt x="3" y="9"/>
                        <a:pt x="2" y="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5" name="未知"/>
                <p:cNvSpPr/>
                <p:nvPr/>
              </p:nvSpPr>
              <p:spPr bwMode="auto">
                <a:xfrm>
                  <a:off x="1131" y="26"/>
                  <a:ext cx="28" cy="18"/>
                </a:xfrm>
                <a:custGeom>
                  <a:avLst/>
                  <a:gdLst>
                    <a:gd name="T0" fmla="*/ 28 w 28"/>
                    <a:gd name="T1" fmla="*/ 0 h 18"/>
                    <a:gd name="T2" fmla="*/ 0 w 28"/>
                    <a:gd name="T3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" h="18">
                      <a:moveTo>
                        <a:pt x="28" y="0"/>
                      </a:moveTo>
                      <a:cubicBezTo>
                        <a:pt x="17" y="5"/>
                        <a:pt x="7" y="11"/>
                        <a:pt x="0" y="18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6" name="未知"/>
                <p:cNvSpPr/>
                <p:nvPr/>
              </p:nvSpPr>
              <p:spPr bwMode="auto">
                <a:xfrm>
                  <a:off x="859" y="37"/>
                  <a:ext cx="14" cy="15"/>
                </a:xfrm>
                <a:custGeom>
                  <a:avLst/>
                  <a:gdLst>
                    <a:gd name="T0" fmla="*/ 14 w 14"/>
                    <a:gd name="T1" fmla="*/ 0 h 15"/>
                    <a:gd name="T2" fmla="*/ 0 w 14"/>
                    <a:gd name="T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4" h="15">
                      <a:moveTo>
                        <a:pt x="14" y="0"/>
                      </a:moveTo>
                      <a:cubicBezTo>
                        <a:pt x="8" y="5"/>
                        <a:pt x="3" y="10"/>
                        <a:pt x="0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7" name="未知"/>
                <p:cNvSpPr/>
                <p:nvPr/>
              </p:nvSpPr>
              <p:spPr bwMode="auto">
                <a:xfrm>
                  <a:off x="544" y="58"/>
                  <a:ext cx="51" cy="15"/>
                </a:xfrm>
                <a:custGeom>
                  <a:avLst/>
                  <a:gdLst>
                    <a:gd name="T0" fmla="*/ 51 w 51"/>
                    <a:gd name="T1" fmla="*/ 15 h 15"/>
                    <a:gd name="T2" fmla="*/ 0 w 51"/>
                    <a:gd name="T3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1" h="15">
                      <a:moveTo>
                        <a:pt x="51" y="15"/>
                      </a:moveTo>
                      <a:cubicBezTo>
                        <a:pt x="35" y="9"/>
                        <a:pt x="18" y="4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8" name="未知"/>
                <p:cNvSpPr/>
                <p:nvPr/>
              </p:nvSpPr>
              <p:spPr bwMode="auto">
                <a:xfrm>
                  <a:off x="151" y="160"/>
                  <a:ext cx="9" cy="15"/>
                </a:xfrm>
                <a:custGeom>
                  <a:avLst/>
                  <a:gdLst>
                    <a:gd name="T0" fmla="*/ 0 w 9"/>
                    <a:gd name="T1" fmla="*/ 0 h 15"/>
                    <a:gd name="T2" fmla="*/ 9 w 9"/>
                    <a:gd name="T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" h="15">
                      <a:moveTo>
                        <a:pt x="0" y="0"/>
                      </a:moveTo>
                      <a:cubicBezTo>
                        <a:pt x="2" y="5"/>
                        <a:pt x="5" y="11"/>
                        <a:pt x="9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59" name="Oval 19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60" name="Oval 20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61" name="Oval 21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62" name="Oval 22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63" name="Oval 23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64" name="Oval 24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265" name="Rectangle 25"/>
              <p:cNvSpPr>
                <a:spLocks noChangeArrowheads="1"/>
              </p:cNvSpPr>
              <p:nvPr/>
            </p:nvSpPr>
            <p:spPr bwMode="auto">
              <a:xfrm>
                <a:off x="523" y="47"/>
                <a:ext cx="720" cy="404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6" name="Rectangle 26"/>
              <p:cNvSpPr>
                <a:spLocks noChangeArrowheads="1"/>
              </p:cNvSpPr>
              <p:nvPr/>
            </p:nvSpPr>
            <p:spPr bwMode="auto">
              <a:xfrm>
                <a:off x="582" y="102"/>
                <a:ext cx="39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y=0</a:t>
                </a:r>
                <a:endParaRPr lang="en-US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0267" name="Group 27"/>
              <p:cNvGrpSpPr/>
              <p:nvPr/>
            </p:nvGrpSpPr>
            <p:grpSpPr bwMode="auto">
              <a:xfrm>
                <a:off x="3" y="3"/>
                <a:ext cx="1680" cy="589"/>
                <a:chOff x="0" y="0"/>
                <a:chExt cx="1680" cy="589"/>
              </a:xfrm>
            </p:grpSpPr>
            <p:sp>
              <p:nvSpPr>
                <p:cNvPr id="10268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405 w 4480"/>
                    <a:gd name="T1" fmla="*/ 426 h 1280"/>
                    <a:gd name="T2" fmla="*/ 0 w 4480"/>
                    <a:gd name="T3" fmla="*/ 601 h 1280"/>
                    <a:gd name="T4" fmla="*/ 223 w 4480"/>
                    <a:gd name="T5" fmla="*/ 753 h 1280"/>
                    <a:gd name="T6" fmla="*/ 221 w 4480"/>
                    <a:gd name="T7" fmla="*/ 751 h 1280"/>
                    <a:gd name="T8" fmla="*/ 99 w 4480"/>
                    <a:gd name="T9" fmla="*/ 871 h 1280"/>
                    <a:gd name="T10" fmla="*/ 551 w 4480"/>
                    <a:gd name="T11" fmla="*/ 1046 h 1280"/>
                    <a:gd name="T12" fmla="*/ 604 w 4480"/>
                    <a:gd name="T13" fmla="*/ 1045 h 1280"/>
                    <a:gd name="T14" fmla="*/ 601 w 4480"/>
                    <a:gd name="T15" fmla="*/ 1046 h 1280"/>
                    <a:gd name="T16" fmla="*/ 1296 w 4480"/>
                    <a:gd name="T17" fmla="*/ 1203 h 1280"/>
                    <a:gd name="T18" fmla="*/ 1708 w 4480"/>
                    <a:gd name="T19" fmla="*/ 1159 h 1280"/>
                    <a:gd name="T20" fmla="*/ 1707 w 4480"/>
                    <a:gd name="T21" fmla="*/ 1159 h 1280"/>
                    <a:gd name="T22" fmla="*/ 2289 w 4480"/>
                    <a:gd name="T23" fmla="*/ 1280 h 1280"/>
                    <a:gd name="T24" fmla="*/ 2960 w 4480"/>
                    <a:gd name="T25" fmla="*/ 1086 h 1280"/>
                    <a:gd name="T26" fmla="*/ 2960 w 4480"/>
                    <a:gd name="T27" fmla="*/ 1088 h 1280"/>
                    <a:gd name="T28" fmla="*/ 3278 w 4480"/>
                    <a:gd name="T29" fmla="*/ 1123 h 1280"/>
                    <a:gd name="T30" fmla="*/ 3878 w 4480"/>
                    <a:gd name="T31" fmla="*/ 892 h 1280"/>
                    <a:gd name="T32" fmla="*/ 3877 w 4480"/>
                    <a:gd name="T33" fmla="*/ 891 h 1280"/>
                    <a:gd name="T34" fmla="*/ 4480 w 4480"/>
                    <a:gd name="T35" fmla="*/ 621 h 1280"/>
                    <a:gd name="T36" fmla="*/ 4334 w 4480"/>
                    <a:gd name="T37" fmla="*/ 455 h 1280"/>
                    <a:gd name="T38" fmla="*/ 4333 w 4480"/>
                    <a:gd name="T39" fmla="*/ 454 h 1280"/>
                    <a:gd name="T40" fmla="*/ 4378 w 4480"/>
                    <a:gd name="T41" fmla="*/ 370 h 1280"/>
                    <a:gd name="T42" fmla="*/ 3970 w 4480"/>
                    <a:gd name="T43" fmla="*/ 162 h 1280"/>
                    <a:gd name="T44" fmla="*/ 3972 w 4480"/>
                    <a:gd name="T45" fmla="*/ 161 h 1280"/>
                    <a:gd name="T46" fmla="*/ 3476 w 4480"/>
                    <a:gd name="T47" fmla="*/ 0 h 1280"/>
                    <a:gd name="T48" fmla="*/ 3092 w 4480"/>
                    <a:gd name="T49" fmla="*/ 70 h 1280"/>
                    <a:gd name="T50" fmla="*/ 3093 w 4480"/>
                    <a:gd name="T51" fmla="*/ 70 h 1280"/>
                    <a:gd name="T52" fmla="*/ 2733 w 4480"/>
                    <a:gd name="T53" fmla="*/ 0 h 1280"/>
                    <a:gd name="T54" fmla="*/ 2328 w 4480"/>
                    <a:gd name="T55" fmla="*/ 98 h 1280"/>
                    <a:gd name="T56" fmla="*/ 2329 w 4480"/>
                    <a:gd name="T57" fmla="*/ 101 h 1280"/>
                    <a:gd name="T58" fmla="*/ 1941 w 4480"/>
                    <a:gd name="T59" fmla="*/ 39 h 1280"/>
                    <a:gd name="T60" fmla="*/ 1453 w 4480"/>
                    <a:gd name="T61" fmla="*/ 153 h 1280"/>
                    <a:gd name="T62" fmla="*/ 1451 w 4480"/>
                    <a:gd name="T63" fmla="*/ 155 h 1280"/>
                    <a:gd name="T64" fmla="*/ 1097 w 4480"/>
                    <a:gd name="T65" fmla="*/ 117 h 1280"/>
                    <a:gd name="T66" fmla="*/ 397 w 4480"/>
                    <a:gd name="T67" fmla="*/ 390 h 1280"/>
                    <a:gd name="T68" fmla="*/ 403 w 4480"/>
                    <a:gd name="T69" fmla="*/ 426 h 1280"/>
                    <a:gd name="T70" fmla="*/ 405 w 4480"/>
                    <a:gd name="T71" fmla="*/ 426 h 1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69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405 w 4480"/>
                    <a:gd name="T1" fmla="*/ 426 h 1280"/>
                    <a:gd name="T2" fmla="*/ 0 w 4480"/>
                    <a:gd name="T3" fmla="*/ 601 h 1280"/>
                    <a:gd name="T4" fmla="*/ 223 w 4480"/>
                    <a:gd name="T5" fmla="*/ 753 h 1280"/>
                    <a:gd name="T6" fmla="*/ 221 w 4480"/>
                    <a:gd name="T7" fmla="*/ 751 h 1280"/>
                    <a:gd name="T8" fmla="*/ 99 w 4480"/>
                    <a:gd name="T9" fmla="*/ 871 h 1280"/>
                    <a:gd name="T10" fmla="*/ 551 w 4480"/>
                    <a:gd name="T11" fmla="*/ 1046 h 1280"/>
                    <a:gd name="T12" fmla="*/ 604 w 4480"/>
                    <a:gd name="T13" fmla="*/ 1045 h 1280"/>
                    <a:gd name="T14" fmla="*/ 601 w 4480"/>
                    <a:gd name="T15" fmla="*/ 1046 h 1280"/>
                    <a:gd name="T16" fmla="*/ 1296 w 4480"/>
                    <a:gd name="T17" fmla="*/ 1203 h 1280"/>
                    <a:gd name="T18" fmla="*/ 1708 w 4480"/>
                    <a:gd name="T19" fmla="*/ 1159 h 1280"/>
                    <a:gd name="T20" fmla="*/ 1707 w 4480"/>
                    <a:gd name="T21" fmla="*/ 1159 h 1280"/>
                    <a:gd name="T22" fmla="*/ 2289 w 4480"/>
                    <a:gd name="T23" fmla="*/ 1280 h 1280"/>
                    <a:gd name="T24" fmla="*/ 2960 w 4480"/>
                    <a:gd name="T25" fmla="*/ 1086 h 1280"/>
                    <a:gd name="T26" fmla="*/ 2960 w 4480"/>
                    <a:gd name="T27" fmla="*/ 1088 h 1280"/>
                    <a:gd name="T28" fmla="*/ 3278 w 4480"/>
                    <a:gd name="T29" fmla="*/ 1123 h 1280"/>
                    <a:gd name="T30" fmla="*/ 3878 w 4480"/>
                    <a:gd name="T31" fmla="*/ 892 h 1280"/>
                    <a:gd name="T32" fmla="*/ 3877 w 4480"/>
                    <a:gd name="T33" fmla="*/ 891 h 1280"/>
                    <a:gd name="T34" fmla="*/ 4480 w 4480"/>
                    <a:gd name="T35" fmla="*/ 621 h 1280"/>
                    <a:gd name="T36" fmla="*/ 4334 w 4480"/>
                    <a:gd name="T37" fmla="*/ 455 h 1280"/>
                    <a:gd name="T38" fmla="*/ 4333 w 4480"/>
                    <a:gd name="T39" fmla="*/ 454 h 1280"/>
                    <a:gd name="T40" fmla="*/ 4378 w 4480"/>
                    <a:gd name="T41" fmla="*/ 370 h 1280"/>
                    <a:gd name="T42" fmla="*/ 3970 w 4480"/>
                    <a:gd name="T43" fmla="*/ 162 h 1280"/>
                    <a:gd name="T44" fmla="*/ 3972 w 4480"/>
                    <a:gd name="T45" fmla="*/ 161 h 1280"/>
                    <a:gd name="T46" fmla="*/ 3476 w 4480"/>
                    <a:gd name="T47" fmla="*/ 0 h 1280"/>
                    <a:gd name="T48" fmla="*/ 3092 w 4480"/>
                    <a:gd name="T49" fmla="*/ 70 h 1280"/>
                    <a:gd name="T50" fmla="*/ 3093 w 4480"/>
                    <a:gd name="T51" fmla="*/ 70 h 1280"/>
                    <a:gd name="T52" fmla="*/ 2733 w 4480"/>
                    <a:gd name="T53" fmla="*/ 0 h 1280"/>
                    <a:gd name="T54" fmla="*/ 2328 w 4480"/>
                    <a:gd name="T55" fmla="*/ 98 h 1280"/>
                    <a:gd name="T56" fmla="*/ 2329 w 4480"/>
                    <a:gd name="T57" fmla="*/ 101 h 1280"/>
                    <a:gd name="T58" fmla="*/ 1941 w 4480"/>
                    <a:gd name="T59" fmla="*/ 39 h 1280"/>
                    <a:gd name="T60" fmla="*/ 1453 w 4480"/>
                    <a:gd name="T61" fmla="*/ 153 h 1280"/>
                    <a:gd name="T62" fmla="*/ 1451 w 4480"/>
                    <a:gd name="T63" fmla="*/ 155 h 1280"/>
                    <a:gd name="T64" fmla="*/ 1097 w 4480"/>
                    <a:gd name="T65" fmla="*/ 117 h 1280"/>
                    <a:gd name="T66" fmla="*/ 397 w 4480"/>
                    <a:gd name="T67" fmla="*/ 390 h 1280"/>
                    <a:gd name="T68" fmla="*/ 403 w 4480"/>
                    <a:gd name="T69" fmla="*/ 426 h 1280"/>
                    <a:gd name="T70" fmla="*/ 405 w 4480"/>
                    <a:gd name="T71" fmla="*/ 426 h 1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70" name="未知"/>
                <p:cNvSpPr/>
                <p:nvPr/>
              </p:nvSpPr>
              <p:spPr bwMode="auto">
                <a:xfrm>
                  <a:off x="84" y="282"/>
                  <a:ext cx="98" cy="9"/>
                </a:xfrm>
                <a:custGeom>
                  <a:avLst/>
                  <a:gdLst>
                    <a:gd name="T0" fmla="*/ 0 w 98"/>
                    <a:gd name="T1" fmla="*/ 0 h 9"/>
                    <a:gd name="T2" fmla="*/ 85 w 98"/>
                    <a:gd name="T3" fmla="*/ 9 h 9"/>
                    <a:gd name="T4" fmla="*/ 98 w 98"/>
                    <a:gd name="T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8" h="9">
                      <a:moveTo>
                        <a:pt x="0" y="0"/>
                      </a:moveTo>
                      <a:cubicBezTo>
                        <a:pt x="25" y="6"/>
                        <a:pt x="55" y="9"/>
                        <a:pt x="85" y="9"/>
                      </a:cubicBezTo>
                      <a:cubicBezTo>
                        <a:pt x="90" y="9"/>
                        <a:pt x="94" y="9"/>
                        <a:pt x="98" y="9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71" name="未知"/>
                <p:cNvSpPr/>
                <p:nvPr/>
              </p:nvSpPr>
              <p:spPr bwMode="auto">
                <a:xfrm>
                  <a:off x="226" y="388"/>
                  <a:ext cx="44" cy="4"/>
                </a:xfrm>
                <a:custGeom>
                  <a:avLst/>
                  <a:gdLst>
                    <a:gd name="T0" fmla="*/ 0 w 44"/>
                    <a:gd name="T1" fmla="*/ 4 h 4"/>
                    <a:gd name="T2" fmla="*/ 44 w 44"/>
                    <a:gd name="T3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4" h="4">
                      <a:moveTo>
                        <a:pt x="0" y="4"/>
                      </a:moveTo>
                      <a:cubicBezTo>
                        <a:pt x="15" y="3"/>
                        <a:pt x="30" y="2"/>
                        <a:pt x="44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72" name="未知"/>
                <p:cNvSpPr/>
                <p:nvPr/>
              </p:nvSpPr>
              <p:spPr bwMode="auto">
                <a:xfrm>
                  <a:off x="614" y="41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26 w 26"/>
                    <a:gd name="T3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cubicBezTo>
                        <a:pt x="7" y="7"/>
                        <a:pt x="16" y="14"/>
                        <a:pt x="26" y="2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73" name="未知"/>
                <p:cNvSpPr/>
                <p:nvPr/>
              </p:nvSpPr>
              <p:spPr bwMode="auto">
                <a:xfrm>
                  <a:off x="1110" y="386"/>
                  <a:ext cx="10" cy="21"/>
                </a:xfrm>
                <a:custGeom>
                  <a:avLst/>
                  <a:gdLst>
                    <a:gd name="T0" fmla="*/ 0 w 10"/>
                    <a:gd name="T1" fmla="*/ 21 h 21"/>
                    <a:gd name="T2" fmla="*/ 10 w 10"/>
                    <a:gd name="T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" h="21">
                      <a:moveTo>
                        <a:pt x="0" y="21"/>
                      </a:moveTo>
                      <a:cubicBezTo>
                        <a:pt x="5" y="14"/>
                        <a:pt x="9" y="7"/>
                        <a:pt x="1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74" name="未知"/>
                <p:cNvSpPr/>
                <p:nvPr/>
              </p:nvSpPr>
              <p:spPr bwMode="auto">
                <a:xfrm>
                  <a:off x="1328" y="255"/>
                  <a:ext cx="126" cy="79"/>
                </a:xfrm>
                <a:custGeom>
                  <a:avLst/>
                  <a:gdLst>
                    <a:gd name="T0" fmla="*/ 126 w 126"/>
                    <a:gd name="T1" fmla="*/ 79 h 79"/>
                    <a:gd name="T2" fmla="*/ 126 w 126"/>
                    <a:gd name="T3" fmla="*/ 79 h 79"/>
                    <a:gd name="T4" fmla="*/ 0 w 126"/>
                    <a:gd name="T5" fmla="*/ 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" h="79">
                      <a:moveTo>
                        <a:pt x="126" y="79"/>
                      </a:moveTo>
                      <a:cubicBezTo>
                        <a:pt x="126" y="79"/>
                        <a:pt x="126" y="79"/>
                        <a:pt x="126" y="79"/>
                      </a:cubicBezTo>
                      <a:cubicBezTo>
                        <a:pt x="126" y="45"/>
                        <a:pt x="77" y="1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75" name="未知"/>
                <p:cNvSpPr/>
                <p:nvPr/>
              </p:nvSpPr>
              <p:spPr bwMode="auto">
                <a:xfrm>
                  <a:off x="1569" y="170"/>
                  <a:ext cx="56" cy="30"/>
                </a:xfrm>
                <a:custGeom>
                  <a:avLst/>
                  <a:gdLst>
                    <a:gd name="T0" fmla="*/ 0 w 56"/>
                    <a:gd name="T1" fmla="*/ 30 h 30"/>
                    <a:gd name="T2" fmla="*/ 56 w 56"/>
                    <a:gd name="T3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6" h="30">
                      <a:moveTo>
                        <a:pt x="0" y="30"/>
                      </a:moveTo>
                      <a:cubicBezTo>
                        <a:pt x="24" y="22"/>
                        <a:pt x="43" y="12"/>
                        <a:pt x="56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76" name="未知"/>
                <p:cNvSpPr/>
                <p:nvPr/>
              </p:nvSpPr>
              <p:spPr bwMode="auto">
                <a:xfrm>
                  <a:off x="1489" y="60"/>
                  <a:ext cx="3" cy="15"/>
                </a:xfrm>
                <a:custGeom>
                  <a:avLst/>
                  <a:gdLst>
                    <a:gd name="T0" fmla="*/ 3 w 3"/>
                    <a:gd name="T1" fmla="*/ 15 h 15"/>
                    <a:gd name="T2" fmla="*/ 3 w 3"/>
                    <a:gd name="T3" fmla="*/ 13 h 15"/>
                    <a:gd name="T4" fmla="*/ 0 w 3"/>
                    <a:gd name="T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5">
                      <a:moveTo>
                        <a:pt x="3" y="15"/>
                      </a:moveTo>
                      <a:cubicBezTo>
                        <a:pt x="3" y="14"/>
                        <a:pt x="3" y="14"/>
                        <a:pt x="3" y="13"/>
                      </a:cubicBezTo>
                      <a:cubicBezTo>
                        <a:pt x="3" y="9"/>
                        <a:pt x="2" y="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77" name="未知"/>
                <p:cNvSpPr/>
                <p:nvPr/>
              </p:nvSpPr>
              <p:spPr bwMode="auto">
                <a:xfrm>
                  <a:off x="1131" y="26"/>
                  <a:ext cx="28" cy="18"/>
                </a:xfrm>
                <a:custGeom>
                  <a:avLst/>
                  <a:gdLst>
                    <a:gd name="T0" fmla="*/ 28 w 28"/>
                    <a:gd name="T1" fmla="*/ 0 h 18"/>
                    <a:gd name="T2" fmla="*/ 0 w 28"/>
                    <a:gd name="T3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" h="18">
                      <a:moveTo>
                        <a:pt x="28" y="0"/>
                      </a:moveTo>
                      <a:cubicBezTo>
                        <a:pt x="17" y="5"/>
                        <a:pt x="7" y="11"/>
                        <a:pt x="0" y="18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78" name="未知"/>
                <p:cNvSpPr/>
                <p:nvPr/>
              </p:nvSpPr>
              <p:spPr bwMode="auto">
                <a:xfrm>
                  <a:off x="859" y="37"/>
                  <a:ext cx="14" cy="15"/>
                </a:xfrm>
                <a:custGeom>
                  <a:avLst/>
                  <a:gdLst>
                    <a:gd name="T0" fmla="*/ 14 w 14"/>
                    <a:gd name="T1" fmla="*/ 0 h 15"/>
                    <a:gd name="T2" fmla="*/ 0 w 14"/>
                    <a:gd name="T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4" h="15">
                      <a:moveTo>
                        <a:pt x="14" y="0"/>
                      </a:moveTo>
                      <a:cubicBezTo>
                        <a:pt x="8" y="5"/>
                        <a:pt x="3" y="10"/>
                        <a:pt x="0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79" name="未知"/>
                <p:cNvSpPr/>
                <p:nvPr/>
              </p:nvSpPr>
              <p:spPr bwMode="auto">
                <a:xfrm>
                  <a:off x="544" y="58"/>
                  <a:ext cx="51" cy="15"/>
                </a:xfrm>
                <a:custGeom>
                  <a:avLst/>
                  <a:gdLst>
                    <a:gd name="T0" fmla="*/ 51 w 51"/>
                    <a:gd name="T1" fmla="*/ 15 h 15"/>
                    <a:gd name="T2" fmla="*/ 0 w 51"/>
                    <a:gd name="T3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1" h="15">
                      <a:moveTo>
                        <a:pt x="51" y="15"/>
                      </a:moveTo>
                      <a:cubicBezTo>
                        <a:pt x="35" y="9"/>
                        <a:pt x="18" y="4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80" name="未知"/>
                <p:cNvSpPr/>
                <p:nvPr/>
              </p:nvSpPr>
              <p:spPr bwMode="auto">
                <a:xfrm>
                  <a:off x="151" y="160"/>
                  <a:ext cx="9" cy="15"/>
                </a:xfrm>
                <a:custGeom>
                  <a:avLst/>
                  <a:gdLst>
                    <a:gd name="T0" fmla="*/ 0 w 9"/>
                    <a:gd name="T1" fmla="*/ 0 h 15"/>
                    <a:gd name="T2" fmla="*/ 9 w 9"/>
                    <a:gd name="T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" h="15">
                      <a:moveTo>
                        <a:pt x="0" y="0"/>
                      </a:moveTo>
                      <a:cubicBezTo>
                        <a:pt x="2" y="5"/>
                        <a:pt x="5" y="11"/>
                        <a:pt x="9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81" name="Oval 41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82" name="Oval 42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83" name="Oval 43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84" name="Oval 44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85" name="Oval 45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86" name="Oval 46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287" name="Rectangle 47"/>
              <p:cNvSpPr>
                <a:spLocks noChangeArrowheads="1"/>
              </p:cNvSpPr>
              <p:nvPr/>
            </p:nvSpPr>
            <p:spPr bwMode="auto">
              <a:xfrm>
                <a:off x="523" y="47"/>
                <a:ext cx="720" cy="404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/>
            </p:nvSpPr>
            <p:spPr bwMode="auto">
              <a:xfrm>
                <a:off x="582" y="102"/>
                <a:ext cx="1" cy="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89" name="Text Box 49"/>
            <p:cNvSpPr txBox="1">
              <a:spLocks noChangeArrowheads="1"/>
            </p:cNvSpPr>
            <p:nvPr/>
          </p:nvSpPr>
          <p:spPr bwMode="auto">
            <a:xfrm>
              <a:off x="0" y="0"/>
              <a:ext cx="2164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6086475" y="190500"/>
            <a:ext cx="26638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ea typeface="隶书" panose="02010509060101010101" pitchFamily="49" charset="-122"/>
              </a:rPr>
              <a:t>动动脑</a:t>
            </a:r>
          </a:p>
        </p:txBody>
      </p:sp>
      <p:sp>
        <p:nvSpPr>
          <p:cNvPr id="10291" name="WordArt 51"/>
          <p:cNvSpPr>
            <a:spLocks noChangeArrowheads="1" noChangeShapeType="1"/>
          </p:cNvSpPr>
          <p:nvPr/>
        </p:nvSpPr>
        <p:spPr bwMode="auto">
          <a:xfrm>
            <a:off x="539749" y="492483"/>
            <a:ext cx="2593975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454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</a:rPr>
              <a:t>探究与发现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250825" y="2455316"/>
            <a:ext cx="835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解不等式</a:t>
            </a:r>
            <a:r>
              <a:rPr lang="en-US" altLang="zh-CN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3(1-2y)</a:t>
            </a:r>
            <a:r>
              <a:rPr lang="en-US" altLang="zh-CN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&gt;1-2(y+3)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并把它的解集表示在数轴上</a:t>
            </a:r>
            <a:r>
              <a:rPr 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268759" y="4005063"/>
            <a:ext cx="79930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求不等式解集的过程叫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解不等式。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说出解不等式与不等式的解集的区别。</a:t>
            </a:r>
            <a:endParaRPr lang="zh-CN" altLang="en-US" sz="36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2276475"/>
            <a:ext cx="7489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84438" y="2420938"/>
            <a:ext cx="3671887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8x-4≥15x-60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8x-15x≥-60+4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   -7x≥-56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      x</a:t>
            </a:r>
            <a:r>
              <a:rPr lang="en-US" altLang="zh-CN" sz="2800" b="1" dirty="0">
                <a:solidFill>
                  <a:srgbClr val="FF0066"/>
                </a:solidFill>
                <a:latin typeface="Comic Sans MS" panose="030F0702030302020204" pitchFamily="66" charset="0"/>
              </a:rPr>
              <a:t>≤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2292" name="WordArt 4"/>
          <p:cNvSpPr>
            <a:spLocks noChangeArrowheads="1" noChangeShapeType="1"/>
          </p:cNvSpPr>
          <p:nvPr/>
        </p:nvSpPr>
        <p:spPr bwMode="auto">
          <a:xfrm>
            <a:off x="179388" y="116632"/>
            <a:ext cx="4032250" cy="5755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师生互动大闯关</a:t>
            </a:r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!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55650" y="2349500"/>
            <a:ext cx="230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去分母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得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4213" y="2997200"/>
            <a:ext cx="2089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去括号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得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71550" y="36449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移项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</a:rPr>
              <a:t>得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0" y="4292600"/>
            <a:ext cx="282575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合并同类项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得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-1" y="4868863"/>
            <a:ext cx="2735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化系数为</a:t>
            </a: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得</a:t>
            </a:r>
            <a:r>
              <a:rPr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grpSp>
        <p:nvGrpSpPr>
          <p:cNvPr id="12298" name="Group 10"/>
          <p:cNvGrpSpPr/>
          <p:nvPr/>
        </p:nvGrpSpPr>
        <p:grpSpPr bwMode="auto">
          <a:xfrm>
            <a:off x="6804025" y="1196975"/>
            <a:ext cx="2339975" cy="1295400"/>
            <a:chOff x="0" y="0"/>
            <a:chExt cx="1474" cy="816"/>
          </a:xfrm>
        </p:grpSpPr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68" y="0"/>
              <a:ext cx="1406" cy="816"/>
            </a:xfrm>
            <a:prstGeom prst="cloudCallout">
              <a:avLst>
                <a:gd name="adj1" fmla="val -100000"/>
                <a:gd name="adj2" fmla="val -34560"/>
              </a:avLst>
            </a:prstGeom>
            <a:solidFill>
              <a:srgbClr val="CC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0" y="91"/>
              <a:ext cx="147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66"/>
                  </a:solidFill>
                  <a:latin typeface="Comic Sans MS" panose="030F0702030302020204" pitchFamily="66" charset="0"/>
                </a:rPr>
                <a:t>与解一元一次方程方法类似</a:t>
              </a:r>
            </a:p>
          </p:txBody>
        </p: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79388" y="2276475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66"/>
                </a:solidFill>
                <a:latin typeface="Comic Sans MS" panose="030F0702030302020204" pitchFamily="66" charset="0"/>
              </a:rPr>
              <a:t>解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grpSp>
        <p:nvGrpSpPr>
          <p:cNvPr id="12302" name="Group 14"/>
          <p:cNvGrpSpPr/>
          <p:nvPr/>
        </p:nvGrpSpPr>
        <p:grpSpPr bwMode="auto">
          <a:xfrm>
            <a:off x="7019925" y="2852738"/>
            <a:ext cx="1692275" cy="1187450"/>
            <a:chOff x="0" y="0"/>
            <a:chExt cx="1066" cy="748"/>
          </a:xfrm>
        </p:grpSpPr>
        <p:sp>
          <p:nvSpPr>
            <p:cNvPr id="12303" name="AutoShape 15"/>
            <p:cNvSpPr>
              <a:spLocks noChangeArrowheads="1"/>
            </p:cNvSpPr>
            <p:nvPr/>
          </p:nvSpPr>
          <p:spPr bwMode="auto">
            <a:xfrm>
              <a:off x="0" y="0"/>
              <a:ext cx="1066" cy="726"/>
            </a:xfrm>
            <a:prstGeom prst="wedgeRectCallout">
              <a:avLst>
                <a:gd name="adj1" fmla="val -122704"/>
                <a:gd name="adj2" fmla="val -61708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23" y="0"/>
              <a:ext cx="1043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FF0066"/>
                  </a:solidFill>
                </a:rPr>
                <a:t>同乘最简公分母</a:t>
              </a:r>
              <a:r>
                <a:rPr lang="en-US" altLang="zh-CN" b="1">
                  <a:solidFill>
                    <a:srgbClr val="FF0066"/>
                  </a:solidFill>
                </a:rPr>
                <a:t>12,</a:t>
              </a:r>
              <a:r>
                <a:rPr lang="zh-CN" altLang="en-US" b="1">
                  <a:solidFill>
                    <a:srgbClr val="FF0066"/>
                  </a:solidFill>
                </a:rPr>
                <a:t>方向不变</a:t>
              </a:r>
            </a:p>
          </p:txBody>
        </p:sp>
      </p:grp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7451725" y="5300663"/>
            <a:ext cx="1295400" cy="908050"/>
          </a:xfrm>
          <a:prstGeom prst="wedgeRoundRectCallout">
            <a:avLst>
              <a:gd name="adj1" fmla="val -260662"/>
              <a:gd name="adj2" fmla="val -63111"/>
              <a:gd name="adj3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7451725" y="5300663"/>
            <a:ext cx="1692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66"/>
                </a:solidFill>
              </a:rPr>
              <a:t>同除以</a:t>
            </a:r>
            <a:r>
              <a:rPr lang="en-US" altLang="zh-CN" b="1">
                <a:solidFill>
                  <a:srgbClr val="FF0066"/>
                </a:solidFill>
              </a:rPr>
              <a:t>-7,</a:t>
            </a:r>
            <a:r>
              <a:rPr lang="zh-CN" altLang="en-US" b="1">
                <a:solidFill>
                  <a:srgbClr val="FF0066"/>
                </a:solidFill>
              </a:rPr>
              <a:t>方向改变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827088" y="2852738"/>
            <a:ext cx="100806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250825" y="5373688"/>
            <a:ext cx="1728788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2315" name="Object 27"/>
          <p:cNvGraphicFramePr>
            <a:graphicFrameLocks noGrp="1" noChangeAspect="1"/>
          </p:cNvGraphicFramePr>
          <p:nvPr>
            <p:ph sz="half" idx="1"/>
          </p:nvPr>
        </p:nvGraphicFramePr>
        <p:xfrm>
          <a:off x="684213" y="549275"/>
          <a:ext cx="61341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公式" r:id="rId3" imgW="2197100" imgH="609600" progId="Equation.3">
                  <p:embed/>
                </p:oleObj>
              </mc:Choice>
              <mc:Fallback>
                <p:oleObj name="公式" r:id="rId3" imgW="2197100" imgH="6096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49275"/>
                        <a:ext cx="6134100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7" name="Object 29"/>
          <p:cNvGraphicFramePr>
            <a:graphicFrameLocks noGrp="1" noChangeAspect="1"/>
          </p:cNvGraphicFramePr>
          <p:nvPr>
            <p:ph sz="half" idx="2"/>
          </p:nvPr>
        </p:nvGraphicFramePr>
        <p:xfrm>
          <a:off x="2627313" y="2525713"/>
          <a:ext cx="326548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5" imgW="1360170" imgH="394335" progId="Equation.3">
                  <p:embed/>
                </p:oleObj>
              </mc:Choice>
              <mc:Fallback>
                <p:oleObj r:id="rId5" imgW="1360170" imgH="394335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525713"/>
                        <a:ext cx="3265487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18" name="Group 30"/>
          <p:cNvGrpSpPr/>
          <p:nvPr/>
        </p:nvGrpSpPr>
        <p:grpSpPr bwMode="auto">
          <a:xfrm>
            <a:off x="1187450" y="6029325"/>
            <a:ext cx="5184775" cy="828675"/>
            <a:chOff x="0" y="0"/>
            <a:chExt cx="3266" cy="522"/>
          </a:xfrm>
        </p:grpSpPr>
        <p:grpSp>
          <p:nvGrpSpPr>
            <p:cNvPr id="12319" name="Group 31"/>
            <p:cNvGrpSpPr/>
            <p:nvPr/>
          </p:nvGrpSpPr>
          <p:grpSpPr bwMode="auto">
            <a:xfrm>
              <a:off x="0" y="0"/>
              <a:ext cx="3266" cy="522"/>
              <a:chOff x="0" y="0"/>
              <a:chExt cx="3266" cy="522"/>
            </a:xfrm>
          </p:grpSpPr>
          <p:sp>
            <p:nvSpPr>
              <p:cNvPr id="12320" name="Text Box 32"/>
              <p:cNvSpPr txBox="1">
                <a:spLocks noChangeArrowheads="1"/>
              </p:cNvSpPr>
              <p:nvPr/>
            </p:nvSpPr>
            <p:spPr bwMode="auto">
              <a:xfrm>
                <a:off x="545" y="272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12321" name="Line 33"/>
              <p:cNvSpPr>
                <a:spLocks noChangeShapeType="1"/>
              </p:cNvSpPr>
              <p:nvPr/>
            </p:nvSpPr>
            <p:spPr bwMode="auto">
              <a:xfrm>
                <a:off x="0" y="272"/>
                <a:ext cx="326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22" name="Text Box 34"/>
              <p:cNvSpPr txBox="1">
                <a:spLocks noChangeArrowheads="1"/>
              </p:cNvSpPr>
              <p:nvPr/>
            </p:nvSpPr>
            <p:spPr bwMode="auto">
              <a:xfrm>
                <a:off x="771" y="272"/>
                <a:ext cx="45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12323" name="Text Box 35"/>
              <p:cNvSpPr txBox="1">
                <a:spLocks noChangeArrowheads="1"/>
              </p:cNvSpPr>
              <p:nvPr/>
            </p:nvSpPr>
            <p:spPr bwMode="auto">
              <a:xfrm>
                <a:off x="998" y="272"/>
                <a:ext cx="62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12324" name="Text Box 36"/>
              <p:cNvSpPr txBox="1">
                <a:spLocks noChangeArrowheads="1"/>
              </p:cNvSpPr>
              <p:nvPr/>
            </p:nvSpPr>
            <p:spPr bwMode="auto">
              <a:xfrm>
                <a:off x="227" y="272"/>
                <a:ext cx="41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-1</a:t>
                </a:r>
              </a:p>
            </p:txBody>
          </p:sp>
          <p:sp>
            <p:nvSpPr>
              <p:cNvPr id="12325" name="Line 37"/>
              <p:cNvSpPr>
                <a:spLocks noChangeShapeType="1"/>
              </p:cNvSpPr>
              <p:nvPr/>
            </p:nvSpPr>
            <p:spPr bwMode="auto">
              <a:xfrm flipV="1">
                <a:off x="2450" y="0"/>
                <a:ext cx="0" cy="272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26" name="Text Box 38"/>
              <p:cNvSpPr txBox="1">
                <a:spLocks noChangeArrowheads="1"/>
              </p:cNvSpPr>
              <p:nvPr/>
            </p:nvSpPr>
            <p:spPr bwMode="auto">
              <a:xfrm>
                <a:off x="1225" y="272"/>
                <a:ext cx="18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2327" name="Text Box 39"/>
              <p:cNvSpPr txBox="1">
                <a:spLocks noChangeArrowheads="1"/>
              </p:cNvSpPr>
              <p:nvPr/>
            </p:nvSpPr>
            <p:spPr bwMode="auto">
              <a:xfrm>
                <a:off x="1452" y="272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2328" name="Text Box 40"/>
              <p:cNvSpPr txBox="1">
                <a:spLocks noChangeArrowheads="1"/>
              </p:cNvSpPr>
              <p:nvPr/>
            </p:nvSpPr>
            <p:spPr bwMode="auto">
              <a:xfrm>
                <a:off x="1679" y="272"/>
                <a:ext cx="31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12329" name="Text Box 41"/>
              <p:cNvSpPr txBox="1">
                <a:spLocks noChangeArrowheads="1"/>
              </p:cNvSpPr>
              <p:nvPr/>
            </p:nvSpPr>
            <p:spPr bwMode="auto">
              <a:xfrm>
                <a:off x="1905" y="272"/>
                <a:ext cx="4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12330" name="Text Box 42"/>
              <p:cNvSpPr txBox="1">
                <a:spLocks noChangeArrowheads="1"/>
              </p:cNvSpPr>
              <p:nvPr/>
            </p:nvSpPr>
            <p:spPr bwMode="auto">
              <a:xfrm>
                <a:off x="2132" y="272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12331" name="Text Box 43"/>
              <p:cNvSpPr txBox="1">
                <a:spLocks noChangeArrowheads="1"/>
              </p:cNvSpPr>
              <p:nvPr/>
            </p:nvSpPr>
            <p:spPr bwMode="auto">
              <a:xfrm>
                <a:off x="2359" y="272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000" b="1">
                    <a:solidFill>
                      <a:srgbClr val="000000"/>
                    </a:solidFill>
                  </a:rPr>
                  <a:t>8</a:t>
                </a:r>
              </a:p>
            </p:txBody>
          </p:sp>
          <p:sp>
            <p:nvSpPr>
              <p:cNvPr id="12332" name="Line 44"/>
              <p:cNvSpPr>
                <a:spLocks noChangeShapeType="1"/>
              </p:cNvSpPr>
              <p:nvPr/>
            </p:nvSpPr>
            <p:spPr bwMode="auto">
              <a:xfrm flipH="1">
                <a:off x="1224" y="0"/>
                <a:ext cx="1225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33" name="Oval 45"/>
              <p:cNvSpPr>
                <a:spLocks noChangeArrowheads="1"/>
              </p:cNvSpPr>
              <p:nvPr/>
            </p:nvSpPr>
            <p:spPr bwMode="auto">
              <a:xfrm>
                <a:off x="2404" y="227"/>
                <a:ext cx="91" cy="45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34" name="Line 46"/>
            <p:cNvSpPr>
              <a:spLocks noChangeShapeType="1"/>
            </p:cNvSpPr>
            <p:nvPr/>
          </p:nvSpPr>
          <p:spPr bwMode="auto">
            <a:xfrm flipV="1">
              <a:off x="408" y="227"/>
              <a:ext cx="0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5" name="Line 47"/>
            <p:cNvSpPr>
              <a:spLocks noChangeShapeType="1"/>
            </p:cNvSpPr>
            <p:nvPr/>
          </p:nvSpPr>
          <p:spPr bwMode="auto">
            <a:xfrm flipV="1">
              <a:off x="635" y="227"/>
              <a:ext cx="0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6" name="Line 48"/>
            <p:cNvSpPr>
              <a:spLocks noChangeShapeType="1"/>
            </p:cNvSpPr>
            <p:nvPr/>
          </p:nvSpPr>
          <p:spPr bwMode="auto">
            <a:xfrm flipV="1">
              <a:off x="862" y="227"/>
              <a:ext cx="0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7" name="Line 49"/>
            <p:cNvSpPr>
              <a:spLocks noChangeShapeType="1"/>
            </p:cNvSpPr>
            <p:nvPr/>
          </p:nvSpPr>
          <p:spPr bwMode="auto">
            <a:xfrm flipV="1">
              <a:off x="1088" y="227"/>
              <a:ext cx="0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8" name="Line 50"/>
            <p:cNvSpPr>
              <a:spLocks noChangeShapeType="1"/>
            </p:cNvSpPr>
            <p:nvPr/>
          </p:nvSpPr>
          <p:spPr bwMode="auto">
            <a:xfrm flipV="1">
              <a:off x="1315" y="227"/>
              <a:ext cx="0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9" name="Line 51"/>
            <p:cNvSpPr>
              <a:spLocks noChangeShapeType="1"/>
            </p:cNvSpPr>
            <p:nvPr/>
          </p:nvSpPr>
          <p:spPr bwMode="auto">
            <a:xfrm flipV="1">
              <a:off x="1542" y="227"/>
              <a:ext cx="0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40" name="Line 52"/>
            <p:cNvSpPr>
              <a:spLocks noChangeShapeType="1"/>
            </p:cNvSpPr>
            <p:nvPr/>
          </p:nvSpPr>
          <p:spPr bwMode="auto">
            <a:xfrm flipV="1">
              <a:off x="1769" y="227"/>
              <a:ext cx="0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41" name="Line 53"/>
            <p:cNvSpPr>
              <a:spLocks noChangeShapeType="1"/>
            </p:cNvSpPr>
            <p:nvPr/>
          </p:nvSpPr>
          <p:spPr bwMode="auto">
            <a:xfrm flipV="1">
              <a:off x="1996" y="227"/>
              <a:ext cx="0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42" name="Line 54"/>
            <p:cNvSpPr>
              <a:spLocks noChangeShapeType="1"/>
            </p:cNvSpPr>
            <p:nvPr/>
          </p:nvSpPr>
          <p:spPr bwMode="auto">
            <a:xfrm flipV="1">
              <a:off x="2222" y="227"/>
              <a:ext cx="0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0" y="5373688"/>
            <a:ext cx="7092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333399"/>
                </a:solidFill>
              </a:rPr>
              <a:t>这个不等式的解集在数轴上的表示如图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301" grpId="0" autoUpdateAnimBg="0"/>
      <p:bldP spid="12305" grpId="0" animBg="1" autoUpdateAnimBg="0"/>
      <p:bldP spid="12306" grpId="0" autoUpdateAnimBg="0"/>
      <p:bldP spid="12313" grpId="0" animBg="1"/>
      <p:bldP spid="12314" grpId="0" animBg="1"/>
      <p:bldP spid="1234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0801d_b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5825" y="0"/>
            <a:ext cx="1676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WordArt 3"/>
          <p:cNvSpPr>
            <a:spLocks noChangeArrowheads="1" noChangeShapeType="1"/>
          </p:cNvSpPr>
          <p:nvPr/>
        </p:nvSpPr>
        <p:spPr bwMode="auto">
          <a:xfrm>
            <a:off x="180975" y="0"/>
            <a:ext cx="3095625" cy="11255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454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</a:rPr>
              <a:t>探究与发现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16013" y="1990725"/>
            <a:ext cx="66960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280400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</a:rPr>
              <a:t>思考：</a:t>
            </a:r>
            <a:endParaRPr lang="en-US" sz="3600" b="1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    解一元一次不等式的过程和解一元一次方程的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过程有什么联系？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3070225"/>
            <a:ext cx="6477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71550" y="53736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Microsoft Office PowerPoint</Application>
  <PresentationFormat>全屏显示(4:3)</PresentationFormat>
  <Paragraphs>160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Batang</vt:lpstr>
      <vt:lpstr>汉仪中宋简</vt:lpstr>
      <vt:lpstr>黑体</vt:lpstr>
      <vt:lpstr>华文行楷</vt:lpstr>
      <vt:lpstr>华文新魏</vt:lpstr>
      <vt:lpstr>隶书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Equation.3</vt:lpstr>
      <vt:lpstr>公式</vt:lpstr>
      <vt:lpstr>PowerPoint 演示文稿</vt:lpstr>
      <vt:lpstr>复习回顾</vt:lpstr>
      <vt:lpstr>PowerPoint 演示文稿</vt:lpstr>
      <vt:lpstr>观察下列不等式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例3 、求不等式3(1-x) ≤2(x+9)的负整数解.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2017-08-25T01:10:00Z</dcterms:created>
  <dcterms:modified xsi:type="dcterms:W3CDTF">2023-01-17T03:13:58Z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6009A0632AA84A8F8D0C87C7A486D723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