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80" r:id="rId2"/>
    <p:sldId id="493" r:id="rId3"/>
    <p:sldId id="494" r:id="rId4"/>
    <p:sldId id="495" r:id="rId5"/>
    <p:sldId id="525" r:id="rId6"/>
    <p:sldId id="526" r:id="rId7"/>
    <p:sldId id="496" r:id="rId8"/>
    <p:sldId id="497" r:id="rId9"/>
    <p:sldId id="498" r:id="rId10"/>
    <p:sldId id="501" r:id="rId11"/>
    <p:sldId id="502" r:id="rId12"/>
    <p:sldId id="505" r:id="rId13"/>
    <p:sldId id="506" r:id="rId14"/>
    <p:sldId id="507" r:id="rId15"/>
    <p:sldId id="509" r:id="rId16"/>
    <p:sldId id="512" r:id="rId17"/>
    <p:sldId id="513" r:id="rId18"/>
    <p:sldId id="514" r:id="rId19"/>
    <p:sldId id="516" r:id="rId20"/>
    <p:sldId id="517" r:id="rId21"/>
    <p:sldId id="519" r:id="rId22"/>
    <p:sldId id="520" r:id="rId23"/>
    <p:sldId id="523" r:id="rId24"/>
    <p:sldId id="524" r:id="rId25"/>
    <p:sldId id="527" r:id="rId26"/>
    <p:sldId id="268" r:id="rId27"/>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BFE"/>
    <a:srgbClr val="57D2E3"/>
    <a:srgbClr val="21B1C5"/>
    <a:srgbClr val="B2F3FC"/>
    <a:srgbClr val="4BCFE1"/>
    <a:srgbClr val="5BADF7"/>
    <a:srgbClr val="6A56AD"/>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94660" autoAdjust="0"/>
  </p:normalViewPr>
  <p:slideViewPr>
    <p:cSldViewPr snapToGrid="0">
      <p:cViewPr varScale="1">
        <p:scale>
          <a:sx n="146" d="100"/>
          <a:sy n="146" d="100"/>
        </p:scale>
        <p:origin x="-636" y="-90"/>
      </p:cViewPr>
      <p:guideLst>
        <p:guide orient="horz" pos="1620"/>
        <p:guide pos="2880"/>
      </p:guideLst>
    </p:cSldViewPr>
  </p:slideViewPr>
  <p:notesTextViewPr>
    <p:cViewPr>
      <p:scale>
        <a:sx n="1" d="1"/>
        <a:sy n="1" d="1"/>
      </p:scale>
      <p:origin x="0" y="0"/>
    </p:cViewPr>
  </p:notesTextViewPr>
  <p:sorterViewPr>
    <p:cViewPr>
      <p:scale>
        <a:sx n="112" d="100"/>
        <a:sy n="112" d="100"/>
      </p:scale>
      <p:origin x="0" y="-618"/>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C7138C70-DC66-4CBD-8661-F51DB335FD45}"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EF23A21F-83CB-4236-AD70-367AE19D0A9E}"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89CB360-3F28-4CBC-9E42-5F98E4460FB4}" type="slidenum">
              <a:rPr lang="zh-CN" altLang="en-US"/>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7E64080-2720-4EB7-A832-EC170D9ED041}" type="slidenum">
              <a:rPr lang="zh-CN" altLang="en-US"/>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2" name="组合 1"/>
          <p:cNvGrpSpPr/>
          <p:nvPr userDrawn="1"/>
        </p:nvGrpSpPr>
        <p:grpSpPr bwMode="auto">
          <a:xfrm>
            <a:off x="0" y="657225"/>
            <a:ext cx="6468666" cy="2805113"/>
            <a:chOff x="-1" y="869694"/>
            <a:chExt cx="8144452" cy="3740406"/>
          </a:xfrm>
        </p:grpSpPr>
        <p:sp>
          <p:nvSpPr>
            <p:cNvPr id="3" name="矩形 14"/>
            <p:cNvSpPr>
              <a:spLocks noChangeArrowheads="1"/>
            </p:cNvSpPr>
            <p:nvPr/>
          </p:nvSpPr>
          <p:spPr bwMode="auto">
            <a:xfrm rot="10800000">
              <a:off x="-1" y="869694"/>
              <a:ext cx="8144452" cy="3740406"/>
            </a:xfrm>
            <a:prstGeom prst="rect">
              <a:avLst/>
            </a:prstGeom>
            <a:gradFill flip="none" rotWithShape="1">
              <a:gsLst>
                <a:gs pos="917">
                  <a:schemeClr val="bg1"/>
                </a:gs>
                <a:gs pos="37000">
                  <a:srgbClr val="E6FBFE">
                    <a:alpha val="80000"/>
                  </a:srgbClr>
                </a:gs>
                <a:gs pos="100000">
                  <a:srgbClr val="57D2E3"/>
                </a:gs>
              </a:gsLst>
              <a:lin ang="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dirty="0" smtClean="0"/>
            </a:p>
          </p:txBody>
        </p:sp>
        <p:pic>
          <p:nvPicPr>
            <p:cNvPr id="4" name="图片 28"/>
            <p:cNvPicPr>
              <a:picLocks noChangeAspect="1" noChangeArrowheads="1"/>
            </p:cNvPicPr>
            <p:nvPr/>
          </p:nvPicPr>
          <p:blipFill>
            <a:blip r:embed="rId2" cstate="email"/>
            <a:srcRect b="-90"/>
            <a:stretch>
              <a:fillRect/>
            </a:stretch>
          </p:blipFill>
          <p:spPr bwMode="auto">
            <a:xfrm>
              <a:off x="0" y="869694"/>
              <a:ext cx="8144450" cy="3336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14"/>
          <p:cNvSpPr>
            <a:spLocks noChangeArrowheads="1"/>
          </p:cNvSpPr>
          <p:nvPr/>
        </p:nvSpPr>
        <p:spPr bwMode="auto">
          <a:xfrm>
            <a:off x="4898" y="1152526"/>
            <a:ext cx="6377718" cy="1724024"/>
          </a:xfrm>
          <a:prstGeom prst="rect">
            <a:avLst/>
          </a:prstGeom>
          <a:gradFill>
            <a:gsLst>
              <a:gs pos="917">
                <a:schemeClr val="bg1">
                  <a:alpha val="28000"/>
                </a:schemeClr>
              </a:gs>
              <a:gs pos="31000">
                <a:srgbClr val="E6FBFE">
                  <a:alpha val="80000"/>
                </a:srgbClr>
              </a:gs>
              <a:gs pos="79000">
                <a:srgbClr val="57D2E3"/>
              </a:gs>
            </a:gsLst>
            <a:lin ang="0" scaled="1"/>
          </a:grad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sp>
        <p:nvSpPr>
          <p:cNvPr id="6" name="矩形 8"/>
          <p:cNvSpPr>
            <a:spLocks noChangeArrowheads="1"/>
          </p:cNvSpPr>
          <p:nvPr/>
        </p:nvSpPr>
        <p:spPr bwMode="auto">
          <a:xfrm>
            <a:off x="6149579" y="210741"/>
            <a:ext cx="2345531" cy="253603"/>
          </a:xfrm>
          <a:prstGeom prst="rect">
            <a:avLst/>
          </a:prstGeom>
          <a:noFill/>
          <a:ln>
            <a:noFill/>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七</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下</a:t>
            </a:r>
            <a:r>
              <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册</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4"/>
          <p:cNvSpPr>
            <a:spLocks noChangeArrowheads="1"/>
          </p:cNvSpPr>
          <p:nvPr/>
        </p:nvSpPr>
        <p:spPr bwMode="auto">
          <a:xfrm>
            <a:off x="-2" y="128709"/>
            <a:ext cx="9144002" cy="391339"/>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pic>
        <p:nvPicPr>
          <p:cNvPr id="3" name="图片 21"/>
          <p:cNvPicPr>
            <a:picLocks noChangeAspect="1" noChangeArrowheads="1"/>
          </p:cNvPicPr>
          <p:nvPr userDrawn="1"/>
        </p:nvPicPr>
        <p:blipFill>
          <a:blip r:embed="rId2" cstate="email"/>
          <a:srcRect l="-2669" r="-10663"/>
          <a:stretch>
            <a:fillRect/>
          </a:stretch>
        </p:blipFill>
        <p:spPr bwMode="auto">
          <a:xfrm>
            <a:off x="1675210" y="136923"/>
            <a:ext cx="7468790" cy="3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8"/>
          <p:cNvPicPr>
            <a:picLocks noChangeAspect="1" noChangeArrowheads="1"/>
          </p:cNvPicPr>
          <p:nvPr userDrawn="1"/>
        </p:nvPicPr>
        <p:blipFill>
          <a:blip r:embed="rId3" cstate="email"/>
          <a:srcRect/>
          <a:stretch>
            <a:fillRect/>
          </a:stretch>
        </p:blipFill>
        <p:spPr bwMode="auto">
          <a:xfrm>
            <a:off x="8504635" y="189310"/>
            <a:ext cx="392906"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6149579" y="210741"/>
            <a:ext cx="2345531" cy="253603"/>
          </a:xfrm>
          <a:prstGeom prst="rect">
            <a:avLst/>
          </a:prstGeom>
          <a:noFill/>
          <a:ln>
            <a:noFill/>
          </a:ln>
        </p:spPr>
        <p:txBody>
          <a:bodyPr wrap="non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七</a:t>
            </a:r>
            <a:r>
              <a:rPr lang="zh-CN"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下</a:t>
            </a:r>
            <a:r>
              <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册</a:t>
            </a:r>
            <a:r>
              <a:rPr lang="en-US" altLang="zh-CN"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2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2"/>
          <p:cNvGrpSpPr/>
          <p:nvPr userDrawn="1"/>
        </p:nvGrpSpPr>
        <p:grpSpPr bwMode="auto">
          <a:xfrm>
            <a:off x="0" y="629841"/>
            <a:ext cx="9144000" cy="2341959"/>
            <a:chOff x="0" y="839788"/>
            <a:chExt cx="12192000" cy="3122612"/>
          </a:xfrm>
        </p:grpSpPr>
        <p:sp>
          <p:nvSpPr>
            <p:cNvPr id="3" name="矩形 14"/>
            <p:cNvSpPr>
              <a:spLocks noChangeArrowheads="1"/>
            </p:cNvSpPr>
            <p:nvPr/>
          </p:nvSpPr>
          <p:spPr bwMode="auto">
            <a:xfrm>
              <a:off x="0" y="840303"/>
              <a:ext cx="12192000" cy="3120789"/>
            </a:xfrm>
            <a:prstGeom prst="rect">
              <a:avLst/>
            </a:prstGeom>
            <a:solidFill>
              <a:srgbClr val="57D2E3"/>
            </a:soli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pic>
          <p:nvPicPr>
            <p:cNvPr id="4" name="图片 28"/>
            <p:cNvPicPr>
              <a:picLocks noChangeAspect="1" noChangeArrowheads="1"/>
            </p:cNvPicPr>
            <p:nvPr/>
          </p:nvPicPr>
          <p:blipFill>
            <a:blip r:embed="rId2" cstate="email"/>
            <a:srcRect/>
            <a:stretch>
              <a:fillRect/>
            </a:stretch>
          </p:blipFill>
          <p:spPr bwMode="auto">
            <a:xfrm>
              <a:off x="280416" y="839788"/>
              <a:ext cx="11640122"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矩形 14"/>
          <p:cNvSpPr>
            <a:spLocks noChangeArrowheads="1"/>
          </p:cNvSpPr>
          <p:nvPr/>
        </p:nvSpPr>
        <p:spPr bwMode="auto">
          <a:xfrm>
            <a:off x="-2" y="1595632"/>
            <a:ext cx="9144002" cy="1017598"/>
          </a:xfrm>
          <a:prstGeom prst="rect">
            <a:avLst/>
          </a:prstGeom>
          <a:gradFill>
            <a:gsLst>
              <a:gs pos="917">
                <a:schemeClr val="bg1"/>
              </a:gs>
              <a:gs pos="37000">
                <a:srgbClr val="E6FBFE">
                  <a:alpha val="80000"/>
                </a:srgbClr>
              </a:gs>
              <a:gs pos="100000">
                <a:srgbClr val="57D2E3"/>
              </a:gs>
            </a:gsLst>
            <a:lin ang="10800000" scaled="1"/>
          </a:grad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smtClean="0"/>
          </a:p>
        </p:txBody>
      </p:sp>
      <p:sp>
        <p:nvSpPr>
          <p:cNvPr id="6" name="矩形 8"/>
          <p:cNvSpPr>
            <a:spLocks noChangeArrowheads="1"/>
          </p:cNvSpPr>
          <p:nvPr/>
        </p:nvSpPr>
        <p:spPr bwMode="auto">
          <a:xfrm>
            <a:off x="1984772" y="1779985"/>
            <a:ext cx="5828109" cy="700192"/>
          </a:xfrm>
          <a:prstGeom prst="rect">
            <a:avLst/>
          </a:prstGeom>
          <a:noFill/>
          <a:ln>
            <a:noFill/>
          </a:ln>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Tx/>
              <a:buNone/>
              <a:defRPr/>
            </a:pPr>
            <a:r>
              <a:rPr lang="zh-CN" altLang="en-US" sz="4100" b="1" spc="45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谢谢观看！</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sym typeface="Calibri" panose="020F0502020204030204" pitchFamily="34" charset="0"/>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sym typeface="Calibri" panose="020F0502020204030204" pitchFamily="34" charset="0"/>
        </a:defRPr>
      </a:lvl5pPr>
      <a:lvl6pPr marL="18859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2288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25717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291465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hyperlink" Target="http://hkrs.virtualave.net/mtr_urban/isl-022.jpg" TargetMode="Externa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hyperlink" Target="http://hkrs.virtualave.net/mtr_urban/isl-022.jpg"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4"/>
          <p:cNvSpPr>
            <a:spLocks noChangeArrowheads="1"/>
          </p:cNvSpPr>
          <p:nvPr/>
        </p:nvSpPr>
        <p:spPr bwMode="auto">
          <a:xfrm>
            <a:off x="4898" y="630226"/>
            <a:ext cx="9144000" cy="4513274"/>
          </a:xfrm>
          <a:prstGeom prst="rect">
            <a:avLst/>
          </a:prstGeom>
          <a:noFill/>
          <a:ln>
            <a:noFill/>
          </a:ln>
          <a:effectLst>
            <a:reflection blurRad="6350" stA="50000" endA="300" endPos="55000" dir="5400000" sy="-100000" algn="bl" rotWithShape="0"/>
          </a:effectLst>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dirty="0" smtClean="0"/>
          </a:p>
        </p:txBody>
      </p:sp>
      <p:grpSp>
        <p:nvGrpSpPr>
          <p:cNvPr id="7170" name="组合 8"/>
          <p:cNvGrpSpPr/>
          <p:nvPr/>
        </p:nvGrpSpPr>
        <p:grpSpPr bwMode="auto">
          <a:xfrm>
            <a:off x="-2" y="1464129"/>
            <a:ext cx="6375936" cy="1930566"/>
            <a:chOff x="1178397" y="2280022"/>
            <a:chExt cx="3550791" cy="2576637"/>
          </a:xfrm>
        </p:grpSpPr>
        <p:sp>
          <p:nvSpPr>
            <p:cNvPr id="7171" name="矩形 24"/>
            <p:cNvSpPr>
              <a:spLocks noChangeArrowheads="1"/>
            </p:cNvSpPr>
            <p:nvPr/>
          </p:nvSpPr>
          <p:spPr bwMode="auto">
            <a:xfrm>
              <a:off x="1181126" y="2280022"/>
              <a:ext cx="3548062" cy="127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dirty="0">
                  <a:solidFill>
                    <a:srgbClr val="262626"/>
                  </a:solidFill>
                  <a:latin typeface="Times New Roman" panose="02020603050405020304" pitchFamily="18" charset="0"/>
                  <a:ea typeface="微软雅黑" panose="020B0503020204020204" pitchFamily="34" charset="-122"/>
                </a:rPr>
                <a:t>Unit 3 </a:t>
              </a:r>
            </a:p>
            <a:p>
              <a:pPr algn="ctr"/>
              <a:r>
                <a:rPr lang="en-US" altLang="zh-CN" sz="3200" b="1" dirty="0">
                  <a:solidFill>
                    <a:srgbClr val="262626"/>
                  </a:solidFill>
                  <a:latin typeface="Times New Roman" panose="02020603050405020304" pitchFamily="18" charset="0"/>
                  <a:ea typeface="微软雅黑" panose="020B0503020204020204" pitchFamily="34" charset="-122"/>
                </a:rPr>
                <a:t>How do you get to school?</a:t>
              </a:r>
            </a:p>
          </p:txBody>
        </p:sp>
        <p:sp>
          <p:nvSpPr>
            <p:cNvPr id="7172" name="TextBox 2"/>
            <p:cNvSpPr txBox="1">
              <a:spLocks noChangeArrowheads="1"/>
            </p:cNvSpPr>
            <p:nvPr/>
          </p:nvSpPr>
          <p:spPr bwMode="auto">
            <a:xfrm>
              <a:off x="1178397" y="4178880"/>
              <a:ext cx="3522866" cy="6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700" b="1" dirty="0">
                  <a:solidFill>
                    <a:srgbClr val="262626"/>
                  </a:solidFill>
                  <a:latin typeface="Times New Roman" panose="02020603050405020304" pitchFamily="18" charset="0"/>
                  <a:ea typeface="微软雅黑" panose="020B0503020204020204" pitchFamily="34" charset="-122"/>
                </a:rPr>
                <a:t>Section B</a:t>
              </a:r>
              <a:endParaRPr lang="zh-CN" altLang="en-US" sz="2700" b="1" dirty="0">
                <a:solidFill>
                  <a:srgbClr val="262626"/>
                </a:solidFill>
                <a:latin typeface="Times New Roman" panose="02020603050405020304" pitchFamily="18" charset="0"/>
                <a:ea typeface="微软雅黑" panose="020B0503020204020204" pitchFamily="34" charset="-122"/>
              </a:endParaRPr>
            </a:p>
          </p:txBody>
        </p:sp>
      </p:grpSp>
      <p:pic>
        <p:nvPicPr>
          <p:cNvPr id="7173" name="图片 1"/>
          <p:cNvPicPr>
            <a:picLocks noChangeAspect="1" noChangeArrowheads="1"/>
          </p:cNvPicPr>
          <p:nvPr/>
        </p:nvPicPr>
        <p:blipFill>
          <a:blip r:embed="rId3" cstate="email"/>
          <a:srcRect/>
          <a:stretch>
            <a:fillRect/>
          </a:stretch>
        </p:blipFill>
        <p:spPr bwMode="auto">
          <a:xfrm>
            <a:off x="6325791" y="1148953"/>
            <a:ext cx="2822972" cy="399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898" y="4419756"/>
            <a:ext cx="6320893"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grandpa"/>
          <p:cNvPicPr>
            <a:picLocks noChangeAspect="1" noChangeArrowheads="1"/>
          </p:cNvPicPr>
          <p:nvPr/>
        </p:nvPicPr>
        <p:blipFill>
          <a:blip r:embed="rId3" cstate="email"/>
          <a:srcRect/>
          <a:stretch>
            <a:fillRect/>
          </a:stretch>
        </p:blipFill>
        <p:spPr bwMode="auto">
          <a:xfrm>
            <a:off x="5724525" y="1653779"/>
            <a:ext cx="1609725" cy="17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5" descr="4b2[1]"/>
          <p:cNvPicPr>
            <a:picLocks noChangeAspect="1" noChangeArrowheads="1"/>
          </p:cNvPicPr>
          <p:nvPr/>
        </p:nvPicPr>
        <p:blipFill>
          <a:blip r:embed="rId4"/>
          <a:srcRect/>
          <a:stretch>
            <a:fillRect/>
          </a:stretch>
        </p:blipFill>
        <p:spPr bwMode="auto">
          <a:xfrm>
            <a:off x="719138" y="3392091"/>
            <a:ext cx="1752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isl-022.jpg (73878 bytes)">
            <a:hlinkClick r:id="rId5"/>
          </p:cNvPr>
          <p:cNvPicPr>
            <a:picLocks noChangeAspect="1" noChangeArrowheads="1"/>
          </p:cNvPicPr>
          <p:nvPr/>
        </p:nvPicPr>
        <p:blipFill>
          <a:blip r:embed="rId6" cstate="email"/>
          <a:srcRect/>
          <a:stretch>
            <a:fillRect/>
          </a:stretch>
        </p:blipFill>
        <p:spPr bwMode="auto">
          <a:xfrm>
            <a:off x="3743325" y="3651647"/>
            <a:ext cx="2057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2" name="Object 7"/>
          <p:cNvGraphicFramePr>
            <a:graphicFrameLocks noGrp="1" noChangeAspect="1"/>
          </p:cNvGraphicFramePr>
          <p:nvPr>
            <p:ph sz="half" idx="4294967295"/>
          </p:nvPr>
        </p:nvGraphicFramePr>
        <p:xfrm>
          <a:off x="6696075" y="3436144"/>
          <a:ext cx="1600200" cy="1296591"/>
        </p:xfrm>
        <a:graphic>
          <a:graphicData uri="http://schemas.openxmlformats.org/presentationml/2006/ole">
            <mc:AlternateContent xmlns:mc="http://schemas.openxmlformats.org/markup-compatibility/2006">
              <mc:Choice xmlns:v="urn:schemas-microsoft-com:vml" Requires="v">
                <p:oleObj spid="_x0000_s17422" r:id="rId7" imgW="4286250" imgH="2971800" progId="">
                  <p:embed/>
                </p:oleObj>
              </mc:Choice>
              <mc:Fallback>
                <p:oleObj r:id="rId7" imgW="4286250" imgH="2971800"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6075" y="3436144"/>
                        <a:ext cx="1600200" cy="129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7413" name="Line 8"/>
          <p:cNvSpPr>
            <a:spLocks noChangeShapeType="1"/>
          </p:cNvSpPr>
          <p:nvPr/>
        </p:nvSpPr>
        <p:spPr bwMode="auto">
          <a:xfrm>
            <a:off x="2541985" y="4245769"/>
            <a:ext cx="1066800" cy="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7414" name="Line 9"/>
          <p:cNvSpPr>
            <a:spLocks noChangeShapeType="1"/>
          </p:cNvSpPr>
          <p:nvPr/>
        </p:nvSpPr>
        <p:spPr bwMode="auto">
          <a:xfrm>
            <a:off x="5894785" y="3915966"/>
            <a:ext cx="762000" cy="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17097" name="Rectangle 3"/>
          <p:cNvSpPr>
            <a:spLocks noGrp="1" noChangeArrowheads="1"/>
          </p:cNvSpPr>
          <p:nvPr>
            <p:ph type="title" idx="4294967295"/>
          </p:nvPr>
        </p:nvSpPr>
        <p:spPr bwMode="auto">
          <a:xfrm>
            <a:off x="610791" y="1006079"/>
            <a:ext cx="7571184" cy="2322909"/>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30000"/>
              </a:lnSpc>
            </a:pPr>
            <a:r>
              <a:rPr lang="en-US" altLang="zh-CN" sz="2700" b="1">
                <a:latin typeface="Times New Roman" panose="02020603050405020304" pitchFamily="18" charset="0"/>
              </a:rPr>
              <a:t>        A: How does grandpa get to the park?</a:t>
            </a:r>
            <a:br>
              <a:rPr lang="en-US" altLang="zh-CN" sz="2700" b="1">
                <a:latin typeface="Times New Roman" panose="02020603050405020304" pitchFamily="18" charset="0"/>
              </a:rPr>
            </a:br>
            <a:r>
              <a:rPr lang="en-US" altLang="zh-CN" sz="2700" b="1">
                <a:latin typeface="Times New Roman" panose="02020603050405020304" pitchFamily="18" charset="0"/>
              </a:rPr>
              <a:t>B: </a:t>
            </a:r>
            <a:r>
              <a:rPr lang="en-US" altLang="zh-CN" sz="2700" b="1">
                <a:solidFill>
                  <a:srgbClr val="C00000"/>
                </a:solidFill>
                <a:latin typeface="Times New Roman" panose="02020603050405020304" pitchFamily="18" charset="0"/>
              </a:rPr>
              <a:t>First,</a:t>
            </a:r>
            <a:r>
              <a:rPr lang="en-US" altLang="zh-CN" sz="2700" b="1">
                <a:latin typeface="Times New Roman" panose="02020603050405020304" pitchFamily="18" charset="0"/>
              </a:rPr>
              <a:t> he </a:t>
            </a:r>
            <a:r>
              <a:rPr lang="en-US" altLang="zh-CN" sz="2700" b="1">
                <a:latin typeface="Times New Roman" panose="02020603050405020304" pitchFamily="18" charset="0"/>
                <a:cs typeface="Times New Roman" panose="02020603050405020304" pitchFamily="18" charset="0"/>
              </a:rPr>
              <a:t>…</a:t>
            </a:r>
            <a:r>
              <a:rPr lang="en-US" altLang="zh-CN" sz="2700" b="1">
                <a:latin typeface="Times New Roman" panose="02020603050405020304" pitchFamily="18" charset="0"/>
              </a:rPr>
              <a:t> to </a:t>
            </a:r>
            <a:r>
              <a:rPr lang="zh-CN" altLang="en-US" sz="2700" b="1">
                <a:latin typeface="Times New Roman" panose="02020603050405020304" pitchFamily="18" charset="0"/>
              </a:rPr>
              <a:t>某地</a:t>
            </a:r>
            <a:br>
              <a:rPr lang="zh-CN" altLang="en-US" sz="2700" b="1">
                <a:latin typeface="Times New Roman" panose="02020603050405020304" pitchFamily="18" charset="0"/>
              </a:rPr>
            </a:br>
            <a:r>
              <a:rPr lang="en-US" altLang="zh-CN" sz="2700" b="1">
                <a:latin typeface="Times New Roman" panose="02020603050405020304" pitchFamily="18" charset="0"/>
              </a:rPr>
              <a:t>     </a:t>
            </a:r>
            <a:r>
              <a:rPr lang="en-US" altLang="zh-CN" sz="2700" b="1">
                <a:solidFill>
                  <a:srgbClr val="C00000"/>
                </a:solidFill>
                <a:latin typeface="Times New Roman" panose="02020603050405020304" pitchFamily="18" charset="0"/>
              </a:rPr>
              <a:t>Next, </a:t>
            </a:r>
            <a:r>
              <a:rPr lang="en-US" altLang="zh-CN" sz="2700" b="1">
                <a:latin typeface="Times New Roman" panose="02020603050405020304" pitchFamily="18" charset="0"/>
              </a:rPr>
              <a:t>he </a:t>
            </a:r>
            <a:r>
              <a:rPr lang="en-US" altLang="zh-CN" sz="2700" b="1">
                <a:latin typeface="Times New Roman" panose="02020603050405020304" pitchFamily="18" charset="0"/>
                <a:cs typeface="Times New Roman" panose="02020603050405020304" pitchFamily="18" charset="0"/>
              </a:rPr>
              <a:t>…</a:t>
            </a:r>
            <a:r>
              <a:rPr lang="en-US" altLang="zh-CN" sz="2700" b="1">
                <a:latin typeface="Times New Roman" panose="02020603050405020304" pitchFamily="18" charset="0"/>
              </a:rPr>
              <a:t> to </a:t>
            </a:r>
            <a:r>
              <a:rPr lang="zh-CN" altLang="en-US" sz="2700" b="1">
                <a:latin typeface="Times New Roman" panose="02020603050405020304" pitchFamily="18" charset="0"/>
              </a:rPr>
              <a:t>某地</a:t>
            </a:r>
            <a:br>
              <a:rPr lang="zh-CN" altLang="en-US" sz="2700" b="1">
                <a:latin typeface="Times New Roman" panose="02020603050405020304" pitchFamily="18" charset="0"/>
              </a:rPr>
            </a:br>
            <a:r>
              <a:rPr lang="en-US" altLang="zh-CN" sz="2700" b="1">
                <a:latin typeface="Times New Roman" panose="02020603050405020304" pitchFamily="18" charset="0"/>
              </a:rPr>
              <a:t>     </a:t>
            </a:r>
            <a:r>
              <a:rPr lang="en-US" altLang="zh-CN" sz="2700" b="1">
                <a:solidFill>
                  <a:srgbClr val="C00000"/>
                </a:solidFill>
                <a:latin typeface="Times New Roman" panose="02020603050405020304" pitchFamily="18" charset="0"/>
              </a:rPr>
              <a:t>Finally,</a:t>
            </a:r>
            <a:r>
              <a:rPr lang="en-US" altLang="zh-CN" sz="2700" b="1">
                <a:latin typeface="Times New Roman" panose="02020603050405020304" pitchFamily="18" charset="0"/>
              </a:rPr>
              <a:t> he </a:t>
            </a:r>
            <a:r>
              <a:rPr lang="en-US" altLang="zh-CN" sz="2700" b="1">
                <a:latin typeface="Times New Roman" panose="02020603050405020304" pitchFamily="18" charset="0"/>
                <a:cs typeface="Times New Roman" panose="02020603050405020304" pitchFamily="18" charset="0"/>
              </a:rPr>
              <a:t>…</a:t>
            </a:r>
            <a:r>
              <a:rPr lang="en-US" altLang="zh-CN" sz="2700" b="1">
                <a:latin typeface="Times New Roman" panose="02020603050405020304" pitchFamily="18" charset="0"/>
              </a:rPr>
              <a:t> to </a:t>
            </a:r>
            <a:r>
              <a:rPr lang="zh-CN" altLang="en-US" sz="2700" b="1">
                <a:latin typeface="Times New Roman" panose="02020603050405020304" pitchFamily="18" charset="0"/>
              </a:rPr>
              <a:t>某地 </a:t>
            </a:r>
            <a:endParaRPr lang="zh-CN" altLang="en-US" sz="2700" b="1">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blinds(horizontal)">
                                      <p:cBhvr>
                                        <p:cTn id="7" dur="500"/>
                                        <p:tgtEl>
                                          <p:spTgt spid="21709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17097"/>
                                        </p:tgtEl>
                                        <p:attrNameLst>
                                          <p:attrName>style.visibility</p:attrName>
                                        </p:attrNameLst>
                                      </p:cBhvr>
                                      <p:to>
                                        <p:strVal val="visible"/>
                                      </p:to>
                                    </p:set>
                                    <p:animEffect transition="in" filter="randombar(horizontal)">
                                      <p:cBhvr>
                                        <p:cTn id="11" dur="500"/>
                                        <p:tgtEl>
                                          <p:spTgt spid="217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idx="4294967295"/>
          </p:nvPr>
        </p:nvSpPr>
        <p:spPr bwMode="auto">
          <a:xfrm>
            <a:off x="155972" y="906066"/>
            <a:ext cx="6448425" cy="19978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nSpc>
                <a:spcPct val="120000"/>
              </a:lnSpc>
            </a:pPr>
            <a:r>
              <a:rPr lang="en-US" altLang="zh-CN" sz="2700" b="1">
                <a:latin typeface="Times New Roman" panose="02020603050405020304" pitchFamily="18" charset="0"/>
              </a:rPr>
              <a:t>        A: How does Nina go to the library?</a:t>
            </a:r>
            <a:br>
              <a:rPr lang="en-US" altLang="zh-CN" sz="2700" b="1">
                <a:latin typeface="Times New Roman" panose="02020603050405020304" pitchFamily="18" charset="0"/>
              </a:rPr>
            </a:br>
            <a:r>
              <a:rPr lang="en-US" altLang="zh-CN" sz="2700" b="1">
                <a:latin typeface="Times New Roman" panose="02020603050405020304" pitchFamily="18" charset="0"/>
              </a:rPr>
              <a:t>B: </a:t>
            </a:r>
            <a:r>
              <a:rPr lang="en-US" altLang="zh-CN" sz="2700" b="1">
                <a:solidFill>
                  <a:srgbClr val="C00000"/>
                </a:solidFill>
                <a:latin typeface="Times New Roman" panose="02020603050405020304" pitchFamily="18" charset="0"/>
              </a:rPr>
              <a:t>First,</a:t>
            </a:r>
            <a:r>
              <a:rPr lang="en-US" altLang="zh-CN" sz="2700" b="1">
                <a:latin typeface="Times New Roman" panose="02020603050405020304" pitchFamily="18" charset="0"/>
              </a:rPr>
              <a:t> she</a:t>
            </a:r>
            <a:r>
              <a:rPr lang="en-US" altLang="zh-CN" sz="2700" b="1">
                <a:latin typeface="Times New Roman" panose="02020603050405020304" pitchFamily="18" charset="0"/>
                <a:cs typeface="Times New Roman" panose="02020603050405020304" pitchFamily="18" charset="0"/>
              </a:rPr>
              <a:t>…</a:t>
            </a:r>
            <a:r>
              <a:rPr lang="en-US" altLang="zh-CN" sz="2700" b="1">
                <a:latin typeface="Times New Roman" panose="02020603050405020304" pitchFamily="18" charset="0"/>
              </a:rPr>
              <a:t>to </a:t>
            </a:r>
            <a:r>
              <a:rPr lang="zh-CN" altLang="en-US" sz="2700" b="1">
                <a:latin typeface="Times New Roman" panose="02020603050405020304" pitchFamily="18" charset="0"/>
              </a:rPr>
              <a:t>某地</a:t>
            </a:r>
            <a:r>
              <a:rPr lang="en-US" altLang="zh-CN" sz="2700" b="1">
                <a:latin typeface="Times New Roman" panose="02020603050405020304" pitchFamily="18" charset="0"/>
              </a:rPr>
              <a:t/>
            </a:r>
            <a:br>
              <a:rPr lang="en-US" altLang="zh-CN" sz="2700" b="1">
                <a:latin typeface="Times New Roman" panose="02020603050405020304" pitchFamily="18" charset="0"/>
              </a:rPr>
            </a:br>
            <a:r>
              <a:rPr lang="en-US" altLang="zh-CN" sz="2700" b="1">
                <a:latin typeface="Times New Roman" panose="02020603050405020304" pitchFamily="18" charset="0"/>
              </a:rPr>
              <a:t>     </a:t>
            </a:r>
            <a:r>
              <a:rPr lang="en-US" altLang="zh-CN" sz="2700" b="1">
                <a:solidFill>
                  <a:srgbClr val="C00000"/>
                </a:solidFill>
                <a:latin typeface="Times New Roman" panose="02020603050405020304" pitchFamily="18" charset="0"/>
              </a:rPr>
              <a:t>Next,</a:t>
            </a:r>
            <a:r>
              <a:rPr lang="en-US" altLang="zh-CN" sz="2700" b="1">
                <a:latin typeface="Times New Roman" panose="02020603050405020304" pitchFamily="18" charset="0"/>
              </a:rPr>
              <a:t> she</a:t>
            </a:r>
            <a:r>
              <a:rPr lang="en-US" altLang="zh-CN" sz="2700" b="1">
                <a:latin typeface="Times New Roman" panose="02020603050405020304" pitchFamily="18" charset="0"/>
                <a:cs typeface="Times New Roman" panose="02020603050405020304" pitchFamily="18" charset="0"/>
              </a:rPr>
              <a:t>…</a:t>
            </a:r>
            <a:r>
              <a:rPr lang="en-US" altLang="zh-CN" sz="2700" b="1">
                <a:latin typeface="Times New Roman" panose="02020603050405020304" pitchFamily="18" charset="0"/>
              </a:rPr>
              <a:t>to </a:t>
            </a:r>
            <a:r>
              <a:rPr lang="zh-CN" altLang="en-US" sz="2700" b="1">
                <a:latin typeface="Times New Roman" panose="02020603050405020304" pitchFamily="18" charset="0"/>
              </a:rPr>
              <a:t>某地</a:t>
            </a:r>
            <a:r>
              <a:rPr lang="en-US" altLang="zh-CN" sz="2700" b="1">
                <a:latin typeface="Times New Roman" panose="02020603050405020304" pitchFamily="18" charset="0"/>
              </a:rPr>
              <a:t/>
            </a:r>
            <a:br>
              <a:rPr lang="en-US" altLang="zh-CN" sz="2700" b="1">
                <a:latin typeface="Times New Roman" panose="02020603050405020304" pitchFamily="18" charset="0"/>
              </a:rPr>
            </a:br>
            <a:r>
              <a:rPr lang="en-US" altLang="zh-CN" sz="2700" b="1">
                <a:latin typeface="Times New Roman" panose="02020603050405020304" pitchFamily="18" charset="0"/>
              </a:rPr>
              <a:t>     </a:t>
            </a:r>
            <a:r>
              <a:rPr lang="en-US" altLang="zh-CN" sz="2700" b="1">
                <a:solidFill>
                  <a:srgbClr val="C00000"/>
                </a:solidFill>
                <a:latin typeface="Times New Roman" panose="02020603050405020304" pitchFamily="18" charset="0"/>
              </a:rPr>
              <a:t>Then,</a:t>
            </a:r>
            <a:r>
              <a:rPr lang="en-US" altLang="zh-CN" sz="2700" b="1">
                <a:latin typeface="Times New Roman" panose="02020603050405020304" pitchFamily="18" charset="0"/>
              </a:rPr>
              <a:t> she</a:t>
            </a:r>
            <a:r>
              <a:rPr lang="en-US" altLang="zh-CN" sz="2700" b="1">
                <a:latin typeface="Times New Roman" panose="02020603050405020304" pitchFamily="18" charset="0"/>
                <a:cs typeface="Times New Roman" panose="02020603050405020304" pitchFamily="18" charset="0"/>
              </a:rPr>
              <a:t>…</a:t>
            </a:r>
            <a:r>
              <a:rPr lang="en-US" altLang="zh-CN" sz="2700" b="1">
                <a:latin typeface="Times New Roman" panose="02020603050405020304" pitchFamily="18" charset="0"/>
              </a:rPr>
              <a:t>to </a:t>
            </a:r>
            <a:r>
              <a:rPr lang="zh-CN" altLang="en-US" sz="2700" b="1">
                <a:latin typeface="Times New Roman" panose="02020603050405020304" pitchFamily="18" charset="0"/>
              </a:rPr>
              <a:t>某地</a:t>
            </a:r>
            <a:endParaRPr lang="en-US" altLang="zh-CN" sz="2700" b="1">
              <a:latin typeface="Times New Roman" panose="02020603050405020304" pitchFamily="18" charset="0"/>
              <a:cs typeface="Times New Roman" panose="02020603050405020304" pitchFamily="18" charset="0"/>
            </a:endParaRPr>
          </a:p>
        </p:txBody>
      </p:sp>
      <p:graphicFrame>
        <p:nvGraphicFramePr>
          <p:cNvPr id="218115" name="Object 4"/>
          <p:cNvGraphicFramePr>
            <a:graphicFrameLocks noGrp="1" noChangeAspect="1"/>
          </p:cNvGraphicFramePr>
          <p:nvPr>
            <p:ph sz="quarter" idx="4294967295"/>
          </p:nvPr>
        </p:nvGraphicFramePr>
        <p:xfrm>
          <a:off x="1148953" y="3332560"/>
          <a:ext cx="1462088" cy="1028700"/>
        </p:xfrm>
        <a:graphic>
          <a:graphicData uri="http://schemas.openxmlformats.org/presentationml/2006/ole">
            <mc:AlternateContent xmlns:mc="http://schemas.openxmlformats.org/markup-compatibility/2006">
              <mc:Choice xmlns:v="urn:schemas-microsoft-com:vml" Requires="v">
                <p:oleObj spid="_x0000_s18450" r:id="rId3" imgW="4286250" imgH="2971800" progId="">
                  <p:embed/>
                </p:oleObj>
              </mc:Choice>
              <mc:Fallback>
                <p:oleObj r:id="rId3" imgW="4286250" imgH="2971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953" y="3332560"/>
                        <a:ext cx="14620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18116" name="Picture 6" descr="isl-022.jpg (73878 bytes)">
            <a:hlinkClick r:id="rId5"/>
          </p:cNvPr>
          <p:cNvPicPr>
            <a:picLocks noChangeAspect="1" noChangeArrowheads="1"/>
          </p:cNvPicPr>
          <p:nvPr/>
        </p:nvPicPr>
        <p:blipFill>
          <a:blip r:embed="rId6" cstate="email"/>
          <a:srcRect/>
          <a:stretch>
            <a:fillRect/>
          </a:stretch>
        </p:blipFill>
        <p:spPr bwMode="auto">
          <a:xfrm>
            <a:off x="3808810" y="3299222"/>
            <a:ext cx="1600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8117" name="Object 7"/>
          <p:cNvGraphicFramePr>
            <a:graphicFrameLocks noGrp="1" noChangeAspect="1"/>
          </p:cNvGraphicFramePr>
          <p:nvPr>
            <p:ph sz="quarter" idx="4294967295"/>
          </p:nvPr>
        </p:nvGraphicFramePr>
        <p:xfrm>
          <a:off x="6604397" y="3317082"/>
          <a:ext cx="1691878" cy="1046560"/>
        </p:xfrm>
        <a:graphic>
          <a:graphicData uri="http://schemas.openxmlformats.org/presentationml/2006/ole">
            <mc:AlternateContent xmlns:mc="http://schemas.openxmlformats.org/markup-compatibility/2006">
              <mc:Choice xmlns:v="urn:schemas-microsoft-com:vml" Requires="v">
                <p:oleObj spid="_x0000_s18451" r:id="rId7" imgW="4286250" imgH="2971800" progId="">
                  <p:embed/>
                </p:oleObj>
              </mc:Choice>
              <mc:Fallback>
                <p:oleObj r:id="rId7" imgW="4286250" imgH="29718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397" y="3317082"/>
                        <a:ext cx="1691878" cy="10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18118" name="Line 9"/>
          <p:cNvSpPr>
            <a:spLocks noChangeShapeType="1"/>
          </p:cNvSpPr>
          <p:nvPr/>
        </p:nvSpPr>
        <p:spPr bwMode="auto">
          <a:xfrm>
            <a:off x="2790825" y="3930254"/>
            <a:ext cx="838200"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18119" name="Line 10"/>
          <p:cNvSpPr>
            <a:spLocks noChangeShapeType="1"/>
          </p:cNvSpPr>
          <p:nvPr/>
        </p:nvSpPr>
        <p:spPr bwMode="auto">
          <a:xfrm>
            <a:off x="5697141" y="3915966"/>
            <a:ext cx="609600"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pic>
        <p:nvPicPr>
          <p:cNvPr id="218120" name="Picture 11" descr="girl"/>
          <p:cNvPicPr>
            <a:picLocks noChangeAspect="1" noChangeArrowheads="1"/>
          </p:cNvPicPr>
          <p:nvPr/>
        </p:nvPicPr>
        <p:blipFill>
          <a:blip r:embed="rId8"/>
          <a:srcRect/>
          <a:stretch>
            <a:fillRect/>
          </a:stretch>
        </p:blipFill>
        <p:spPr bwMode="auto">
          <a:xfrm>
            <a:off x="6215063" y="1047750"/>
            <a:ext cx="1439466"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blinds(horizontal)">
                                      <p:cBhvr>
                                        <p:cTn id="7" dur="500"/>
                                        <p:tgtEl>
                                          <p:spTgt spid="218114"/>
                                        </p:tgtEl>
                                      </p:cBhvr>
                                    </p:animEffect>
                                  </p:childTnLst>
                                </p:cTn>
                              </p:par>
                              <p:par>
                                <p:cTn id="8" presetID="3" presetClass="entr" presetSubtype="10" fill="hold" nodeType="withEffect">
                                  <p:stCondLst>
                                    <p:cond delay="0"/>
                                  </p:stCondLst>
                                  <p:childTnLst>
                                    <p:set>
                                      <p:cBhvr>
                                        <p:cTn id="9" dur="1" fill="hold">
                                          <p:stCondLst>
                                            <p:cond delay="0"/>
                                          </p:stCondLst>
                                        </p:cTn>
                                        <p:tgtEl>
                                          <p:spTgt spid="218120"/>
                                        </p:tgtEl>
                                        <p:attrNameLst>
                                          <p:attrName>style.visibility</p:attrName>
                                        </p:attrNameLst>
                                      </p:cBhvr>
                                      <p:to>
                                        <p:strVal val="visible"/>
                                      </p:to>
                                    </p:set>
                                    <p:animEffect transition="in" filter="blinds(horizontal)">
                                      <p:cBhvr>
                                        <p:cTn id="10" dur="500"/>
                                        <p:tgtEl>
                                          <p:spTgt spid="218120"/>
                                        </p:tgtEl>
                                      </p:cBhvr>
                                    </p:animEffect>
                                  </p:childTnLst>
                                </p:cTn>
                              </p:par>
                              <p:par>
                                <p:cTn id="11" presetID="53" presetClass="entr" presetSubtype="16" fill="hold" nodeType="withEffect">
                                  <p:stCondLst>
                                    <p:cond delay="0"/>
                                  </p:stCondLst>
                                  <p:childTnLst>
                                    <p:set>
                                      <p:cBhvr>
                                        <p:cTn id="12" dur="1" fill="hold">
                                          <p:stCondLst>
                                            <p:cond delay="0"/>
                                          </p:stCondLst>
                                        </p:cTn>
                                        <p:tgtEl>
                                          <p:spTgt spid="218115"/>
                                        </p:tgtEl>
                                        <p:attrNameLst>
                                          <p:attrName>style.visibility</p:attrName>
                                        </p:attrNameLst>
                                      </p:cBhvr>
                                      <p:to>
                                        <p:strVal val="visible"/>
                                      </p:to>
                                    </p:set>
                                    <p:anim calcmode="lin" valueType="num">
                                      <p:cBhvr>
                                        <p:cTn id="13" dur="500" fill="hold"/>
                                        <p:tgtEl>
                                          <p:spTgt spid="218115"/>
                                        </p:tgtEl>
                                        <p:attrNameLst>
                                          <p:attrName>ppt_w</p:attrName>
                                        </p:attrNameLst>
                                      </p:cBhvr>
                                      <p:tavLst>
                                        <p:tav tm="0">
                                          <p:val>
                                            <p:fltVal val="0"/>
                                          </p:val>
                                        </p:tav>
                                        <p:tav tm="100000">
                                          <p:val>
                                            <p:strVal val="#ppt_w"/>
                                          </p:val>
                                        </p:tav>
                                      </p:tavLst>
                                    </p:anim>
                                    <p:anim calcmode="lin" valueType="num">
                                      <p:cBhvr>
                                        <p:cTn id="14" dur="500" fill="hold"/>
                                        <p:tgtEl>
                                          <p:spTgt spid="218115"/>
                                        </p:tgtEl>
                                        <p:attrNameLst>
                                          <p:attrName>ppt_h</p:attrName>
                                        </p:attrNameLst>
                                      </p:cBhvr>
                                      <p:tavLst>
                                        <p:tav tm="0">
                                          <p:val>
                                            <p:fltVal val="0"/>
                                          </p:val>
                                        </p:tav>
                                        <p:tav tm="100000">
                                          <p:val>
                                            <p:strVal val="#ppt_h"/>
                                          </p:val>
                                        </p:tav>
                                      </p:tavLst>
                                    </p:anim>
                                    <p:animEffect transition="in" filter="fade">
                                      <p:cBhvr>
                                        <p:cTn id="15" dur="500"/>
                                        <p:tgtEl>
                                          <p:spTgt spid="2181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18118"/>
                                        </p:tgtEl>
                                        <p:attrNameLst>
                                          <p:attrName>style.visibility</p:attrName>
                                        </p:attrNameLst>
                                      </p:cBhvr>
                                      <p:to>
                                        <p:strVal val="visible"/>
                                      </p:to>
                                    </p:set>
                                    <p:anim calcmode="lin" valueType="num">
                                      <p:cBhvr>
                                        <p:cTn id="18" dur="500" fill="hold"/>
                                        <p:tgtEl>
                                          <p:spTgt spid="218118"/>
                                        </p:tgtEl>
                                        <p:attrNameLst>
                                          <p:attrName>ppt_w</p:attrName>
                                        </p:attrNameLst>
                                      </p:cBhvr>
                                      <p:tavLst>
                                        <p:tav tm="0">
                                          <p:val>
                                            <p:fltVal val="0"/>
                                          </p:val>
                                        </p:tav>
                                        <p:tav tm="100000">
                                          <p:val>
                                            <p:strVal val="#ppt_w"/>
                                          </p:val>
                                        </p:tav>
                                      </p:tavLst>
                                    </p:anim>
                                    <p:anim calcmode="lin" valueType="num">
                                      <p:cBhvr>
                                        <p:cTn id="19" dur="500" fill="hold"/>
                                        <p:tgtEl>
                                          <p:spTgt spid="218118"/>
                                        </p:tgtEl>
                                        <p:attrNameLst>
                                          <p:attrName>ppt_h</p:attrName>
                                        </p:attrNameLst>
                                      </p:cBhvr>
                                      <p:tavLst>
                                        <p:tav tm="0">
                                          <p:val>
                                            <p:fltVal val="0"/>
                                          </p:val>
                                        </p:tav>
                                        <p:tav tm="100000">
                                          <p:val>
                                            <p:strVal val="#ppt_h"/>
                                          </p:val>
                                        </p:tav>
                                      </p:tavLst>
                                    </p:anim>
                                    <p:animEffect transition="in" filter="fade">
                                      <p:cBhvr>
                                        <p:cTn id="20" dur="500"/>
                                        <p:tgtEl>
                                          <p:spTgt spid="218118"/>
                                        </p:tgtEl>
                                      </p:cBhvr>
                                    </p:animEffect>
                                  </p:childTnLst>
                                </p:cTn>
                              </p:par>
                              <p:par>
                                <p:cTn id="21" presetID="53" presetClass="entr" presetSubtype="16" fill="hold" nodeType="withEffect">
                                  <p:stCondLst>
                                    <p:cond delay="0"/>
                                  </p:stCondLst>
                                  <p:childTnLst>
                                    <p:set>
                                      <p:cBhvr>
                                        <p:cTn id="22" dur="1" fill="hold">
                                          <p:stCondLst>
                                            <p:cond delay="0"/>
                                          </p:stCondLst>
                                        </p:cTn>
                                        <p:tgtEl>
                                          <p:spTgt spid="218116"/>
                                        </p:tgtEl>
                                        <p:attrNameLst>
                                          <p:attrName>style.visibility</p:attrName>
                                        </p:attrNameLst>
                                      </p:cBhvr>
                                      <p:to>
                                        <p:strVal val="visible"/>
                                      </p:to>
                                    </p:set>
                                    <p:anim calcmode="lin" valueType="num">
                                      <p:cBhvr>
                                        <p:cTn id="23" dur="500" fill="hold"/>
                                        <p:tgtEl>
                                          <p:spTgt spid="218116"/>
                                        </p:tgtEl>
                                        <p:attrNameLst>
                                          <p:attrName>ppt_w</p:attrName>
                                        </p:attrNameLst>
                                      </p:cBhvr>
                                      <p:tavLst>
                                        <p:tav tm="0">
                                          <p:val>
                                            <p:fltVal val="0"/>
                                          </p:val>
                                        </p:tav>
                                        <p:tav tm="100000">
                                          <p:val>
                                            <p:strVal val="#ppt_w"/>
                                          </p:val>
                                        </p:tav>
                                      </p:tavLst>
                                    </p:anim>
                                    <p:anim calcmode="lin" valueType="num">
                                      <p:cBhvr>
                                        <p:cTn id="24" dur="500" fill="hold"/>
                                        <p:tgtEl>
                                          <p:spTgt spid="218116"/>
                                        </p:tgtEl>
                                        <p:attrNameLst>
                                          <p:attrName>ppt_h</p:attrName>
                                        </p:attrNameLst>
                                      </p:cBhvr>
                                      <p:tavLst>
                                        <p:tav tm="0">
                                          <p:val>
                                            <p:fltVal val="0"/>
                                          </p:val>
                                        </p:tav>
                                        <p:tav tm="100000">
                                          <p:val>
                                            <p:strVal val="#ppt_h"/>
                                          </p:val>
                                        </p:tav>
                                      </p:tavLst>
                                    </p:anim>
                                    <p:animEffect transition="in" filter="fade">
                                      <p:cBhvr>
                                        <p:cTn id="25" dur="500"/>
                                        <p:tgtEl>
                                          <p:spTgt spid="21811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8119"/>
                                        </p:tgtEl>
                                        <p:attrNameLst>
                                          <p:attrName>style.visibility</p:attrName>
                                        </p:attrNameLst>
                                      </p:cBhvr>
                                      <p:to>
                                        <p:strVal val="visible"/>
                                      </p:to>
                                    </p:set>
                                    <p:anim calcmode="lin" valueType="num">
                                      <p:cBhvr>
                                        <p:cTn id="28" dur="500" fill="hold"/>
                                        <p:tgtEl>
                                          <p:spTgt spid="218119"/>
                                        </p:tgtEl>
                                        <p:attrNameLst>
                                          <p:attrName>ppt_w</p:attrName>
                                        </p:attrNameLst>
                                      </p:cBhvr>
                                      <p:tavLst>
                                        <p:tav tm="0">
                                          <p:val>
                                            <p:fltVal val="0"/>
                                          </p:val>
                                        </p:tav>
                                        <p:tav tm="100000">
                                          <p:val>
                                            <p:strVal val="#ppt_w"/>
                                          </p:val>
                                        </p:tav>
                                      </p:tavLst>
                                    </p:anim>
                                    <p:anim calcmode="lin" valueType="num">
                                      <p:cBhvr>
                                        <p:cTn id="29" dur="500" fill="hold"/>
                                        <p:tgtEl>
                                          <p:spTgt spid="218119"/>
                                        </p:tgtEl>
                                        <p:attrNameLst>
                                          <p:attrName>ppt_h</p:attrName>
                                        </p:attrNameLst>
                                      </p:cBhvr>
                                      <p:tavLst>
                                        <p:tav tm="0">
                                          <p:val>
                                            <p:fltVal val="0"/>
                                          </p:val>
                                        </p:tav>
                                        <p:tav tm="100000">
                                          <p:val>
                                            <p:strVal val="#ppt_h"/>
                                          </p:val>
                                        </p:tav>
                                      </p:tavLst>
                                    </p:anim>
                                    <p:animEffect transition="in" filter="fade">
                                      <p:cBhvr>
                                        <p:cTn id="30" dur="500"/>
                                        <p:tgtEl>
                                          <p:spTgt spid="218119"/>
                                        </p:tgtEl>
                                      </p:cBhvr>
                                    </p:animEffect>
                                  </p:childTnLst>
                                </p:cTn>
                              </p:par>
                              <p:par>
                                <p:cTn id="31" presetID="53" presetClass="entr" presetSubtype="16" fill="hold" nodeType="withEffect">
                                  <p:stCondLst>
                                    <p:cond delay="0"/>
                                  </p:stCondLst>
                                  <p:childTnLst>
                                    <p:set>
                                      <p:cBhvr>
                                        <p:cTn id="32" dur="1" fill="hold">
                                          <p:stCondLst>
                                            <p:cond delay="0"/>
                                          </p:stCondLst>
                                        </p:cTn>
                                        <p:tgtEl>
                                          <p:spTgt spid="218117"/>
                                        </p:tgtEl>
                                        <p:attrNameLst>
                                          <p:attrName>style.visibility</p:attrName>
                                        </p:attrNameLst>
                                      </p:cBhvr>
                                      <p:to>
                                        <p:strVal val="visible"/>
                                      </p:to>
                                    </p:set>
                                    <p:anim calcmode="lin" valueType="num">
                                      <p:cBhvr>
                                        <p:cTn id="33" dur="500" fill="hold"/>
                                        <p:tgtEl>
                                          <p:spTgt spid="218117"/>
                                        </p:tgtEl>
                                        <p:attrNameLst>
                                          <p:attrName>ppt_w</p:attrName>
                                        </p:attrNameLst>
                                      </p:cBhvr>
                                      <p:tavLst>
                                        <p:tav tm="0">
                                          <p:val>
                                            <p:fltVal val="0"/>
                                          </p:val>
                                        </p:tav>
                                        <p:tav tm="100000">
                                          <p:val>
                                            <p:strVal val="#ppt_w"/>
                                          </p:val>
                                        </p:tav>
                                      </p:tavLst>
                                    </p:anim>
                                    <p:anim calcmode="lin" valueType="num">
                                      <p:cBhvr>
                                        <p:cTn id="34" dur="500" fill="hold"/>
                                        <p:tgtEl>
                                          <p:spTgt spid="218117"/>
                                        </p:tgtEl>
                                        <p:attrNameLst>
                                          <p:attrName>ppt_h</p:attrName>
                                        </p:attrNameLst>
                                      </p:cBhvr>
                                      <p:tavLst>
                                        <p:tav tm="0">
                                          <p:val>
                                            <p:fltVal val="0"/>
                                          </p:val>
                                        </p:tav>
                                        <p:tav tm="100000">
                                          <p:val>
                                            <p:strVal val="#ppt_h"/>
                                          </p:val>
                                        </p:tav>
                                      </p:tavLst>
                                    </p:anim>
                                    <p:animEffect transition="in" filter="fade">
                                      <p:cBhvr>
                                        <p:cTn id="35" dur="500"/>
                                        <p:tgtEl>
                                          <p:spTgt spid="218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8" grpId="0" animBg="1"/>
      <p:bldP spid="218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1372791" y="970360"/>
            <a:ext cx="5876925"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solidFill>
                  <a:srgbClr val="C00000"/>
                </a:solidFill>
                <a:latin typeface="Times New Roman" panose="02020603050405020304" pitchFamily="18" charset="0"/>
              </a:rPr>
              <a:t>2a. Look at the picture and title below. </a:t>
            </a:r>
          </a:p>
          <a:p>
            <a:pPr eaLnBrk="1" hangingPunct="1"/>
            <a:r>
              <a:rPr lang="en-US" altLang="zh-CN" sz="2700" b="1" dirty="0">
                <a:solidFill>
                  <a:srgbClr val="C00000"/>
                </a:solidFill>
                <a:latin typeface="Times New Roman" panose="02020603050405020304" pitchFamily="18" charset="0"/>
              </a:rPr>
              <a:t>     Guess what the passage is about.</a:t>
            </a:r>
          </a:p>
        </p:txBody>
      </p:sp>
      <p:sp>
        <p:nvSpPr>
          <p:cNvPr id="19458" name="Text Box 7"/>
          <p:cNvSpPr txBox="1">
            <a:spLocks noChangeArrowheads="1"/>
          </p:cNvSpPr>
          <p:nvPr/>
        </p:nvSpPr>
        <p:spPr bwMode="auto">
          <a:xfrm>
            <a:off x="2099072" y="4301728"/>
            <a:ext cx="431006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a:latin typeface="Times New Roman" panose="02020603050405020304" pitchFamily="18" charset="0"/>
              </a:rPr>
              <a:t>Crossing the River to School</a:t>
            </a:r>
          </a:p>
        </p:txBody>
      </p:sp>
      <p:sp>
        <p:nvSpPr>
          <p:cNvPr id="19459" name="矩形 9"/>
          <p:cNvSpPr>
            <a:spLocks noChangeArrowheads="1"/>
          </p:cNvSpPr>
          <p:nvPr/>
        </p:nvSpPr>
        <p:spPr bwMode="auto">
          <a:xfrm>
            <a:off x="142875" y="552451"/>
            <a:ext cx="1439466"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dirty="0">
                <a:solidFill>
                  <a:srgbClr val="C00000"/>
                </a:solidFill>
                <a:latin typeface="微软雅黑" panose="020B0503020204020204" pitchFamily="34" charset="-122"/>
                <a:ea typeface="微软雅黑" panose="020B0503020204020204" pitchFamily="34" charset="-122"/>
                <a:sym typeface="+mn-ea"/>
              </a:rPr>
              <a:t>自主或小组探究</a:t>
            </a:r>
          </a:p>
        </p:txBody>
      </p:sp>
      <p:pic>
        <p:nvPicPr>
          <p:cNvPr id="221190" name="Picture 6" descr="http://image3.club.sohu.com/pic/f8/39/hunan76d03750127bc93b.jpg"/>
          <p:cNvPicPr>
            <a:picLocks noChangeAspect="1" noChangeArrowheads="1"/>
          </p:cNvPicPr>
          <p:nvPr/>
        </p:nvPicPr>
        <p:blipFill>
          <a:blip r:embed="rId2" cstate="email"/>
          <a:srcRect/>
          <a:stretch>
            <a:fillRect/>
          </a:stretch>
        </p:blipFill>
        <p:spPr bwMode="auto">
          <a:xfrm>
            <a:off x="2099073" y="1996679"/>
            <a:ext cx="392191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21190"/>
                                        </p:tgtEl>
                                        <p:attrNameLst>
                                          <p:attrName>style.visibility</p:attrName>
                                        </p:attrNameLst>
                                      </p:cBhvr>
                                      <p:to>
                                        <p:strVal val="visible"/>
                                      </p:to>
                                    </p:set>
                                    <p:anim calcmode="lin" valueType="num">
                                      <p:cBhvr additive="base">
                                        <p:cTn id="7" dur="500" fill="hold"/>
                                        <p:tgtEl>
                                          <p:spTgt spid="221190"/>
                                        </p:tgtEl>
                                        <p:attrNameLst>
                                          <p:attrName>ppt_x</p:attrName>
                                        </p:attrNameLst>
                                      </p:cBhvr>
                                      <p:tavLst>
                                        <p:tav tm="0">
                                          <p:val>
                                            <p:strVal val="1+#ppt_w/2"/>
                                          </p:val>
                                        </p:tav>
                                        <p:tav tm="100000">
                                          <p:val>
                                            <p:strVal val="#ppt_x"/>
                                          </p:val>
                                        </p:tav>
                                      </p:tavLst>
                                    </p:anim>
                                    <p:anim calcmode="lin" valueType="num">
                                      <p:cBhvr additive="base">
                                        <p:cTn id="8" dur="500" fill="hold"/>
                                        <p:tgtEl>
                                          <p:spTgt spid="2211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2164556" y="1096566"/>
            <a:ext cx="431006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2700" b="1">
                <a:solidFill>
                  <a:srgbClr val="C00000"/>
                </a:solidFill>
                <a:latin typeface="Times New Roman" panose="02020603050405020304" pitchFamily="18" charset="0"/>
              </a:rPr>
              <a:t>Crossing the River to School</a:t>
            </a:r>
          </a:p>
        </p:txBody>
      </p:sp>
      <p:sp>
        <p:nvSpPr>
          <p:cNvPr id="20482" name="Text Box 5"/>
          <p:cNvSpPr txBox="1">
            <a:spLocks noChangeArrowheads="1"/>
          </p:cNvSpPr>
          <p:nvPr/>
        </p:nvSpPr>
        <p:spPr bwMode="auto">
          <a:xfrm>
            <a:off x="762001" y="1200150"/>
            <a:ext cx="1385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483" name="Text Box 6"/>
          <p:cNvSpPr txBox="1">
            <a:spLocks noChangeArrowheads="1"/>
          </p:cNvSpPr>
          <p:nvPr/>
        </p:nvSpPr>
        <p:spPr bwMode="auto">
          <a:xfrm>
            <a:off x="471488" y="1771650"/>
            <a:ext cx="8458200"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300"/>
              </a:lnSpc>
            </a:pPr>
            <a:r>
              <a:rPr lang="en-US" altLang="zh-CN" sz="2400" b="1">
                <a:latin typeface="Times New Roman" panose="02020603050405020304" pitchFamily="18" charset="0"/>
              </a:rPr>
              <a:t>How do you get to school? Do you walk or ride a bike? Do you go by bus or by train? For many students ,it is easy to get to school. But for the students  in one small village in China, it is difficult. There is a very big river between their school and the village. There is no bridge and the river runs too quickly for boats. So these students go on a ropeway to cross the river to school.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728663" y="1490662"/>
            <a:ext cx="7848600" cy="323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ts val="3375"/>
              </a:lnSpc>
            </a:pPr>
            <a:r>
              <a:rPr lang="en-US" altLang="zh-CN" sz="2400" b="1">
                <a:latin typeface="Times New Roman" panose="02020603050405020304" pitchFamily="18" charset="0"/>
              </a:rPr>
              <a:t>One 11-year-old boy, Liangliang, crosses the river every school day. But he is not afraid. “ I love to play with my classmates. And I love my teacher. He’s like a father to me.”</a:t>
            </a:r>
          </a:p>
          <a:p>
            <a:pPr>
              <a:lnSpc>
                <a:spcPts val="3375"/>
              </a:lnSpc>
            </a:pPr>
            <a:r>
              <a:rPr lang="en-US" altLang="zh-CN" sz="2400" b="1">
                <a:latin typeface="Times New Roman" panose="02020603050405020304" pitchFamily="18" charset="0"/>
              </a:rPr>
              <a:t>Many of the students and villagers never leave the village. It is their dream to have a bridge. Can their dream come true?</a:t>
            </a:r>
          </a:p>
          <a:p>
            <a:pPr>
              <a:spcBef>
                <a:spcPct val="50000"/>
              </a:spcBef>
            </a:pPr>
            <a:endParaRPr lang="en-US" altLang="zh-CN" sz="2400" b="1">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702469" y="1339453"/>
            <a:ext cx="7069931"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a:solidFill>
                  <a:srgbClr val="C00000"/>
                </a:solidFill>
                <a:latin typeface="Times New Roman" panose="02020603050405020304" pitchFamily="18" charset="0"/>
              </a:rPr>
              <a:t>2b. Read the passage and answer the question.</a:t>
            </a:r>
          </a:p>
        </p:txBody>
      </p:sp>
      <p:sp>
        <p:nvSpPr>
          <p:cNvPr id="22530" name="Text Box 5"/>
          <p:cNvSpPr txBox="1">
            <a:spLocks noChangeArrowheads="1"/>
          </p:cNvSpPr>
          <p:nvPr/>
        </p:nvSpPr>
        <p:spPr bwMode="auto">
          <a:xfrm>
            <a:off x="1203723" y="2531269"/>
            <a:ext cx="1385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531" name="Rectangle 6"/>
          <p:cNvSpPr>
            <a:spLocks noChangeArrowheads="1"/>
          </p:cNvSpPr>
          <p:nvPr/>
        </p:nvSpPr>
        <p:spPr bwMode="auto">
          <a:xfrm>
            <a:off x="838200" y="1657350"/>
            <a:ext cx="6934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zh-CN" altLang="en-US"/>
          </a:p>
        </p:txBody>
      </p:sp>
      <p:sp>
        <p:nvSpPr>
          <p:cNvPr id="22532" name="Text Box 7"/>
          <p:cNvSpPr txBox="1">
            <a:spLocks noChangeArrowheads="1"/>
          </p:cNvSpPr>
          <p:nvPr/>
        </p:nvSpPr>
        <p:spPr bwMode="auto">
          <a:xfrm>
            <a:off x="838201" y="2057400"/>
            <a:ext cx="7280672" cy="2285241"/>
          </a:xfrm>
          <a:prstGeom prst="rect">
            <a:avLst/>
          </a:prstGeom>
          <a:solidFill>
            <a:srgbClr val="FF9900">
              <a:alpha val="6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1. How do the students in the village go to school?</a:t>
            </a:r>
          </a:p>
          <a:p>
            <a:pPr eaLnBrk="1" hangingPunct="1"/>
            <a:r>
              <a:rPr lang="en-US" altLang="zh-CN" sz="2400" b="1">
                <a:latin typeface="Times New Roman" panose="02020603050405020304" pitchFamily="18" charset="0"/>
              </a:rPr>
              <a:t>2. Why do they go to school like this?</a:t>
            </a:r>
          </a:p>
          <a:p>
            <a:pPr eaLnBrk="1" hangingPunct="1"/>
            <a:r>
              <a:rPr lang="en-US" altLang="zh-CN" sz="2400" b="1">
                <a:latin typeface="Times New Roman" panose="02020603050405020304" pitchFamily="18" charset="0"/>
              </a:rPr>
              <a:t>3. Does the boy like his school? Why?</a:t>
            </a:r>
          </a:p>
          <a:p>
            <a:pPr eaLnBrk="1" hangingPunct="1"/>
            <a:r>
              <a:rPr lang="en-US" altLang="zh-CN" sz="2400" b="1">
                <a:latin typeface="Times New Roman" panose="02020603050405020304" pitchFamily="18" charset="0"/>
              </a:rPr>
              <a:t>4. What is the villagers’ dream? </a:t>
            </a:r>
          </a:p>
          <a:p>
            <a:pPr eaLnBrk="1" hangingPunct="1"/>
            <a:r>
              <a:rPr lang="en-US" altLang="zh-CN" sz="2400" b="1">
                <a:latin typeface="Times New Roman" panose="02020603050405020304" pitchFamily="18" charset="0"/>
              </a:rPr>
              <a:t>    Do you think their dream can come true? </a:t>
            </a:r>
          </a:p>
          <a:p>
            <a:pPr eaLnBrk="1" hangingPunct="1"/>
            <a:r>
              <a:rPr lang="en-US" altLang="zh-CN" sz="2400" b="1">
                <a:latin typeface="Times New Roman" panose="02020603050405020304" pitchFamily="18" charset="0"/>
              </a:rPr>
              <a:t>    Why or why not?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Text Box 9"/>
          <p:cNvSpPr txBox="1">
            <a:spLocks noChangeArrowheads="1"/>
          </p:cNvSpPr>
          <p:nvPr/>
        </p:nvSpPr>
        <p:spPr bwMode="auto">
          <a:xfrm>
            <a:off x="473869" y="1156098"/>
            <a:ext cx="8568929" cy="328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2400" b="1">
                <a:latin typeface="Times New Roman" panose="02020603050405020304" pitchFamily="18" charset="0"/>
              </a:rPr>
              <a:t>1. They go on a ropeway to cross the river to school. </a:t>
            </a:r>
          </a:p>
          <a:p>
            <a:pPr eaLnBrk="1" hangingPunct="1">
              <a:lnSpc>
                <a:spcPct val="110000"/>
              </a:lnSpc>
            </a:pPr>
            <a:r>
              <a:rPr lang="en-US" altLang="zh-CN" sz="2400" b="1">
                <a:latin typeface="Times New Roman" panose="02020603050405020304" pitchFamily="18" charset="0"/>
              </a:rPr>
              <a:t>2. Because there is a big river between their school and the village. There’s no bridge and the river runs too quickly for boats. </a:t>
            </a:r>
          </a:p>
          <a:p>
            <a:pPr eaLnBrk="1" hangingPunct="1">
              <a:lnSpc>
                <a:spcPct val="110000"/>
              </a:lnSpc>
            </a:pPr>
            <a:r>
              <a:rPr lang="en-US" altLang="zh-CN" sz="2400" b="1">
                <a:latin typeface="Times New Roman" panose="02020603050405020304" pitchFamily="18" charset="0"/>
              </a:rPr>
              <a:t>3. Yes,  he does. He loves to play with his </a:t>
            </a:r>
          </a:p>
          <a:p>
            <a:pPr eaLnBrk="1" hangingPunct="1">
              <a:lnSpc>
                <a:spcPct val="110000"/>
              </a:lnSpc>
            </a:pPr>
            <a:r>
              <a:rPr lang="en-US" altLang="zh-CN" sz="2400" b="1">
                <a:latin typeface="Times New Roman" panose="02020603050405020304" pitchFamily="18" charset="0"/>
              </a:rPr>
              <a:t>    classmates. He loves his teacher.</a:t>
            </a:r>
          </a:p>
          <a:p>
            <a:pPr eaLnBrk="1" hangingPunct="1">
              <a:lnSpc>
                <a:spcPct val="110000"/>
              </a:lnSpc>
            </a:pPr>
            <a:r>
              <a:rPr lang="en-US" altLang="zh-CN" sz="2400" b="1">
                <a:latin typeface="Times New Roman" panose="02020603050405020304" pitchFamily="18" charset="0"/>
              </a:rPr>
              <a:t>4. Their dream is to have a bridge. </a:t>
            </a:r>
          </a:p>
          <a:p>
            <a:pPr eaLnBrk="1" hangingPunct="1">
              <a:lnSpc>
                <a:spcPct val="110000"/>
              </a:lnSpc>
            </a:pPr>
            <a:r>
              <a:rPr lang="en-US" altLang="zh-CN" sz="2400" b="1">
                <a:latin typeface="Times New Roman" panose="02020603050405020304" pitchFamily="18" charset="0"/>
              </a:rPr>
              <a:t>    Yes. I think so. Many kind people will help them.  </a:t>
            </a:r>
            <a:endParaRPr lang="en-US" altLang="zh-CN" sz="2400" b="1">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down)">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down)">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down)">
                                      <p:cBhvr>
                                        <p:cTn id="17" dur="500"/>
                                        <p:tgtEl>
                                          <p:spTgt spid="22835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28355">
                                            <p:txEl>
                                              <p:pRg st="3" end="3"/>
                                            </p:txEl>
                                          </p:spTgt>
                                        </p:tgtEl>
                                        <p:attrNameLst>
                                          <p:attrName>style.visibility</p:attrName>
                                        </p:attrNameLst>
                                      </p:cBhvr>
                                      <p:to>
                                        <p:strVal val="visible"/>
                                      </p:to>
                                    </p:set>
                                    <p:animEffect transition="in" filter="wipe(down)">
                                      <p:cBhvr>
                                        <p:cTn id="20" dur="500"/>
                                        <p:tgtEl>
                                          <p:spTgt spid="22835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8355">
                                            <p:txEl>
                                              <p:pRg st="4" end="4"/>
                                            </p:txEl>
                                          </p:spTgt>
                                        </p:tgtEl>
                                        <p:attrNameLst>
                                          <p:attrName>style.visibility</p:attrName>
                                        </p:attrNameLst>
                                      </p:cBhvr>
                                      <p:to>
                                        <p:strVal val="visible"/>
                                      </p:to>
                                    </p:set>
                                    <p:animEffect transition="in" filter="wipe(down)">
                                      <p:cBhvr>
                                        <p:cTn id="25" dur="500"/>
                                        <p:tgtEl>
                                          <p:spTgt spid="228355">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28355">
                                            <p:txEl>
                                              <p:pRg st="5" end="5"/>
                                            </p:txEl>
                                          </p:spTgt>
                                        </p:tgtEl>
                                        <p:attrNameLst>
                                          <p:attrName>style.visibility</p:attrName>
                                        </p:attrNameLst>
                                      </p:cBhvr>
                                      <p:to>
                                        <p:strVal val="visible"/>
                                      </p:to>
                                    </p:set>
                                    <p:animEffect transition="in" filter="wipe(down)">
                                      <p:cBhvr>
                                        <p:cTn id="28" dur="500"/>
                                        <p:tgtEl>
                                          <p:spTgt spid="228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381000" y="2520554"/>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514350" indent="-51435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375"/>
              </a:lnSpc>
              <a:buFont typeface="Arial" panose="020B0604020202020204" pitchFamily="34" charset="0"/>
              <a:buAutoNum type="arabicPeriod"/>
            </a:pPr>
            <a:r>
              <a:rPr lang="en-US" altLang="zh-CN" sz="2400" b="1" dirty="0">
                <a:latin typeface="Times New Roman" panose="02020603050405020304" pitchFamily="18" charset="0"/>
              </a:rPr>
              <a:t>For the students in the village, it </a:t>
            </a:r>
            <a:r>
              <a:rPr lang="en-US" altLang="zh-CN" sz="2400" b="1" dirty="0" err="1">
                <a:latin typeface="Times New Roman" panose="02020603050405020304" pitchFamily="18" charset="0"/>
              </a:rPr>
              <a:t>is___________to</a:t>
            </a:r>
            <a:r>
              <a:rPr lang="en-US" altLang="zh-CN" sz="2400" b="1" dirty="0">
                <a:latin typeface="Times New Roman" panose="02020603050405020304" pitchFamily="18" charset="0"/>
              </a:rPr>
              <a:t> get to school.</a:t>
            </a:r>
          </a:p>
          <a:p>
            <a:pPr eaLnBrk="1" hangingPunct="1">
              <a:lnSpc>
                <a:spcPts val="1500"/>
              </a:lnSpc>
            </a:pPr>
            <a:endParaRPr lang="en-US" altLang="zh-CN" sz="2400" b="1" dirty="0">
              <a:latin typeface="Times New Roman" panose="02020603050405020304" pitchFamily="18" charset="0"/>
            </a:endParaRPr>
          </a:p>
          <a:p>
            <a:pPr eaLnBrk="1" hangingPunct="1">
              <a:lnSpc>
                <a:spcPts val="3375"/>
              </a:lnSpc>
            </a:pPr>
            <a:r>
              <a:rPr lang="en-US" altLang="zh-CN" sz="2400" b="1" dirty="0">
                <a:latin typeface="Times New Roman" panose="02020603050405020304" pitchFamily="18" charset="0"/>
              </a:rPr>
              <a:t>2. They have to cross a very ____  river between their school and the village.</a:t>
            </a:r>
          </a:p>
        </p:txBody>
      </p:sp>
      <p:sp>
        <p:nvSpPr>
          <p:cNvPr id="24578" name="Text Box 4"/>
          <p:cNvSpPr txBox="1">
            <a:spLocks noChangeArrowheads="1"/>
          </p:cNvSpPr>
          <p:nvPr/>
        </p:nvSpPr>
        <p:spPr bwMode="auto">
          <a:xfrm>
            <a:off x="246460" y="1378744"/>
            <a:ext cx="86868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solidFill>
                  <a:srgbClr val="C00000"/>
                </a:solidFill>
                <a:latin typeface="Times New Roman" panose="02020603050405020304" pitchFamily="18" charset="0"/>
              </a:rPr>
              <a:t>2c  Read the passage again. </a:t>
            </a:r>
          </a:p>
          <a:p>
            <a:pPr eaLnBrk="1" hangingPunct="1"/>
            <a:r>
              <a:rPr lang="en-US" altLang="zh-CN" sz="2700" b="1" dirty="0">
                <a:solidFill>
                  <a:srgbClr val="C00000"/>
                </a:solidFill>
                <a:latin typeface="Times New Roman" panose="02020603050405020304" pitchFamily="18" charset="0"/>
              </a:rPr>
              <a:t>      Complete the sentences with words from the passage.</a:t>
            </a:r>
          </a:p>
        </p:txBody>
      </p:sp>
      <p:sp>
        <p:nvSpPr>
          <p:cNvPr id="229380" name="Text Box 15"/>
          <p:cNvSpPr txBox="1">
            <a:spLocks noChangeArrowheads="1"/>
          </p:cNvSpPr>
          <p:nvPr/>
        </p:nvSpPr>
        <p:spPr bwMode="auto">
          <a:xfrm>
            <a:off x="5528072" y="2556272"/>
            <a:ext cx="125610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difficult </a:t>
            </a:r>
          </a:p>
        </p:txBody>
      </p:sp>
      <p:sp>
        <p:nvSpPr>
          <p:cNvPr id="229381" name="Text Box 16"/>
          <p:cNvSpPr txBox="1">
            <a:spLocks noChangeArrowheads="1"/>
          </p:cNvSpPr>
          <p:nvPr/>
        </p:nvSpPr>
        <p:spPr bwMode="auto">
          <a:xfrm>
            <a:off x="4139804" y="3175398"/>
            <a:ext cx="544115"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big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wipe(down)">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9381"/>
                                        </p:tgtEl>
                                        <p:attrNameLst>
                                          <p:attrName>style.visibility</p:attrName>
                                        </p:attrNameLst>
                                      </p:cBhvr>
                                      <p:to>
                                        <p:strVal val="visible"/>
                                      </p:to>
                                    </p:set>
                                    <p:animEffect transition="in" filter="wipe(down)">
                                      <p:cBhvr>
                                        <p:cTn id="12" dur="500"/>
                                        <p:tgtEl>
                                          <p:spTgt spid="22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3"/>
          <p:cNvSpPr>
            <a:spLocks noChangeArrowheads="1"/>
          </p:cNvSpPr>
          <p:nvPr/>
        </p:nvSpPr>
        <p:spPr bwMode="auto">
          <a:xfrm>
            <a:off x="366712" y="1514475"/>
            <a:ext cx="8534400" cy="235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ts val="3000"/>
              </a:lnSpc>
            </a:pPr>
            <a:r>
              <a:rPr lang="en-US" altLang="zh-CN" sz="2400" b="1" dirty="0">
                <a:solidFill>
                  <a:srgbClr val="000000"/>
                </a:solidFill>
                <a:latin typeface="Times New Roman" panose="02020603050405020304" pitchFamily="18" charset="0"/>
              </a:rPr>
              <a:t>3. They cannot go by boat because the river runs too_______.</a:t>
            </a:r>
          </a:p>
          <a:p>
            <a:pPr>
              <a:lnSpc>
                <a:spcPts val="1500"/>
              </a:lnSpc>
            </a:pPr>
            <a:endParaRPr lang="en-US" altLang="zh-CN" sz="2400" b="1" dirty="0">
              <a:solidFill>
                <a:srgbClr val="000000"/>
              </a:solidFill>
              <a:latin typeface="Times New Roman" panose="02020603050405020304" pitchFamily="18" charset="0"/>
            </a:endParaRPr>
          </a:p>
          <a:p>
            <a:pPr>
              <a:lnSpc>
                <a:spcPts val="3000"/>
              </a:lnSpc>
            </a:pPr>
            <a:r>
              <a:rPr lang="en-US" altLang="zh-CN" sz="2400" b="1" dirty="0">
                <a:solidFill>
                  <a:srgbClr val="000000"/>
                </a:solidFill>
                <a:latin typeface="Times New Roman" panose="02020603050405020304" pitchFamily="18" charset="0"/>
              </a:rPr>
              <a:t>4. It is not easy to cross the river on a ropeway,   </a:t>
            </a:r>
          </a:p>
          <a:p>
            <a:pPr>
              <a:lnSpc>
                <a:spcPts val="3000"/>
              </a:lnSpc>
            </a:pPr>
            <a:r>
              <a:rPr lang="en-US" altLang="zh-CN" sz="2400" b="1" dirty="0">
                <a:solidFill>
                  <a:srgbClr val="000000"/>
                </a:solidFill>
                <a:latin typeface="Times New Roman" panose="02020603050405020304" pitchFamily="18" charset="0"/>
              </a:rPr>
              <a:t>    but the boy is not_______.</a:t>
            </a:r>
          </a:p>
          <a:p>
            <a:pPr>
              <a:lnSpc>
                <a:spcPts val="1500"/>
              </a:lnSpc>
            </a:pPr>
            <a:endParaRPr lang="en-US" altLang="zh-CN" sz="2400" b="1" dirty="0">
              <a:solidFill>
                <a:srgbClr val="000000"/>
              </a:solidFill>
              <a:latin typeface="Times New Roman" panose="02020603050405020304" pitchFamily="18" charset="0"/>
            </a:endParaRPr>
          </a:p>
          <a:p>
            <a:pPr>
              <a:lnSpc>
                <a:spcPts val="3000"/>
              </a:lnSpc>
            </a:pPr>
            <a:r>
              <a:rPr lang="en-US" altLang="zh-CN" sz="2400" b="1" dirty="0">
                <a:solidFill>
                  <a:srgbClr val="000000"/>
                </a:solidFill>
                <a:latin typeface="Times New Roman" panose="02020603050405020304" pitchFamily="18" charset="0"/>
              </a:rPr>
              <a:t>5. The students and the villagers want to have a bridge. </a:t>
            </a:r>
          </a:p>
          <a:p>
            <a:pPr>
              <a:lnSpc>
                <a:spcPts val="3000"/>
              </a:lnSpc>
            </a:pPr>
            <a:r>
              <a:rPr lang="en-US" altLang="zh-CN" sz="2400" b="1" dirty="0">
                <a:solidFill>
                  <a:srgbClr val="000000"/>
                </a:solidFill>
                <a:latin typeface="Times New Roman" panose="02020603050405020304" pitchFamily="18" charset="0"/>
              </a:rPr>
              <a:t>    Can their dream come______?  </a:t>
            </a:r>
          </a:p>
        </p:txBody>
      </p:sp>
      <p:sp>
        <p:nvSpPr>
          <p:cNvPr id="230403" name="Text Box 17"/>
          <p:cNvSpPr txBox="1">
            <a:spLocks noChangeArrowheads="1"/>
          </p:cNvSpPr>
          <p:nvPr/>
        </p:nvSpPr>
        <p:spPr bwMode="auto">
          <a:xfrm>
            <a:off x="7243763" y="1519237"/>
            <a:ext cx="1102519"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quickly</a:t>
            </a:r>
          </a:p>
        </p:txBody>
      </p:sp>
      <p:sp>
        <p:nvSpPr>
          <p:cNvPr id="230404" name="Text Box 18"/>
          <p:cNvSpPr txBox="1">
            <a:spLocks noChangeArrowheads="1"/>
          </p:cNvSpPr>
          <p:nvPr/>
        </p:nvSpPr>
        <p:spPr bwMode="auto">
          <a:xfrm>
            <a:off x="3052763" y="2476500"/>
            <a:ext cx="93345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afraid</a:t>
            </a:r>
          </a:p>
        </p:txBody>
      </p:sp>
      <p:sp>
        <p:nvSpPr>
          <p:cNvPr id="230405" name="Text Box 19"/>
          <p:cNvSpPr txBox="1">
            <a:spLocks noChangeArrowheads="1"/>
          </p:cNvSpPr>
          <p:nvPr/>
        </p:nvSpPr>
        <p:spPr bwMode="auto">
          <a:xfrm>
            <a:off x="3676651" y="3434954"/>
            <a:ext cx="81336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C00000"/>
                </a:solidFill>
              </a:rPr>
              <a:t> </a:t>
            </a:r>
            <a:r>
              <a:rPr lang="en-US" altLang="zh-CN" sz="2400" b="1">
                <a:solidFill>
                  <a:srgbClr val="C00000"/>
                </a:solidFill>
                <a:latin typeface="Times New Roman" panose="02020603050405020304" pitchFamily="18" charset="0"/>
              </a:rPr>
              <a:t>true</a:t>
            </a:r>
            <a:r>
              <a:rPr lang="en-US" altLang="zh-CN">
                <a:solidFill>
                  <a:srgbClr val="C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0403"/>
                                        </p:tgtEl>
                                        <p:attrNameLst>
                                          <p:attrName>style.visibility</p:attrName>
                                        </p:attrNameLst>
                                      </p:cBhvr>
                                      <p:to>
                                        <p:strVal val="visible"/>
                                      </p:to>
                                    </p:set>
                                    <p:animEffect transition="in" filter="wipe(down)">
                                      <p:cBhvr>
                                        <p:cTn id="7" dur="500"/>
                                        <p:tgtEl>
                                          <p:spTgt spid="2304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0404"/>
                                        </p:tgtEl>
                                        <p:attrNameLst>
                                          <p:attrName>style.visibility</p:attrName>
                                        </p:attrNameLst>
                                      </p:cBhvr>
                                      <p:to>
                                        <p:strVal val="visible"/>
                                      </p:to>
                                    </p:set>
                                    <p:animEffect transition="in" filter="wipe(down)">
                                      <p:cBhvr>
                                        <p:cTn id="12" dur="500"/>
                                        <p:tgtEl>
                                          <p:spTgt spid="2304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down)">
                                      <p:cBhvr>
                                        <p:cTn id="17" dur="500"/>
                                        <p:tgtEl>
                                          <p:spTgt spid="23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4" grpId="0"/>
      <p:bldP spid="2304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ChangeArrowheads="1"/>
          </p:cNvSpPr>
          <p:nvPr/>
        </p:nvSpPr>
        <p:spPr bwMode="auto">
          <a:xfrm>
            <a:off x="259557" y="1012032"/>
            <a:ext cx="813316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solidFill>
                  <a:srgbClr val="C00000"/>
                </a:solidFill>
                <a:latin typeface="Times New Roman" panose="02020603050405020304" pitchFamily="18" charset="0"/>
              </a:rPr>
              <a:t>3a. Read the e-mail from your pen pal Tom in the US .       </a:t>
            </a:r>
          </a:p>
          <a:p>
            <a:pPr eaLnBrk="1" hangingPunct="1"/>
            <a:r>
              <a:rPr lang="en-US" altLang="zh-CN" sz="2700" b="1" dirty="0">
                <a:solidFill>
                  <a:srgbClr val="C00000"/>
                </a:solidFill>
                <a:latin typeface="Times New Roman" panose="02020603050405020304" pitchFamily="18" charset="0"/>
              </a:rPr>
              <a:t>      Fill in the blanks with the words in the box.</a:t>
            </a:r>
          </a:p>
        </p:txBody>
      </p:sp>
      <p:pic>
        <p:nvPicPr>
          <p:cNvPr id="26626" name="Picture 4" descr="p18"/>
          <p:cNvPicPr>
            <a:picLocks noChangeAspect="1" noChangeArrowheads="1"/>
          </p:cNvPicPr>
          <p:nvPr/>
        </p:nvPicPr>
        <p:blipFill>
          <a:blip r:embed="rId2" cstate="email"/>
          <a:srcRect/>
          <a:stretch>
            <a:fillRect/>
          </a:stretch>
        </p:blipFill>
        <p:spPr bwMode="auto">
          <a:xfrm>
            <a:off x="2557462" y="2228851"/>
            <a:ext cx="3462338" cy="230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9"/>
          <p:cNvSpPr>
            <a:spLocks noChangeArrowheads="1"/>
          </p:cNvSpPr>
          <p:nvPr/>
        </p:nvSpPr>
        <p:spPr bwMode="auto">
          <a:xfrm>
            <a:off x="0" y="639366"/>
            <a:ext cx="1471613"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a:solidFill>
                  <a:srgbClr val="C00000"/>
                </a:solidFill>
                <a:latin typeface="微软雅黑" panose="020B0503020204020204" pitchFamily="34" charset="-122"/>
                <a:ea typeface="微软雅黑" panose="020B0503020204020204" pitchFamily="34" charset="-122"/>
                <a:sym typeface="+mn-ea"/>
              </a:rPr>
              <a:t>协作交流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4"/>
          <p:cNvSpPr txBox="1">
            <a:spLocks noChangeArrowheads="1"/>
          </p:cNvSpPr>
          <p:nvPr/>
        </p:nvSpPr>
        <p:spPr bwMode="auto">
          <a:xfrm>
            <a:off x="1295400" y="3886200"/>
            <a:ext cx="2520554"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dirty="0">
                <a:latin typeface="Times New Roman" panose="02020603050405020304" pitchFamily="18" charset="0"/>
              </a:rPr>
              <a:t>bus </a:t>
            </a:r>
            <a:r>
              <a:rPr lang="en-US" altLang="zh-CN" sz="2700" b="1" dirty="0">
                <a:solidFill>
                  <a:srgbClr val="FF0000"/>
                </a:solidFill>
                <a:latin typeface="Times New Roman" panose="02020603050405020304" pitchFamily="18" charset="0"/>
              </a:rPr>
              <a:t>stop</a:t>
            </a:r>
            <a:endParaRPr lang="en-US" altLang="zh-CN" sz="2700" b="1" dirty="0">
              <a:solidFill>
                <a:srgbClr val="FF0000"/>
              </a:solidFill>
              <a:latin typeface="Times New Roman" panose="02020603050405020304" pitchFamily="18" charset="0"/>
              <a:cs typeface="Times New Roman" panose="02020603050405020304" pitchFamily="18" charset="0"/>
            </a:endParaRPr>
          </a:p>
        </p:txBody>
      </p:sp>
      <p:sp>
        <p:nvSpPr>
          <p:cNvPr id="208899" name="Text Box 5"/>
          <p:cNvSpPr txBox="1">
            <a:spLocks noChangeArrowheads="1"/>
          </p:cNvSpPr>
          <p:nvPr/>
        </p:nvSpPr>
        <p:spPr bwMode="auto">
          <a:xfrm>
            <a:off x="5363767" y="3871912"/>
            <a:ext cx="2774156"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dirty="0">
                <a:latin typeface="Times New Roman" panose="02020603050405020304" pitchFamily="18" charset="0"/>
              </a:rPr>
              <a:t>bus station</a:t>
            </a:r>
            <a:endParaRPr lang="en-US" altLang="zh-CN" sz="2700" b="1" dirty="0">
              <a:latin typeface="Times New Roman" panose="02020603050405020304" pitchFamily="18" charset="0"/>
              <a:cs typeface="Times New Roman" panose="02020603050405020304" pitchFamily="18" charset="0"/>
            </a:endParaRPr>
          </a:p>
        </p:txBody>
      </p:sp>
      <p:pic>
        <p:nvPicPr>
          <p:cNvPr id="208900" name="Picture 4" descr="134963445"/>
          <p:cNvPicPr>
            <a:picLocks noChangeAspect="1" noChangeArrowheads="1"/>
          </p:cNvPicPr>
          <p:nvPr/>
        </p:nvPicPr>
        <p:blipFill>
          <a:blip r:embed="rId2" cstate="email"/>
          <a:srcRect/>
          <a:stretch>
            <a:fillRect/>
          </a:stretch>
        </p:blipFill>
        <p:spPr bwMode="auto">
          <a:xfrm>
            <a:off x="546497" y="1549004"/>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5" descr="_M3~5_XV)}`JNKN7)%7_P(Y"/>
          <p:cNvPicPr>
            <a:picLocks noChangeAspect="1" noChangeArrowheads="1"/>
          </p:cNvPicPr>
          <p:nvPr/>
        </p:nvPicPr>
        <p:blipFill>
          <a:blip r:embed="rId3" cstate="email"/>
          <a:srcRect/>
          <a:stretch>
            <a:fillRect/>
          </a:stretch>
        </p:blipFill>
        <p:spPr bwMode="auto">
          <a:xfrm>
            <a:off x="4572000" y="1543050"/>
            <a:ext cx="4011216"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2" name="Text Box 4"/>
          <p:cNvSpPr txBox="1">
            <a:spLocks noChangeArrowheads="1"/>
          </p:cNvSpPr>
          <p:nvPr/>
        </p:nvSpPr>
        <p:spPr bwMode="auto">
          <a:xfrm>
            <a:off x="3611166" y="820341"/>
            <a:ext cx="149185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dirty="0">
                <a:latin typeface="Times New Roman" panose="02020603050405020304" pitchFamily="18" charset="0"/>
              </a:rPr>
              <a:t>Guessing</a:t>
            </a:r>
            <a:endParaRPr lang="en-US" altLang="zh-CN" sz="2700" b="1" dirty="0">
              <a:solidFill>
                <a:srgbClr val="FF0000"/>
              </a:solidFill>
              <a:latin typeface="Times New Roman" panose="02020603050405020304" pitchFamily="18" charset="0"/>
              <a:cs typeface="Times New Roman" panose="02020603050405020304" pitchFamily="18" charset="0"/>
            </a:endParaRPr>
          </a:p>
        </p:txBody>
      </p:sp>
      <p:sp>
        <p:nvSpPr>
          <p:cNvPr id="9222" name="矩形 9"/>
          <p:cNvSpPr>
            <a:spLocks noChangeArrowheads="1"/>
          </p:cNvSpPr>
          <p:nvPr/>
        </p:nvSpPr>
        <p:spPr bwMode="auto">
          <a:xfrm>
            <a:off x="183357" y="651272"/>
            <a:ext cx="1254919"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dirty="0">
                <a:solidFill>
                  <a:srgbClr val="C00000"/>
                </a:solidFill>
                <a:latin typeface="微软雅黑" panose="020B0503020204020204" pitchFamily="34" charset="-122"/>
                <a:ea typeface="微软雅黑" panose="020B0503020204020204" pitchFamily="34" charset="-122"/>
                <a:sym typeface="+mn-ea"/>
              </a:rPr>
              <a:t>创设情境</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8902"/>
                                        </p:tgtEl>
                                        <p:attrNameLst>
                                          <p:attrName>style.visibility</p:attrName>
                                        </p:attrNameLst>
                                      </p:cBhvr>
                                      <p:to>
                                        <p:strVal val="visible"/>
                                      </p:to>
                                    </p:set>
                                    <p:animEffect transition="in" filter="slide(fromBottom)">
                                      <p:cBhvr>
                                        <p:cTn id="7" dur="500"/>
                                        <p:tgtEl>
                                          <p:spTgt spid="2089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8900"/>
                                        </p:tgtEl>
                                        <p:attrNameLst>
                                          <p:attrName>style.visibility</p:attrName>
                                        </p:attrNameLst>
                                      </p:cBhvr>
                                      <p:to>
                                        <p:strVal val="visible"/>
                                      </p:to>
                                    </p:set>
                                    <p:animEffect transition="in" filter="box(in)">
                                      <p:cBhvr>
                                        <p:cTn id="12" dur="500"/>
                                        <p:tgtEl>
                                          <p:spTgt spid="20890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8898"/>
                                        </p:tgtEl>
                                        <p:attrNameLst>
                                          <p:attrName>style.visibility</p:attrName>
                                        </p:attrNameLst>
                                      </p:cBhvr>
                                      <p:to>
                                        <p:strVal val="visible"/>
                                      </p:to>
                                    </p:set>
                                    <p:animEffect transition="in" filter="slide(fromBottom)">
                                      <p:cBhvr>
                                        <p:cTn id="17" dur="500"/>
                                        <p:tgtEl>
                                          <p:spTgt spid="2088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8901"/>
                                        </p:tgtEl>
                                        <p:attrNameLst>
                                          <p:attrName>style.visibility</p:attrName>
                                        </p:attrNameLst>
                                      </p:cBhvr>
                                      <p:to>
                                        <p:strVal val="visible"/>
                                      </p:to>
                                    </p:set>
                                    <p:animEffect transition="in" filter="box(in)">
                                      <p:cBhvr>
                                        <p:cTn id="22" dur="500"/>
                                        <p:tgtEl>
                                          <p:spTgt spid="20890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8899"/>
                                        </p:tgtEl>
                                        <p:attrNameLst>
                                          <p:attrName>style.visibility</p:attrName>
                                        </p:attrNameLst>
                                      </p:cBhvr>
                                      <p:to>
                                        <p:strVal val="visible"/>
                                      </p:to>
                                    </p:set>
                                    <p:animEffect transition="in" filter="fade">
                                      <p:cBhvr>
                                        <p:cTn id="27" dur="1000"/>
                                        <p:tgtEl>
                                          <p:spTgt spid="208899"/>
                                        </p:tgtEl>
                                      </p:cBhvr>
                                    </p:animEffect>
                                    <p:anim calcmode="lin" valueType="num">
                                      <p:cBhvr>
                                        <p:cTn id="28" dur="1000" fill="hold"/>
                                        <p:tgtEl>
                                          <p:spTgt spid="208899"/>
                                        </p:tgtEl>
                                        <p:attrNameLst>
                                          <p:attrName>ppt_x</p:attrName>
                                        </p:attrNameLst>
                                      </p:cBhvr>
                                      <p:tavLst>
                                        <p:tav tm="0">
                                          <p:val>
                                            <p:strVal val="#ppt_x"/>
                                          </p:val>
                                        </p:tav>
                                        <p:tav tm="100000">
                                          <p:val>
                                            <p:strVal val="#ppt_x"/>
                                          </p:val>
                                        </p:tav>
                                      </p:tavLst>
                                    </p:anim>
                                    <p:anim calcmode="lin" valueType="num">
                                      <p:cBhvr>
                                        <p:cTn id="29" dur="1000" fill="hold"/>
                                        <p:tgtEl>
                                          <p:spTgt spid="2088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P spid="208899" grpId="0"/>
      <p:bldP spid="2089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7"/>
          <p:cNvSpPr txBox="1">
            <a:spLocks noChangeArrowheads="1"/>
          </p:cNvSpPr>
          <p:nvPr/>
        </p:nvSpPr>
        <p:spPr bwMode="auto">
          <a:xfrm>
            <a:off x="3180160" y="292894"/>
            <a:ext cx="1385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0" name="Text Box 19"/>
          <p:cNvSpPr txBox="1">
            <a:spLocks noChangeArrowheads="1"/>
          </p:cNvSpPr>
          <p:nvPr/>
        </p:nvSpPr>
        <p:spPr bwMode="auto">
          <a:xfrm>
            <a:off x="2570560" y="407194"/>
            <a:ext cx="1385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1" name="Text Box 5"/>
          <p:cNvSpPr txBox="1">
            <a:spLocks noChangeArrowheads="1"/>
          </p:cNvSpPr>
          <p:nvPr/>
        </p:nvSpPr>
        <p:spPr bwMode="auto">
          <a:xfrm>
            <a:off x="376238" y="803673"/>
            <a:ext cx="8839200" cy="426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3000"/>
              </a:lnSpc>
            </a:pPr>
            <a:r>
              <a:rPr lang="en-US" altLang="zh-CN" sz="2300" b="1">
                <a:latin typeface="Times New Roman" panose="02020603050405020304" pitchFamily="18" charset="0"/>
              </a:rPr>
              <a:t>Hi there,</a:t>
            </a:r>
          </a:p>
          <a:p>
            <a:pPr eaLnBrk="1" hangingPunct="1">
              <a:lnSpc>
                <a:spcPts val="3000"/>
              </a:lnSpc>
            </a:pPr>
            <a:r>
              <a:rPr lang="en-US" altLang="zh-CN" sz="2300" b="1">
                <a:latin typeface="Times New Roman" panose="02020603050405020304" pitchFamily="18" charset="0"/>
              </a:rPr>
              <a:t>How are you? Thanks for your</a:t>
            </a:r>
          </a:p>
          <a:p>
            <a:pPr eaLnBrk="1" hangingPunct="1">
              <a:lnSpc>
                <a:spcPts val="3000"/>
              </a:lnSpc>
            </a:pPr>
            <a:r>
              <a:rPr lang="en-US" altLang="zh-CN" sz="2300" b="1">
                <a:latin typeface="Times New Roman" panose="02020603050405020304" pitchFamily="18" charset="0"/>
              </a:rPr>
              <a:t> last e-mail. you want to know </a:t>
            </a:r>
          </a:p>
          <a:p>
            <a:pPr eaLnBrk="1" hangingPunct="1">
              <a:lnSpc>
                <a:spcPts val="3000"/>
              </a:lnSpc>
            </a:pPr>
            <a:r>
              <a:rPr lang="en-US" altLang="zh-CN" sz="2300" b="1">
                <a:latin typeface="Times New Roman" panose="02020603050405020304" pitchFamily="18" charset="0"/>
              </a:rPr>
              <a:t>how I _____ school, right? Well,</a:t>
            </a:r>
          </a:p>
          <a:p>
            <a:pPr eaLnBrk="1" hangingPunct="1">
              <a:lnSpc>
                <a:spcPts val="3000"/>
              </a:lnSpc>
            </a:pPr>
            <a:r>
              <a:rPr lang="en-US" altLang="zh-CN" sz="2300" b="1">
                <a:latin typeface="Times New Roman" panose="02020603050405020304" pitchFamily="18" charset="0"/>
              </a:rPr>
              <a:t> I usually______ my home at</a:t>
            </a:r>
          </a:p>
          <a:p>
            <a:pPr eaLnBrk="1" hangingPunct="1">
              <a:lnSpc>
                <a:spcPts val="3000"/>
              </a:lnSpc>
            </a:pPr>
            <a:r>
              <a:rPr lang="en-US" altLang="zh-CN" sz="2300" b="1">
                <a:latin typeface="Times New Roman" panose="02020603050405020304" pitchFamily="18" charset="0"/>
              </a:rPr>
              <a:t> about 8:00 and ______to the bus stop. The school bus is about 20 __________ from my home. It_____ about 40 minutes to get there by bus. The bus ride is never_______ because I always talk to my classmates.</a:t>
            </a:r>
          </a:p>
          <a:p>
            <a:pPr eaLnBrk="1" hangingPunct="1">
              <a:lnSpc>
                <a:spcPts val="3000"/>
              </a:lnSpc>
            </a:pPr>
            <a:r>
              <a:rPr lang="en-US" altLang="zh-CN" sz="2300" b="1">
                <a:latin typeface="Times New Roman" panose="02020603050405020304" pitchFamily="18" charset="0"/>
              </a:rPr>
              <a:t>What about you ? How do you get to school?</a:t>
            </a:r>
          </a:p>
          <a:p>
            <a:pPr eaLnBrk="1" hangingPunct="1">
              <a:lnSpc>
                <a:spcPts val="3000"/>
              </a:lnSpc>
            </a:pPr>
            <a:r>
              <a:rPr lang="en-US" altLang="zh-CN" sz="2300" b="1">
                <a:latin typeface="Times New Roman" panose="02020603050405020304" pitchFamily="18" charset="0"/>
              </a:rPr>
              <a:t>Tom </a:t>
            </a:r>
          </a:p>
        </p:txBody>
      </p:sp>
      <p:sp>
        <p:nvSpPr>
          <p:cNvPr id="233477" name="Text Box 15"/>
          <p:cNvSpPr txBox="1">
            <a:spLocks noChangeArrowheads="1"/>
          </p:cNvSpPr>
          <p:nvPr/>
        </p:nvSpPr>
        <p:spPr bwMode="auto">
          <a:xfrm>
            <a:off x="1154906" y="1922860"/>
            <a:ext cx="857250"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get to</a:t>
            </a:r>
          </a:p>
        </p:txBody>
      </p:sp>
      <p:sp>
        <p:nvSpPr>
          <p:cNvPr id="233478" name="Text Box 16"/>
          <p:cNvSpPr txBox="1">
            <a:spLocks noChangeArrowheads="1"/>
          </p:cNvSpPr>
          <p:nvPr/>
        </p:nvSpPr>
        <p:spPr bwMode="auto">
          <a:xfrm>
            <a:off x="1564482" y="2340769"/>
            <a:ext cx="79891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leave</a:t>
            </a:r>
          </a:p>
        </p:txBody>
      </p:sp>
      <p:sp>
        <p:nvSpPr>
          <p:cNvPr id="233479" name="Text Box 18"/>
          <p:cNvSpPr txBox="1">
            <a:spLocks noChangeArrowheads="1"/>
          </p:cNvSpPr>
          <p:nvPr/>
        </p:nvSpPr>
        <p:spPr bwMode="auto">
          <a:xfrm>
            <a:off x="2397919" y="2715816"/>
            <a:ext cx="764381"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walk</a:t>
            </a:r>
          </a:p>
        </p:txBody>
      </p:sp>
      <p:sp>
        <p:nvSpPr>
          <p:cNvPr id="233480" name="Text Box 20"/>
          <p:cNvSpPr txBox="1">
            <a:spLocks noChangeArrowheads="1"/>
          </p:cNvSpPr>
          <p:nvPr/>
        </p:nvSpPr>
        <p:spPr bwMode="auto">
          <a:xfrm>
            <a:off x="376237" y="3071812"/>
            <a:ext cx="1509713"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kilometers</a:t>
            </a:r>
          </a:p>
        </p:txBody>
      </p:sp>
      <p:sp>
        <p:nvSpPr>
          <p:cNvPr id="233481" name="Text Box 21"/>
          <p:cNvSpPr txBox="1">
            <a:spLocks noChangeArrowheads="1"/>
          </p:cNvSpPr>
          <p:nvPr/>
        </p:nvSpPr>
        <p:spPr bwMode="auto">
          <a:xfrm>
            <a:off x="4075510" y="3075385"/>
            <a:ext cx="1087040"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takes</a:t>
            </a:r>
          </a:p>
        </p:txBody>
      </p:sp>
      <p:sp>
        <p:nvSpPr>
          <p:cNvPr id="233482" name="Text Box 22"/>
          <p:cNvSpPr txBox="1">
            <a:spLocks noChangeArrowheads="1"/>
          </p:cNvSpPr>
          <p:nvPr/>
        </p:nvSpPr>
        <p:spPr bwMode="auto">
          <a:xfrm>
            <a:off x="3561160" y="3480198"/>
            <a:ext cx="1001315"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C00000"/>
                </a:solidFill>
                <a:latin typeface="Times New Roman" panose="02020603050405020304" pitchFamily="18" charset="0"/>
              </a:rPr>
              <a:t>boring</a:t>
            </a:r>
            <a:endParaRPr lang="en-US" altLang="zh-CN" sz="2400">
              <a:solidFill>
                <a:srgbClr val="C00000"/>
              </a:solidFill>
              <a:latin typeface="Times New Roman" panose="02020603050405020304" pitchFamily="18" charset="0"/>
            </a:endParaRPr>
          </a:p>
        </p:txBody>
      </p:sp>
      <p:sp>
        <p:nvSpPr>
          <p:cNvPr id="27658" name="Rectangle 8"/>
          <p:cNvSpPr>
            <a:spLocks noChangeArrowheads="1"/>
          </p:cNvSpPr>
          <p:nvPr/>
        </p:nvSpPr>
        <p:spPr bwMode="auto">
          <a:xfrm>
            <a:off x="5710238" y="1190625"/>
            <a:ext cx="3048000" cy="1085850"/>
          </a:xfrm>
          <a:prstGeom prst="rect">
            <a:avLst/>
          </a:prstGeom>
          <a:noFill/>
          <a:ln w="50800">
            <a:solidFill>
              <a:srgbClr val="003300"/>
            </a:solidFill>
            <a:miter lim="800000"/>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zh-CN" altLang="en-US" sz="2100"/>
          </a:p>
        </p:txBody>
      </p:sp>
      <p:sp>
        <p:nvSpPr>
          <p:cNvPr id="27659" name="Text Box 9"/>
          <p:cNvSpPr txBox="1">
            <a:spLocks noChangeArrowheads="1"/>
          </p:cNvSpPr>
          <p:nvPr/>
        </p:nvSpPr>
        <p:spPr bwMode="auto">
          <a:xfrm>
            <a:off x="5786438" y="1190625"/>
            <a:ext cx="188952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rPr>
              <a:t>kilometers </a:t>
            </a:r>
          </a:p>
          <a:p>
            <a:pPr eaLnBrk="1" hangingPunct="1"/>
            <a:r>
              <a:rPr lang="en-US" altLang="zh-CN" sz="2100" b="1">
                <a:solidFill>
                  <a:srgbClr val="C00000"/>
                </a:solidFill>
                <a:latin typeface="Times New Roman" panose="02020603050405020304" pitchFamily="18" charset="0"/>
              </a:rPr>
              <a:t>takes</a:t>
            </a:r>
          </a:p>
          <a:p>
            <a:pPr eaLnBrk="1" hangingPunct="1"/>
            <a:r>
              <a:rPr lang="en-US" altLang="zh-CN" sz="2100" b="1">
                <a:solidFill>
                  <a:srgbClr val="C00000"/>
                </a:solidFill>
                <a:latin typeface="Times New Roman" panose="02020603050405020304" pitchFamily="18" charset="0"/>
              </a:rPr>
              <a:t>boring</a:t>
            </a:r>
          </a:p>
        </p:txBody>
      </p:sp>
      <p:sp>
        <p:nvSpPr>
          <p:cNvPr id="27660" name="Text Box 10"/>
          <p:cNvSpPr txBox="1">
            <a:spLocks noChangeArrowheads="1"/>
          </p:cNvSpPr>
          <p:nvPr/>
        </p:nvSpPr>
        <p:spPr bwMode="auto">
          <a:xfrm>
            <a:off x="7615238" y="1190625"/>
            <a:ext cx="103227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a:solidFill>
                  <a:srgbClr val="C00000"/>
                </a:solidFill>
                <a:latin typeface="Times New Roman" panose="02020603050405020304" pitchFamily="18" charset="0"/>
              </a:rPr>
              <a:t>get to</a:t>
            </a:r>
          </a:p>
          <a:p>
            <a:pPr eaLnBrk="1" hangingPunct="1"/>
            <a:r>
              <a:rPr lang="en-US" altLang="zh-CN" sz="2100" b="1">
                <a:solidFill>
                  <a:srgbClr val="C00000"/>
                </a:solidFill>
                <a:latin typeface="Times New Roman" panose="02020603050405020304" pitchFamily="18" charset="0"/>
              </a:rPr>
              <a:t>walk</a:t>
            </a:r>
          </a:p>
          <a:p>
            <a:pPr eaLnBrk="1" hangingPunct="1"/>
            <a:r>
              <a:rPr lang="en-US" altLang="zh-CN" sz="2100" b="1">
                <a:solidFill>
                  <a:srgbClr val="C00000"/>
                </a:solidFill>
                <a:latin typeface="Times New Roman" panose="02020603050405020304" pitchFamily="18" charset="0"/>
              </a:rPr>
              <a:t>leave</a:t>
            </a:r>
          </a:p>
        </p:txBody>
      </p:sp>
      <p:sp>
        <p:nvSpPr>
          <p:cNvPr id="233486" name="Rectangle 14"/>
          <p:cNvSpPr>
            <a:spLocks noChangeArrowheads="1"/>
          </p:cNvSpPr>
          <p:nvPr/>
        </p:nvSpPr>
        <p:spPr bwMode="auto">
          <a:xfrm>
            <a:off x="967979" y="3525441"/>
            <a:ext cx="1609725" cy="379809"/>
          </a:xfrm>
          <a:prstGeom prst="rect">
            <a:avLst/>
          </a:prstGeom>
          <a:noFill/>
          <a:ln w="57150">
            <a:solidFill>
              <a:srgbClr val="FF6600"/>
            </a:solidFill>
            <a:miter lim="800000"/>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Effect transition="in" filter="wipe(down)">
                                      <p:cBhvr>
                                        <p:cTn id="7" dur="500"/>
                                        <p:tgtEl>
                                          <p:spTgt spid="2334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3478"/>
                                        </p:tgtEl>
                                        <p:attrNameLst>
                                          <p:attrName>style.visibility</p:attrName>
                                        </p:attrNameLst>
                                      </p:cBhvr>
                                      <p:to>
                                        <p:strVal val="visible"/>
                                      </p:to>
                                    </p:set>
                                    <p:animEffect transition="in" filter="wipe(down)">
                                      <p:cBhvr>
                                        <p:cTn id="12" dur="500"/>
                                        <p:tgtEl>
                                          <p:spTgt spid="2334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Effect transition="in" filter="wipe(down)">
                                      <p:cBhvr>
                                        <p:cTn id="17" dur="500"/>
                                        <p:tgtEl>
                                          <p:spTgt spid="2334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3480"/>
                                        </p:tgtEl>
                                        <p:attrNameLst>
                                          <p:attrName>style.visibility</p:attrName>
                                        </p:attrNameLst>
                                      </p:cBhvr>
                                      <p:to>
                                        <p:strVal val="visible"/>
                                      </p:to>
                                    </p:set>
                                    <p:animEffect transition="in" filter="wipe(down)">
                                      <p:cBhvr>
                                        <p:cTn id="22" dur="500"/>
                                        <p:tgtEl>
                                          <p:spTgt spid="2334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3481"/>
                                        </p:tgtEl>
                                        <p:attrNameLst>
                                          <p:attrName>style.visibility</p:attrName>
                                        </p:attrNameLst>
                                      </p:cBhvr>
                                      <p:to>
                                        <p:strVal val="visible"/>
                                      </p:to>
                                    </p:set>
                                    <p:animEffect transition="in" filter="wipe(down)">
                                      <p:cBhvr>
                                        <p:cTn id="27" dur="500"/>
                                        <p:tgtEl>
                                          <p:spTgt spid="2334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3482"/>
                                        </p:tgtEl>
                                        <p:attrNameLst>
                                          <p:attrName>style.visibility</p:attrName>
                                        </p:attrNameLst>
                                      </p:cBhvr>
                                      <p:to>
                                        <p:strVal val="visible"/>
                                      </p:to>
                                    </p:set>
                                    <p:animEffect transition="in" filter="wipe(down)">
                                      <p:cBhvr>
                                        <p:cTn id="32" dur="500"/>
                                        <p:tgtEl>
                                          <p:spTgt spid="23348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3486"/>
                                        </p:tgtEl>
                                        <p:attrNameLst>
                                          <p:attrName>style.visibility</p:attrName>
                                        </p:attrNameLst>
                                      </p:cBhvr>
                                      <p:to>
                                        <p:strVal val="visible"/>
                                      </p:to>
                                    </p:set>
                                    <p:animEffect transition="in" filter="checkerboard(across)">
                                      <p:cBhvr>
                                        <p:cTn id="37" dur="500"/>
                                        <p:tgtEl>
                                          <p:spTgt spid="23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P spid="233478" grpId="0"/>
      <p:bldP spid="233479" grpId="0"/>
      <p:bldP spid="233480" grpId="0"/>
      <p:bldP spid="233481" grpId="0"/>
      <p:bldP spid="233482" grpId="0"/>
      <p:bldP spid="2334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4"/>
          <p:cNvSpPr txBox="1">
            <a:spLocks noChangeArrowheads="1"/>
          </p:cNvSpPr>
          <p:nvPr/>
        </p:nvSpPr>
        <p:spPr bwMode="auto">
          <a:xfrm>
            <a:off x="341710" y="1097756"/>
            <a:ext cx="8734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C00000"/>
                </a:solidFill>
                <a:latin typeface="Times New Roman" panose="02020603050405020304" pitchFamily="18" charset="0"/>
              </a:rPr>
              <a:t>3b. Write an e-mail to Tom and tell him how you get to school. These questions may help you.</a:t>
            </a:r>
          </a:p>
        </p:txBody>
      </p:sp>
      <p:sp>
        <p:nvSpPr>
          <p:cNvPr id="28674" name="Text Box 5"/>
          <p:cNvSpPr txBox="1">
            <a:spLocks noChangeArrowheads="1"/>
          </p:cNvSpPr>
          <p:nvPr/>
        </p:nvSpPr>
        <p:spPr bwMode="auto">
          <a:xfrm>
            <a:off x="698898" y="2247900"/>
            <a:ext cx="380617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rPr>
              <a:t>1.When do you leave home?</a:t>
            </a:r>
          </a:p>
        </p:txBody>
      </p:sp>
      <p:sp>
        <p:nvSpPr>
          <p:cNvPr id="28675" name="Text Box 6"/>
          <p:cNvSpPr txBox="1">
            <a:spLocks noChangeArrowheads="1"/>
          </p:cNvSpPr>
          <p:nvPr/>
        </p:nvSpPr>
        <p:spPr bwMode="auto">
          <a:xfrm>
            <a:off x="698898" y="2647950"/>
            <a:ext cx="38751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rPr>
              <a:t>2. How do you get to school?</a:t>
            </a:r>
          </a:p>
          <a:p>
            <a:pPr eaLnBrk="1" hangingPunct="1"/>
            <a:endParaRPr lang="en-US" altLang="zh-CN" sz="2400" b="1" dirty="0">
              <a:latin typeface="Times New Roman" panose="02020603050405020304" pitchFamily="18" charset="0"/>
            </a:endParaRPr>
          </a:p>
        </p:txBody>
      </p:sp>
      <p:sp>
        <p:nvSpPr>
          <p:cNvPr id="28676" name="Text Box 7"/>
          <p:cNvSpPr txBox="1">
            <a:spLocks noChangeArrowheads="1"/>
          </p:cNvSpPr>
          <p:nvPr/>
        </p:nvSpPr>
        <p:spPr bwMode="auto">
          <a:xfrm>
            <a:off x="698897" y="3105150"/>
            <a:ext cx="558319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rPr>
              <a:t>3.How far is it from your home to school?</a:t>
            </a:r>
          </a:p>
        </p:txBody>
      </p:sp>
      <p:sp>
        <p:nvSpPr>
          <p:cNvPr id="28677" name="Text Box 8"/>
          <p:cNvSpPr txBox="1">
            <a:spLocks noChangeArrowheads="1"/>
          </p:cNvSpPr>
          <p:nvPr/>
        </p:nvSpPr>
        <p:spPr bwMode="auto">
          <a:xfrm>
            <a:off x="698898" y="3562350"/>
            <a:ext cx="593495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rPr>
              <a:t>4.How long does it take you to get to school?</a:t>
            </a:r>
          </a:p>
        </p:txBody>
      </p:sp>
      <p:sp>
        <p:nvSpPr>
          <p:cNvPr id="28678" name="Text Box 9"/>
          <p:cNvSpPr txBox="1">
            <a:spLocks noChangeArrowheads="1"/>
          </p:cNvSpPr>
          <p:nvPr/>
        </p:nvSpPr>
        <p:spPr bwMode="auto">
          <a:xfrm>
            <a:off x="698898" y="4019550"/>
            <a:ext cx="457804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rPr>
              <a:t>5. Do you like your trip to school?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矩形 2"/>
          <p:cNvPicPr>
            <a:picLocks noChangeArrowheads="1"/>
          </p:cNvPicPr>
          <p:nvPr/>
        </p:nvPicPr>
        <p:blipFill>
          <a:blip r:embed="rId2" cstate="email"/>
          <a:srcRect/>
          <a:stretch>
            <a:fillRect/>
          </a:stretch>
        </p:blipFill>
        <p:spPr bwMode="auto">
          <a:xfrm>
            <a:off x="2499122" y="681036"/>
            <a:ext cx="3456384"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Text Box 2"/>
          <p:cNvSpPr txBox="1">
            <a:spLocks noChangeArrowheads="1"/>
          </p:cNvSpPr>
          <p:nvPr/>
        </p:nvSpPr>
        <p:spPr bwMode="auto">
          <a:xfrm>
            <a:off x="815579" y="1835944"/>
            <a:ext cx="7542609" cy="262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000" b="1" dirty="0">
                <a:latin typeface="Times New Roman" panose="02020603050405020304" pitchFamily="18" charset="0"/>
                <a:ea typeface="微软雅黑" panose="020B0503020204020204" pitchFamily="34" charset="-122"/>
              </a:rPr>
              <a:t>1. </a:t>
            </a:r>
            <a:r>
              <a:rPr lang="zh-CN" altLang="en-US" sz="2000" b="1" dirty="0">
                <a:latin typeface="Times New Roman" panose="02020603050405020304" pitchFamily="18" charset="0"/>
                <a:ea typeface="微软雅黑" panose="020B0503020204020204" pitchFamily="34" charset="-122"/>
              </a:rPr>
              <a:t>先根据自己的实际情况回答五个提示问题。</a:t>
            </a:r>
            <a:endParaRPr lang="en-US" altLang="zh-CN" sz="2000" b="1" dirty="0">
              <a:latin typeface="Times New Roman" panose="02020603050405020304" pitchFamily="18" charset="0"/>
              <a:ea typeface="微软雅黑" panose="020B0503020204020204" pitchFamily="34" charset="-122"/>
            </a:endParaRPr>
          </a:p>
          <a:p>
            <a:pPr eaLnBrk="1" hangingPunct="1">
              <a:lnSpc>
                <a:spcPct val="120000"/>
              </a:lnSpc>
            </a:pPr>
            <a:r>
              <a:rPr lang="en-US" altLang="zh-CN" sz="2000" b="1" dirty="0">
                <a:latin typeface="Times New Roman" panose="02020603050405020304" pitchFamily="18" charset="0"/>
                <a:ea typeface="微软雅黑" panose="020B0503020204020204" pitchFamily="34" charset="-122"/>
              </a:rPr>
              <a:t>2. </a:t>
            </a:r>
            <a:r>
              <a:rPr lang="zh-CN" altLang="en-US" sz="2000" b="1" dirty="0">
                <a:latin typeface="Times New Roman" panose="02020603050405020304" pitchFamily="18" charset="0"/>
                <a:ea typeface="微软雅黑" panose="020B0503020204020204" pitchFamily="34" charset="-122"/>
              </a:rPr>
              <a:t>将五个答语连成一段连贯的文字。</a:t>
            </a:r>
            <a:endParaRPr lang="en-US" altLang="zh-CN" sz="2000" b="1" dirty="0">
              <a:latin typeface="Times New Roman" panose="02020603050405020304" pitchFamily="18" charset="0"/>
              <a:ea typeface="微软雅黑" panose="020B0503020204020204" pitchFamily="34" charset="-122"/>
            </a:endParaRPr>
          </a:p>
          <a:p>
            <a:pPr eaLnBrk="1" hangingPunct="1">
              <a:lnSpc>
                <a:spcPct val="120000"/>
              </a:lnSpc>
            </a:pPr>
            <a:r>
              <a:rPr lang="en-US" altLang="zh-CN" sz="2000" b="1" dirty="0">
                <a:latin typeface="Times New Roman" panose="02020603050405020304" pitchFamily="18" charset="0"/>
                <a:ea typeface="微软雅黑" panose="020B0503020204020204" pitchFamily="34" charset="-122"/>
              </a:rPr>
              <a:t>3. </a:t>
            </a:r>
            <a:r>
              <a:rPr lang="zh-CN" altLang="en-US" sz="2000" b="1" dirty="0">
                <a:latin typeface="Times New Roman" panose="02020603050405020304" pitchFamily="18" charset="0"/>
                <a:ea typeface="微软雅黑" panose="020B0503020204020204" pitchFamily="34" charset="-122"/>
              </a:rPr>
              <a:t>适当发挥自己的想象</a:t>
            </a:r>
            <a:r>
              <a:rPr lang="en-US" altLang="zh-CN" sz="2000" b="1" dirty="0">
                <a:latin typeface="Times New Roman" panose="02020603050405020304" pitchFamily="18" charset="0"/>
                <a:ea typeface="微软雅黑" panose="020B0503020204020204" pitchFamily="34" charset="-122"/>
              </a:rPr>
              <a:t>, </a:t>
            </a:r>
            <a:r>
              <a:rPr lang="zh-CN" altLang="en-US" sz="2000" b="1" dirty="0">
                <a:latin typeface="Times New Roman" panose="02020603050405020304" pitchFamily="18" charset="0"/>
                <a:ea typeface="微软雅黑" panose="020B0503020204020204" pitchFamily="34" charset="-122"/>
              </a:rPr>
              <a:t>写出其他可能的句子。</a:t>
            </a:r>
            <a:endParaRPr lang="en-US" altLang="zh-CN" sz="2000" b="1" dirty="0">
              <a:latin typeface="Times New Roman" panose="02020603050405020304" pitchFamily="18" charset="0"/>
              <a:ea typeface="微软雅黑" panose="020B0503020204020204" pitchFamily="34" charset="-122"/>
            </a:endParaRPr>
          </a:p>
          <a:p>
            <a:pPr eaLnBrk="1" hangingPunct="1">
              <a:lnSpc>
                <a:spcPct val="120000"/>
              </a:lnSpc>
              <a:buFont typeface="Arial" panose="020B0604020202020204" pitchFamily="34" charset="0"/>
              <a:buAutoNum type="arabicPeriod" startAt="4"/>
            </a:pPr>
            <a:r>
              <a:rPr lang="zh-CN" altLang="en-US" sz="2000" b="1" dirty="0">
                <a:latin typeface="Times New Roman" panose="02020603050405020304" pitchFamily="18" charset="0"/>
                <a:ea typeface="微软雅黑" panose="020B0503020204020204" pitchFamily="34" charset="-122"/>
              </a:rPr>
              <a:t> 按</a:t>
            </a:r>
            <a:r>
              <a:rPr lang="en-US" altLang="zh-CN" sz="2000" b="1" dirty="0">
                <a:latin typeface="Times New Roman" panose="02020603050405020304" pitchFamily="18" charset="0"/>
                <a:ea typeface="微软雅黑" panose="020B0503020204020204" pitchFamily="34" charset="-122"/>
              </a:rPr>
              <a:t>e-mail</a:t>
            </a:r>
            <a:r>
              <a:rPr lang="zh-CN" altLang="en-US" sz="2000" b="1" dirty="0">
                <a:latin typeface="Times New Roman" panose="02020603050405020304" pitchFamily="18" charset="0"/>
                <a:ea typeface="微软雅黑" panose="020B0503020204020204" pitchFamily="34" charset="-122"/>
              </a:rPr>
              <a:t>的写作格式</a:t>
            </a:r>
            <a:r>
              <a:rPr lang="en-US" altLang="zh-CN" sz="2000" b="1" dirty="0">
                <a:latin typeface="Times New Roman" panose="02020603050405020304" pitchFamily="18" charset="0"/>
                <a:ea typeface="微软雅黑" panose="020B0503020204020204" pitchFamily="34" charset="-122"/>
              </a:rPr>
              <a:t>, </a:t>
            </a:r>
            <a:r>
              <a:rPr lang="zh-CN" altLang="en-US" sz="2000" b="1" dirty="0">
                <a:latin typeface="Times New Roman" panose="02020603050405020304" pitchFamily="18" charset="0"/>
                <a:ea typeface="微软雅黑" panose="020B0503020204020204" pitchFamily="34" charset="-122"/>
              </a:rPr>
              <a:t>先向对方进行问候</a:t>
            </a:r>
            <a:r>
              <a:rPr lang="en-US" altLang="zh-CN" sz="2000" b="1" dirty="0">
                <a:latin typeface="Times New Roman" panose="02020603050405020304" pitchFamily="18" charset="0"/>
                <a:ea typeface="微软雅黑" panose="020B0503020204020204" pitchFamily="34" charset="-122"/>
              </a:rPr>
              <a:t>, </a:t>
            </a:r>
            <a:r>
              <a:rPr lang="zh-CN" altLang="en-US" sz="2000" b="1" dirty="0">
                <a:latin typeface="Times New Roman" panose="02020603050405020304" pitchFamily="18" charset="0"/>
                <a:ea typeface="微软雅黑" panose="020B0503020204020204" pitchFamily="34" charset="-122"/>
              </a:rPr>
              <a:t>或客套。然后</a:t>
            </a:r>
            <a:r>
              <a:rPr lang="en-US" altLang="zh-CN" sz="2000" b="1" dirty="0">
                <a:latin typeface="Times New Roman" panose="02020603050405020304" pitchFamily="18" charset="0"/>
                <a:ea typeface="微软雅黑" panose="020B0503020204020204" pitchFamily="34" charset="-122"/>
              </a:rPr>
              <a:t>, </a:t>
            </a:r>
            <a:r>
              <a:rPr lang="zh-CN" altLang="en-US" sz="2000" b="1" dirty="0">
                <a:latin typeface="Times New Roman" panose="02020603050405020304" pitchFamily="18" charset="0"/>
                <a:ea typeface="微软雅黑" panose="020B0503020204020204" pitchFamily="34" charset="-122"/>
              </a:rPr>
              <a:t>将以上文字整理成一篇小信件。</a:t>
            </a:r>
            <a:endParaRPr lang="en-US" altLang="zh-CN" sz="2000" b="1" dirty="0">
              <a:latin typeface="Times New Roman" panose="02020603050405020304" pitchFamily="18" charset="0"/>
              <a:ea typeface="微软雅黑" panose="020B0503020204020204" pitchFamily="34" charset="-122"/>
            </a:endParaRPr>
          </a:p>
          <a:p>
            <a:pPr eaLnBrk="1" hangingPunct="1">
              <a:lnSpc>
                <a:spcPct val="120000"/>
              </a:lnSpc>
            </a:pPr>
            <a:r>
              <a:rPr lang="en-US" altLang="zh-CN" sz="2000" b="1" dirty="0">
                <a:latin typeface="Times New Roman" panose="02020603050405020304" pitchFamily="18" charset="0"/>
                <a:ea typeface="微软雅黑" panose="020B0503020204020204" pitchFamily="34" charset="-122"/>
              </a:rPr>
              <a:t>5. </a:t>
            </a:r>
            <a:r>
              <a:rPr lang="zh-CN" altLang="en-US" sz="2000" b="1" dirty="0">
                <a:latin typeface="Times New Roman" panose="02020603050405020304" pitchFamily="18" charset="0"/>
                <a:ea typeface="微软雅黑" panose="020B0503020204020204" pitchFamily="34" charset="-122"/>
              </a:rPr>
              <a:t>最后</a:t>
            </a:r>
            <a:r>
              <a:rPr lang="en-US" altLang="zh-CN" sz="2000" b="1" dirty="0">
                <a:latin typeface="Times New Roman" panose="02020603050405020304" pitchFamily="18" charset="0"/>
                <a:ea typeface="微软雅黑" panose="020B0503020204020204" pitchFamily="34" charset="-122"/>
              </a:rPr>
              <a:t>, </a:t>
            </a:r>
            <a:r>
              <a:rPr lang="zh-CN" altLang="en-US" sz="2000" b="1" dirty="0">
                <a:latin typeface="Times New Roman" panose="02020603050405020304" pitchFamily="18" charset="0"/>
                <a:ea typeface="微软雅黑" panose="020B0503020204020204" pitchFamily="34" charset="-122"/>
              </a:rPr>
              <a:t>再通读一遍自己的作品</a:t>
            </a:r>
            <a:r>
              <a:rPr lang="en-US" altLang="zh-CN" sz="2000" b="1" dirty="0">
                <a:latin typeface="Times New Roman" panose="02020603050405020304" pitchFamily="18" charset="0"/>
                <a:ea typeface="微软雅黑" panose="020B0503020204020204" pitchFamily="34" charset="-122"/>
              </a:rPr>
              <a:t>, </a:t>
            </a:r>
            <a:r>
              <a:rPr lang="zh-CN" altLang="en-US" sz="2000" b="1" dirty="0">
                <a:latin typeface="Times New Roman" panose="02020603050405020304" pitchFamily="18" charset="0"/>
                <a:ea typeface="微软雅黑" panose="020B0503020204020204" pitchFamily="34" charset="-122"/>
              </a:rPr>
              <a:t>看有没有错误或不通顺的地方。就大功告成了！</a:t>
            </a:r>
            <a:endParaRPr lang="en-US" altLang="zh-CN" sz="2000" b="1" dirty="0">
              <a:latin typeface="Times New Roman" panose="02020603050405020304" pitchFamily="18" charset="0"/>
              <a:ea typeface="微软雅黑" panose="020B0503020204020204" pitchFamily="34"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p:cTn id="7" dur="500" fill="hold"/>
                                        <p:tgtEl>
                                          <p:spTgt spid="236546"/>
                                        </p:tgtEl>
                                        <p:attrNameLst>
                                          <p:attrName>ppt_w</p:attrName>
                                        </p:attrNameLst>
                                      </p:cBhvr>
                                      <p:tavLst>
                                        <p:tav tm="0">
                                          <p:val>
                                            <p:fltVal val="0"/>
                                          </p:val>
                                        </p:tav>
                                        <p:tav tm="100000">
                                          <p:val>
                                            <p:strVal val="#ppt_w"/>
                                          </p:val>
                                        </p:tav>
                                      </p:tavLst>
                                    </p:anim>
                                    <p:anim calcmode="lin" valueType="num">
                                      <p:cBhvr>
                                        <p:cTn id="8" dur="500" fill="hold"/>
                                        <p:tgtEl>
                                          <p:spTgt spid="236546"/>
                                        </p:tgtEl>
                                        <p:attrNameLst>
                                          <p:attrName>ppt_h</p:attrName>
                                        </p:attrNameLst>
                                      </p:cBhvr>
                                      <p:tavLst>
                                        <p:tav tm="0">
                                          <p:val>
                                            <p:fltVal val="0"/>
                                          </p:val>
                                        </p:tav>
                                        <p:tav tm="100000">
                                          <p:val>
                                            <p:strVal val="#ppt_h"/>
                                          </p:val>
                                        </p:tav>
                                      </p:tavLst>
                                    </p:anim>
                                    <p:anim calcmode="lin" valueType="num">
                                      <p:cBhvr>
                                        <p:cTn id="9" dur="500" fill="hold"/>
                                        <p:tgtEl>
                                          <p:spTgt spid="236546"/>
                                        </p:tgtEl>
                                        <p:attrNameLst>
                                          <p:attrName>style.rotation</p:attrName>
                                        </p:attrNameLst>
                                      </p:cBhvr>
                                      <p:tavLst>
                                        <p:tav tm="0">
                                          <p:val>
                                            <p:fltVal val="360"/>
                                          </p:val>
                                        </p:tav>
                                        <p:tav tm="100000">
                                          <p:val>
                                            <p:fltVal val="0"/>
                                          </p:val>
                                        </p:tav>
                                      </p:tavLst>
                                    </p:anim>
                                    <p:animEffect transition="in" filter="fade">
                                      <p:cBhvr>
                                        <p:cTn id="10" dur="500"/>
                                        <p:tgtEl>
                                          <p:spTgt spid="23654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236547">
                                            <p:txEl>
                                              <p:pRg st="0" end="0"/>
                                            </p:txEl>
                                          </p:spTgt>
                                        </p:tgtEl>
                                        <p:attrNameLst>
                                          <p:attrName>style.visibility</p:attrName>
                                        </p:attrNameLst>
                                      </p:cBhvr>
                                      <p:to>
                                        <p:strVal val="visible"/>
                                      </p:to>
                                    </p:set>
                                    <p:animEffect transition="in" filter="slide(fromBottom)">
                                      <p:cBhvr>
                                        <p:cTn id="14" dur="500"/>
                                        <p:tgtEl>
                                          <p:spTgt spid="2365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6547">
                                            <p:txEl>
                                              <p:pRg st="1" end="1"/>
                                            </p:txEl>
                                          </p:spTgt>
                                        </p:tgtEl>
                                        <p:attrNameLst>
                                          <p:attrName>style.visibility</p:attrName>
                                        </p:attrNameLst>
                                      </p:cBhvr>
                                      <p:to>
                                        <p:strVal val="visible"/>
                                      </p:to>
                                    </p:set>
                                    <p:animEffect transition="in" filter="slide(fromBottom)">
                                      <p:cBhvr>
                                        <p:cTn id="19" dur="500"/>
                                        <p:tgtEl>
                                          <p:spTgt spid="2365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36547">
                                            <p:txEl>
                                              <p:pRg st="2" end="2"/>
                                            </p:txEl>
                                          </p:spTgt>
                                        </p:tgtEl>
                                        <p:attrNameLst>
                                          <p:attrName>style.visibility</p:attrName>
                                        </p:attrNameLst>
                                      </p:cBhvr>
                                      <p:to>
                                        <p:strVal val="visible"/>
                                      </p:to>
                                    </p:set>
                                    <p:animEffect transition="in" filter="slide(fromBottom)">
                                      <p:cBhvr>
                                        <p:cTn id="24" dur="500"/>
                                        <p:tgtEl>
                                          <p:spTgt spid="23654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36547">
                                            <p:txEl>
                                              <p:pRg st="3" end="3"/>
                                            </p:txEl>
                                          </p:spTgt>
                                        </p:tgtEl>
                                        <p:attrNameLst>
                                          <p:attrName>style.visibility</p:attrName>
                                        </p:attrNameLst>
                                      </p:cBhvr>
                                      <p:to>
                                        <p:strVal val="visible"/>
                                      </p:to>
                                    </p:set>
                                    <p:animEffect transition="in" filter="slide(fromBottom)">
                                      <p:cBhvr>
                                        <p:cTn id="29" dur="500"/>
                                        <p:tgtEl>
                                          <p:spTgt spid="23654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36547">
                                            <p:txEl>
                                              <p:pRg st="4" end="4"/>
                                            </p:txEl>
                                          </p:spTgt>
                                        </p:tgtEl>
                                        <p:attrNameLst>
                                          <p:attrName>style.visibility</p:attrName>
                                        </p:attrNameLst>
                                      </p:cBhvr>
                                      <p:to>
                                        <p:strVal val="visible"/>
                                      </p:to>
                                    </p:set>
                                    <p:animEffect transition="in" filter="slide(fromBottom)">
                                      <p:cBhvr>
                                        <p:cTn id="34" dur="500"/>
                                        <p:tgtEl>
                                          <p:spTgt spid="236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528637" y="1298973"/>
            <a:ext cx="8424863" cy="305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en-US" altLang="zh-CN" sz="2700" b="1">
                <a:latin typeface="Times New Roman" panose="02020603050405020304" pitchFamily="18" charset="0"/>
              </a:rPr>
              <a:t>Dear Tom,</a:t>
            </a:r>
          </a:p>
          <a:p>
            <a:pPr>
              <a:lnSpc>
                <a:spcPct val="120000"/>
              </a:lnSpc>
            </a:pPr>
            <a:r>
              <a:rPr lang="en-US" altLang="zh-CN" sz="2700" b="1">
                <a:latin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39619" name="Text Box 11"/>
          <p:cNvSpPr txBox="1">
            <a:spLocks noChangeArrowheads="1"/>
          </p:cNvSpPr>
          <p:nvPr/>
        </p:nvSpPr>
        <p:spPr bwMode="auto">
          <a:xfrm>
            <a:off x="565548" y="1781176"/>
            <a:ext cx="8387953" cy="256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700" b="1">
                <a:solidFill>
                  <a:srgbClr val="CC00CC"/>
                </a:solidFill>
                <a:latin typeface="Times New Roman" panose="02020603050405020304" pitchFamily="18" charset="0"/>
              </a:rPr>
              <a:t>How are you? Thank you for your last e-mail.  I know how you get to school. Now let me tell you how I get to school.</a:t>
            </a:r>
            <a:r>
              <a:rPr lang="en-US" altLang="zh-CN" sz="2700" b="1">
                <a:solidFill>
                  <a:srgbClr val="00B050"/>
                </a:solidFill>
                <a:latin typeface="Times New Roman" panose="02020603050405020304" pitchFamily="18" charset="0"/>
              </a:rPr>
              <a:t> </a:t>
            </a:r>
            <a:r>
              <a:rPr lang="en-US" altLang="zh-CN" sz="2700" b="1">
                <a:solidFill>
                  <a:srgbClr val="FF0000"/>
                </a:solidFill>
                <a:latin typeface="Times New Roman" panose="02020603050405020304" pitchFamily="18" charset="0"/>
              </a:rPr>
              <a:t>I usually leave home at half past seven. First, I walk to the subway station. Then I take the subway to school. My school is about ten kilometers from my home. </a:t>
            </a:r>
            <a:endParaRPr lang="en-US" altLang="zh-CN" sz="27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randombar(horizontal)">
                                      <p:cBhvr>
                                        <p:cTn id="7" dur="500"/>
                                        <p:tgtEl>
                                          <p:spTgt spid="2396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9619"/>
                                        </p:tgtEl>
                                        <p:attrNameLst>
                                          <p:attrName>style.visibility</p:attrName>
                                        </p:attrNameLst>
                                      </p:cBhvr>
                                      <p:to>
                                        <p:strVal val="visible"/>
                                      </p:to>
                                    </p:set>
                                    <p:animEffect transition="in" filter="box(in)">
                                      <p:cBhvr>
                                        <p:cTn id="12" dur="5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502444" y="1813323"/>
            <a:ext cx="8424863" cy="204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20000"/>
              </a:lnSpc>
            </a:pPr>
            <a:r>
              <a:rPr lang="en-US" altLang="zh-CN" sz="2700" b="1">
                <a:latin typeface="Times New Roman" panose="02020603050405020304" pitchFamily="18" charset="0"/>
              </a:rPr>
              <a:t>____________________________________________________________________________________________________________</a:t>
            </a:r>
          </a:p>
          <a:p>
            <a:pPr>
              <a:lnSpc>
                <a:spcPct val="120000"/>
              </a:lnSpc>
            </a:pPr>
            <a:r>
              <a:rPr lang="en-US" altLang="zh-CN" sz="2700" b="1">
                <a:latin typeface="Times New Roman" panose="02020603050405020304" pitchFamily="18" charset="0"/>
              </a:rPr>
              <a:t> Peter</a:t>
            </a:r>
          </a:p>
        </p:txBody>
      </p:sp>
      <p:sp>
        <p:nvSpPr>
          <p:cNvPr id="240643" name="Text Box 11"/>
          <p:cNvSpPr txBox="1">
            <a:spLocks noChangeArrowheads="1"/>
          </p:cNvSpPr>
          <p:nvPr/>
        </p:nvSpPr>
        <p:spPr bwMode="auto">
          <a:xfrm>
            <a:off x="575072" y="1806178"/>
            <a:ext cx="8172450" cy="155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700" b="1">
                <a:solidFill>
                  <a:srgbClr val="FF0000"/>
                </a:solidFill>
                <a:latin typeface="Times New Roman" panose="02020603050405020304" pitchFamily="18" charset="0"/>
              </a:rPr>
              <a:t>It usually takes me about half an hour to get to school. I usually meets many friends. So my trip is interesting , too.  </a:t>
            </a:r>
            <a:endParaRPr lang="en-US" altLang="zh-CN" sz="27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randombar(horizontal)">
                                      <p:cBhvr>
                                        <p:cTn id="7" dur="500"/>
                                        <p:tgtEl>
                                          <p:spTgt spid="2406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box(in)">
                                      <p:cBhvr>
                                        <p:cTn id="12" dur="500"/>
                                        <p:tgtEl>
                                          <p:spTgt spid="24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9"/>
          <p:cNvSpPr>
            <a:spLocks noChangeArrowheads="1"/>
          </p:cNvSpPr>
          <p:nvPr/>
        </p:nvSpPr>
        <p:spPr bwMode="auto">
          <a:xfrm>
            <a:off x="142875" y="552451"/>
            <a:ext cx="1471613"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a:solidFill>
                  <a:srgbClr val="C00000"/>
                </a:solidFill>
                <a:latin typeface="微软雅黑" panose="020B0503020204020204" pitchFamily="34" charset="-122"/>
                <a:ea typeface="微软雅黑" panose="020B0503020204020204" pitchFamily="34" charset="-122"/>
                <a:sym typeface="+mn-ea"/>
              </a:rPr>
              <a:t>总结提高</a:t>
            </a:r>
          </a:p>
        </p:txBody>
      </p:sp>
      <p:pic>
        <p:nvPicPr>
          <p:cNvPr id="32770" name="图片 2"/>
          <p:cNvPicPr>
            <a:picLocks noChangeAspect="1" noChangeArrowheads="1"/>
          </p:cNvPicPr>
          <p:nvPr/>
        </p:nvPicPr>
        <p:blipFill>
          <a:blip r:embed="rId2" cstate="email"/>
          <a:srcRect/>
          <a:stretch>
            <a:fillRect/>
          </a:stretch>
        </p:blipFill>
        <p:spPr bwMode="auto">
          <a:xfrm>
            <a:off x="878682" y="1152525"/>
            <a:ext cx="6769894" cy="379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3"/>
          <p:cNvSpPr txBox="1">
            <a:spLocks noChangeArrowheads="1"/>
          </p:cNvSpPr>
          <p:nvPr/>
        </p:nvSpPr>
        <p:spPr bwMode="auto">
          <a:xfrm>
            <a:off x="827485" y="3921919"/>
            <a:ext cx="33480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dirty="0">
                <a:latin typeface="Times New Roman" panose="02020603050405020304" pitchFamily="18" charset="0"/>
              </a:rPr>
              <a:t>subway station</a:t>
            </a:r>
            <a:endParaRPr lang="en-US" altLang="zh-CN" sz="2700" b="1" dirty="0">
              <a:latin typeface="Times New Roman" panose="02020603050405020304" pitchFamily="18" charset="0"/>
              <a:cs typeface="Times New Roman" panose="02020603050405020304" pitchFamily="18" charset="0"/>
            </a:endParaRPr>
          </a:p>
        </p:txBody>
      </p:sp>
      <p:sp>
        <p:nvSpPr>
          <p:cNvPr id="209926" name="Text Box 10"/>
          <p:cNvSpPr txBox="1">
            <a:spLocks noChangeArrowheads="1"/>
          </p:cNvSpPr>
          <p:nvPr/>
        </p:nvSpPr>
        <p:spPr bwMode="auto">
          <a:xfrm>
            <a:off x="5148262" y="3921919"/>
            <a:ext cx="331112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dirty="0">
                <a:latin typeface="Times New Roman" panose="02020603050405020304" pitchFamily="18" charset="0"/>
              </a:rPr>
              <a:t>train station</a:t>
            </a:r>
            <a:endParaRPr lang="en-US" altLang="zh-CN" sz="2700" b="1" dirty="0">
              <a:latin typeface="Times New Roman" panose="02020603050405020304" pitchFamily="18" charset="0"/>
              <a:cs typeface="Times New Roman" panose="02020603050405020304" pitchFamily="18" charset="0"/>
            </a:endParaRPr>
          </a:p>
        </p:txBody>
      </p:sp>
      <p:pic>
        <p:nvPicPr>
          <p:cNvPr id="209927" name="Picture 13" descr="F2004070423061300000"/>
          <p:cNvPicPr>
            <a:picLocks noChangeAspect="1" noChangeArrowheads="1"/>
          </p:cNvPicPr>
          <p:nvPr/>
        </p:nvPicPr>
        <p:blipFill>
          <a:blip r:embed="rId2" cstate="email"/>
          <a:srcRect/>
          <a:stretch>
            <a:fillRect/>
          </a:stretch>
        </p:blipFill>
        <p:spPr bwMode="auto">
          <a:xfrm>
            <a:off x="340519" y="1129904"/>
            <a:ext cx="4032647" cy="233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8" name="Picture 8" descr="4(C3I8$}QXEVXLBV((U8TGP"/>
          <p:cNvPicPr>
            <a:picLocks noChangeAspect="1" noChangeArrowheads="1"/>
          </p:cNvPicPr>
          <p:nvPr/>
        </p:nvPicPr>
        <p:blipFill>
          <a:blip r:embed="rId3" cstate="email"/>
          <a:srcRect/>
          <a:stretch>
            <a:fillRect/>
          </a:stretch>
        </p:blipFill>
        <p:spPr bwMode="auto">
          <a:xfrm>
            <a:off x="4495801" y="1106091"/>
            <a:ext cx="4299347" cy="233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9927"/>
                                        </p:tgtEl>
                                        <p:attrNameLst>
                                          <p:attrName>style.visibility</p:attrName>
                                        </p:attrNameLst>
                                      </p:cBhvr>
                                      <p:to>
                                        <p:strVal val="visible"/>
                                      </p:to>
                                    </p:set>
                                    <p:animEffect transition="in" filter="box(in)">
                                      <p:cBhvr>
                                        <p:cTn id="7" dur="500"/>
                                        <p:tgtEl>
                                          <p:spTgt spid="2099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Effect transition="in" filter="slide(fromBottom)">
                                      <p:cBhvr>
                                        <p:cTn id="12" dur="500"/>
                                        <p:tgtEl>
                                          <p:spTgt spid="2099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9928"/>
                                        </p:tgtEl>
                                        <p:attrNameLst>
                                          <p:attrName>style.visibility</p:attrName>
                                        </p:attrNameLst>
                                      </p:cBhvr>
                                      <p:to>
                                        <p:strVal val="visible"/>
                                      </p:to>
                                    </p:set>
                                    <p:animEffect transition="in" filter="box(in)">
                                      <p:cBhvr>
                                        <p:cTn id="17" dur="500"/>
                                        <p:tgtEl>
                                          <p:spTgt spid="20992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9926"/>
                                        </p:tgtEl>
                                        <p:attrNameLst>
                                          <p:attrName>style.visibility</p:attrName>
                                        </p:attrNameLst>
                                      </p:cBhvr>
                                      <p:to>
                                        <p:strVal val="visible"/>
                                      </p:to>
                                    </p:set>
                                    <p:animEffect transition="in" filter="slide(fromBottom)">
                                      <p:cBhvr>
                                        <p:cTn id="22" dur="500"/>
                                        <p:tgtEl>
                                          <p:spTgt spid="20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2"/>
          <p:cNvSpPr txBox="1">
            <a:spLocks noChangeArrowheads="1"/>
          </p:cNvSpPr>
          <p:nvPr/>
        </p:nvSpPr>
        <p:spPr bwMode="auto">
          <a:xfrm>
            <a:off x="1764506" y="904875"/>
            <a:ext cx="873442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lstStyle>
            <a:lvl1pPr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solidFill>
                  <a:srgbClr val="C00000"/>
                </a:solidFill>
                <a:latin typeface="Times New Roman" panose="02020603050405020304" pitchFamily="18" charset="0"/>
              </a:rPr>
              <a:t>1a. Match the words with the pictures.  </a:t>
            </a:r>
            <a:endParaRPr lang="en-US" altLang="zh-CN" sz="2700" b="1" dirty="0">
              <a:solidFill>
                <a:srgbClr val="C00000"/>
              </a:solidFill>
              <a:latin typeface="Times New Roman" panose="02020603050405020304" pitchFamily="18" charset="0"/>
              <a:cs typeface="Times New Roman" panose="02020603050405020304" pitchFamily="18" charset="0"/>
            </a:endParaRPr>
          </a:p>
        </p:txBody>
      </p:sp>
      <p:sp>
        <p:nvSpPr>
          <p:cNvPr id="11266" name="Text Box 3"/>
          <p:cNvSpPr txBox="1">
            <a:spLocks noChangeArrowheads="1"/>
          </p:cNvSpPr>
          <p:nvPr/>
        </p:nvSpPr>
        <p:spPr bwMode="auto">
          <a:xfrm>
            <a:off x="304800" y="3371850"/>
            <a:ext cx="7506891"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lstStyle>
            <a:lvl1pPr marL="342900" indent="-342900"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latin typeface="Times New Roman" panose="02020603050405020304" pitchFamily="18" charset="0"/>
              </a:rPr>
              <a:t>1. ___bus stop                      3. ___ bus station</a:t>
            </a:r>
          </a:p>
          <a:p>
            <a:pPr eaLnBrk="1" hangingPunct="1">
              <a:lnSpc>
                <a:spcPts val="1950"/>
              </a:lnSpc>
            </a:pPr>
            <a:endParaRPr lang="en-US" altLang="zh-CN" sz="2700" b="1" dirty="0">
              <a:latin typeface="Times New Roman" panose="02020603050405020304" pitchFamily="18" charset="0"/>
            </a:endParaRPr>
          </a:p>
          <a:p>
            <a:pPr eaLnBrk="1" hangingPunct="1"/>
            <a:r>
              <a:rPr lang="en-US" altLang="zh-CN" sz="2700" b="1" dirty="0">
                <a:latin typeface="Times New Roman" panose="02020603050405020304" pitchFamily="18" charset="0"/>
              </a:rPr>
              <a:t>2. ___ train station              4. ___ subway  station</a:t>
            </a:r>
          </a:p>
        </p:txBody>
      </p:sp>
      <p:sp>
        <p:nvSpPr>
          <p:cNvPr id="210948" name="Text Box 4"/>
          <p:cNvSpPr txBox="1">
            <a:spLocks noChangeArrowheads="1"/>
          </p:cNvSpPr>
          <p:nvPr/>
        </p:nvSpPr>
        <p:spPr bwMode="auto">
          <a:xfrm>
            <a:off x="4814887" y="3371850"/>
            <a:ext cx="3667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a:solidFill>
                  <a:srgbClr val="C00000"/>
                </a:solidFill>
                <a:latin typeface="Times New Roman" panose="02020603050405020304" pitchFamily="18" charset="0"/>
              </a:rPr>
              <a:t>c</a:t>
            </a:r>
          </a:p>
        </p:txBody>
      </p:sp>
      <p:sp>
        <p:nvSpPr>
          <p:cNvPr id="210949" name="Text Box 5"/>
          <p:cNvSpPr txBox="1">
            <a:spLocks noChangeArrowheads="1"/>
          </p:cNvSpPr>
          <p:nvPr/>
        </p:nvSpPr>
        <p:spPr bwMode="auto">
          <a:xfrm>
            <a:off x="778669" y="4043362"/>
            <a:ext cx="382191"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a:solidFill>
                  <a:srgbClr val="C00000"/>
                </a:solidFill>
                <a:latin typeface="Times New Roman" panose="02020603050405020304" pitchFamily="18" charset="0"/>
              </a:rPr>
              <a:t>a</a:t>
            </a:r>
          </a:p>
        </p:txBody>
      </p:sp>
      <p:sp>
        <p:nvSpPr>
          <p:cNvPr id="210950" name="Text Box 6"/>
          <p:cNvSpPr txBox="1">
            <a:spLocks noChangeArrowheads="1"/>
          </p:cNvSpPr>
          <p:nvPr/>
        </p:nvSpPr>
        <p:spPr bwMode="auto">
          <a:xfrm>
            <a:off x="4876800" y="4057650"/>
            <a:ext cx="38933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a:solidFill>
                  <a:srgbClr val="C00000"/>
                </a:solidFill>
                <a:latin typeface="Times New Roman" panose="02020603050405020304" pitchFamily="18" charset="0"/>
              </a:rPr>
              <a:t>d</a:t>
            </a:r>
          </a:p>
        </p:txBody>
      </p:sp>
      <p:sp>
        <p:nvSpPr>
          <p:cNvPr id="210951" name="Text Box 8"/>
          <p:cNvSpPr txBox="1">
            <a:spLocks noChangeArrowheads="1"/>
          </p:cNvSpPr>
          <p:nvPr/>
        </p:nvSpPr>
        <p:spPr bwMode="auto">
          <a:xfrm>
            <a:off x="707232" y="3339704"/>
            <a:ext cx="47982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86" tIns="44444" rIns="88886" bIns="44444">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700" b="1">
                <a:solidFill>
                  <a:srgbClr val="C00000"/>
                </a:solidFill>
                <a:latin typeface="Times New Roman" panose="02020603050405020304" pitchFamily="18" charset="0"/>
              </a:rPr>
              <a:t>b</a:t>
            </a:r>
          </a:p>
        </p:txBody>
      </p:sp>
      <p:pic>
        <p:nvPicPr>
          <p:cNvPr id="210952" name="Picture 10" descr="p16"/>
          <p:cNvPicPr>
            <a:picLocks noChangeAspect="1" noChangeArrowheads="1"/>
          </p:cNvPicPr>
          <p:nvPr/>
        </p:nvPicPr>
        <p:blipFill>
          <a:blip r:embed="rId2" cstate="email"/>
          <a:srcRect/>
          <a:stretch>
            <a:fillRect/>
          </a:stretch>
        </p:blipFill>
        <p:spPr bwMode="auto">
          <a:xfrm>
            <a:off x="228600" y="1428750"/>
            <a:ext cx="8915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9"/>
          <p:cNvSpPr>
            <a:spLocks noChangeArrowheads="1"/>
          </p:cNvSpPr>
          <p:nvPr/>
        </p:nvSpPr>
        <p:spPr bwMode="auto">
          <a:xfrm>
            <a:off x="183357" y="651272"/>
            <a:ext cx="1254919"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r>
              <a:rPr lang="zh-CN" altLang="en-US" b="1" dirty="0">
                <a:solidFill>
                  <a:srgbClr val="C00000"/>
                </a:solidFill>
                <a:latin typeface="微软雅黑" panose="020B0503020204020204" pitchFamily="34" charset="-122"/>
                <a:ea typeface="微软雅黑" panose="020B0503020204020204" pitchFamily="34" charset="-122"/>
                <a:sym typeface="+mn-ea"/>
              </a:rPr>
              <a:t>启发思考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0952"/>
                                        </p:tgtEl>
                                        <p:attrNameLst>
                                          <p:attrName>style.visibility</p:attrName>
                                        </p:attrNameLst>
                                      </p:cBhvr>
                                      <p:to>
                                        <p:strVal val="visible"/>
                                      </p:to>
                                    </p:set>
                                    <p:animEffect transition="in" filter="blinds(horizontal)">
                                      <p:cBhvr>
                                        <p:cTn id="7" dur="500"/>
                                        <p:tgtEl>
                                          <p:spTgt spid="2109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0951"/>
                                        </p:tgtEl>
                                        <p:attrNameLst>
                                          <p:attrName>style.visibility</p:attrName>
                                        </p:attrNameLst>
                                      </p:cBhvr>
                                      <p:to>
                                        <p:strVal val="visible"/>
                                      </p:to>
                                    </p:set>
                                    <p:animEffect transition="in" filter="box(in)">
                                      <p:cBhvr>
                                        <p:cTn id="12" dur="500"/>
                                        <p:tgtEl>
                                          <p:spTgt spid="2109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0949"/>
                                        </p:tgtEl>
                                        <p:attrNameLst>
                                          <p:attrName>style.visibility</p:attrName>
                                        </p:attrNameLst>
                                      </p:cBhvr>
                                      <p:to>
                                        <p:strVal val="visible"/>
                                      </p:to>
                                    </p:set>
                                    <p:animEffect transition="in" filter="box(in)">
                                      <p:cBhvr>
                                        <p:cTn id="17" dur="500"/>
                                        <p:tgtEl>
                                          <p:spTgt spid="2109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0948"/>
                                        </p:tgtEl>
                                        <p:attrNameLst>
                                          <p:attrName>style.visibility</p:attrName>
                                        </p:attrNameLst>
                                      </p:cBhvr>
                                      <p:to>
                                        <p:strVal val="visible"/>
                                      </p:to>
                                    </p:set>
                                    <p:animEffect transition="in" filter="box(in)">
                                      <p:cBhvr>
                                        <p:cTn id="22" dur="500"/>
                                        <p:tgtEl>
                                          <p:spTgt spid="21094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0950"/>
                                        </p:tgtEl>
                                        <p:attrNameLst>
                                          <p:attrName>style.visibility</p:attrName>
                                        </p:attrNameLst>
                                      </p:cBhvr>
                                      <p:to>
                                        <p:strVal val="visible"/>
                                      </p:to>
                                    </p:set>
                                    <p:animEffect transition="in" filter="box(in)">
                                      <p:cBhvr>
                                        <p:cTn id="27" dur="500"/>
                                        <p:tgtEl>
                                          <p:spTgt spid="210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10949" grpId="0"/>
      <p:bldP spid="210950" grpId="0"/>
      <p:bldP spid="2109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228600" y="872729"/>
            <a:ext cx="873442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lstStyle>
            <a:lvl1pPr defTabSz="913130" eaLnBrk="0" hangingPunct="0">
              <a:defRPr>
                <a:solidFill>
                  <a:schemeClr val="tx1"/>
                </a:solidFill>
                <a:latin typeface="Arial" panose="020B0604020202020204" pitchFamily="34" charset="0"/>
                <a:ea typeface="宋体" panose="02010600030101010101" pitchFamily="2" charset="-122"/>
              </a:defRPr>
            </a:lvl1pPr>
            <a:lvl2pPr defTabSz="913130" eaLnBrk="0" hangingPunct="0">
              <a:defRPr>
                <a:solidFill>
                  <a:schemeClr val="tx1"/>
                </a:solidFill>
                <a:latin typeface="Arial" panose="020B0604020202020204" pitchFamily="34" charset="0"/>
                <a:ea typeface="宋体" panose="02010600030101010101" pitchFamily="2" charset="-122"/>
              </a:defRPr>
            </a:lvl2pPr>
            <a:lvl3pPr defTabSz="913130" eaLnBrk="0" hangingPunct="0">
              <a:defRPr>
                <a:solidFill>
                  <a:schemeClr val="tx1"/>
                </a:solidFill>
                <a:latin typeface="Arial" panose="020B0604020202020204" pitchFamily="34" charset="0"/>
                <a:ea typeface="宋体" panose="02010600030101010101" pitchFamily="2" charset="-122"/>
              </a:defRPr>
            </a:lvl3pPr>
            <a:lvl4pPr defTabSz="913130" eaLnBrk="0" hangingPunct="0">
              <a:defRPr>
                <a:solidFill>
                  <a:schemeClr val="tx1"/>
                </a:solidFill>
                <a:latin typeface="Arial" panose="020B0604020202020204" pitchFamily="34" charset="0"/>
                <a:ea typeface="宋体" panose="02010600030101010101" pitchFamily="2" charset="-122"/>
              </a:defRPr>
            </a:lvl4pPr>
            <a:lvl5pPr defTabSz="913130" eaLnBrk="0" hangingPunct="0">
              <a:defRPr>
                <a:solidFill>
                  <a:schemeClr val="tx1"/>
                </a:solidFill>
                <a:latin typeface="Arial" panose="020B0604020202020204" pitchFamily="34" charset="0"/>
                <a:ea typeface="宋体" panose="02010600030101010101" pitchFamily="2" charset="-122"/>
              </a:defRPr>
            </a:lvl5pPr>
            <a:lvl6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solidFill>
                  <a:srgbClr val="C00000"/>
                </a:solidFill>
                <a:latin typeface="Times New Roman" panose="02020603050405020304" pitchFamily="18" charset="0"/>
              </a:rPr>
              <a:t>1b. Tell your partner how you get to school. Imagine you </a:t>
            </a:r>
          </a:p>
          <a:p>
            <a:pPr eaLnBrk="1" hangingPunct="1"/>
            <a:r>
              <a:rPr lang="en-US" altLang="zh-CN" sz="2700" b="1" dirty="0">
                <a:solidFill>
                  <a:srgbClr val="C00000"/>
                </a:solidFill>
                <a:latin typeface="Times New Roman" panose="02020603050405020304" pitchFamily="18" charset="0"/>
              </a:rPr>
              <a:t>     use two types of transportation.</a:t>
            </a:r>
            <a:endParaRPr lang="en-US" altLang="zh-CN" sz="2700" b="1" dirty="0">
              <a:solidFill>
                <a:srgbClr val="C00000"/>
              </a:solidFill>
              <a:latin typeface="Times New Roman" panose="02020603050405020304" pitchFamily="18" charset="0"/>
              <a:cs typeface="Times New Roman" panose="02020603050405020304" pitchFamily="18" charset="0"/>
            </a:endParaRPr>
          </a:p>
        </p:txBody>
      </p:sp>
      <p:pic>
        <p:nvPicPr>
          <p:cNvPr id="12290" name="图片 2"/>
          <p:cNvPicPr>
            <a:picLocks noChangeAspect="1" noChangeArrowheads="1"/>
          </p:cNvPicPr>
          <p:nvPr/>
        </p:nvPicPr>
        <p:blipFill>
          <a:blip r:embed="rId2"/>
          <a:srcRect/>
          <a:stretch>
            <a:fillRect/>
          </a:stretch>
        </p:blipFill>
        <p:spPr bwMode="auto">
          <a:xfrm>
            <a:off x="180975" y="2306241"/>
            <a:ext cx="8963025" cy="10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
          <p:cNvPicPr>
            <a:picLocks noChangeAspect="1" noChangeArrowheads="1"/>
          </p:cNvPicPr>
          <p:nvPr/>
        </p:nvPicPr>
        <p:blipFill>
          <a:blip r:embed="rId2"/>
          <a:srcRect/>
          <a:stretch>
            <a:fillRect/>
          </a:stretch>
        </p:blipFill>
        <p:spPr bwMode="auto">
          <a:xfrm>
            <a:off x="410766" y="1137048"/>
            <a:ext cx="8105775" cy="353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body" idx="4294967295"/>
          </p:nvPr>
        </p:nvSpPr>
        <p:spPr bwMode="auto">
          <a:xfrm>
            <a:off x="1728787" y="1899047"/>
            <a:ext cx="5586413" cy="1543050"/>
          </a:xfrm>
          <a:prstGeom prst="rect">
            <a:avLst/>
          </a:prstGeom>
          <a:solidFill>
            <a:schemeClr val="bg2"/>
          </a:solidFill>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a:buFont typeface="Arial" panose="020B0604020202020204" pitchFamily="34" charset="0"/>
              <a:buNone/>
            </a:pPr>
            <a:r>
              <a:rPr lang="en-US" altLang="zh-CN" sz="2700" b="1">
                <a:latin typeface="Times New Roman" panose="02020603050405020304" pitchFamily="18" charset="0"/>
              </a:rPr>
              <a:t>Bob invites Mary to visit his house. </a:t>
            </a:r>
          </a:p>
          <a:p>
            <a:pPr>
              <a:buFont typeface="Arial" panose="020B0604020202020204" pitchFamily="34" charset="0"/>
              <a:buNone/>
            </a:pPr>
            <a:r>
              <a:rPr lang="en-US" altLang="zh-CN" sz="2700" b="1">
                <a:latin typeface="Times New Roman" panose="02020603050405020304" pitchFamily="18" charset="0"/>
              </a:rPr>
              <a:t>They are having a dialogue.</a:t>
            </a:r>
          </a:p>
          <a:p>
            <a:pPr>
              <a:buFont typeface="Arial" panose="020B0604020202020204" pitchFamily="34" charset="0"/>
              <a:buNone/>
            </a:pPr>
            <a:r>
              <a:rPr lang="en-US" altLang="zh-CN" sz="2700" b="1">
                <a:latin typeface="Times New Roman" panose="02020603050405020304" pitchFamily="18" charset="0"/>
              </a:rPr>
              <a:t>Mary asks something about Bob.</a:t>
            </a:r>
          </a:p>
        </p:txBody>
      </p:sp>
      <p:sp>
        <p:nvSpPr>
          <p:cNvPr id="14338" name="矩形 9"/>
          <p:cNvSpPr>
            <a:spLocks noChangeArrowheads="1"/>
          </p:cNvSpPr>
          <p:nvPr/>
        </p:nvSpPr>
        <p:spPr bwMode="auto">
          <a:xfrm>
            <a:off x="183357" y="651272"/>
            <a:ext cx="1254919"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eaLnBrk="0" hangingPunct="0"/>
            <a:endParaRPr lang="en-US" altLang="zh-CN" b="1">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bwMode="auto">
          <a:xfrm>
            <a:off x="271463" y="702469"/>
            <a:ext cx="8447485"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r>
              <a:rPr lang="en-US" altLang="zh-CN" sz="2700" b="1" dirty="0">
                <a:solidFill>
                  <a:srgbClr val="C00000"/>
                </a:solidFill>
                <a:latin typeface="Times New Roman" panose="02020603050405020304" pitchFamily="18" charset="0"/>
              </a:rPr>
              <a:t>1c. Listen and check the things that Mary wants to know.</a:t>
            </a:r>
          </a:p>
        </p:txBody>
      </p:sp>
      <p:sp>
        <p:nvSpPr>
          <p:cNvPr id="15362" name="Rectangle 3"/>
          <p:cNvSpPr>
            <a:spLocks noGrp="1" noChangeArrowheads="1"/>
          </p:cNvSpPr>
          <p:nvPr>
            <p:ph type="body" idx="4294967295"/>
          </p:nvPr>
        </p:nvSpPr>
        <p:spPr bwMode="auto">
          <a:xfrm>
            <a:off x="838200" y="2114550"/>
            <a:ext cx="7315200" cy="2538413"/>
          </a:xfrm>
          <a:prstGeom prst="rect">
            <a:avLst/>
          </a:prstGeom>
          <a:solidFill>
            <a:srgbClr val="FFCC99">
              <a:alpha val="70195"/>
            </a:srgbClr>
          </a:solidFill>
          <a:ln cap="flat">
            <a:solidFill>
              <a:srgbClr val="000000"/>
            </a:solidFill>
            <a:round/>
          </a:ln>
        </p:spPr>
        <p:txBody>
          <a:bodyPr wrap="none" lIns="68580" tIns="34290" rIns="68580" bIns="34290"/>
          <a:lstStyle/>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___ where Bob lives.</a:t>
            </a:r>
          </a:p>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___ how far he lives from his </a:t>
            </a:r>
          </a:p>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       grandparents’ home. </a:t>
            </a:r>
          </a:p>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___ how he gets to his grandparents’ home. </a:t>
            </a:r>
          </a:p>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___ how long it takes to get to his </a:t>
            </a:r>
          </a:p>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        grandparents’ home.</a:t>
            </a:r>
          </a:p>
          <a:p>
            <a:pPr>
              <a:lnSpc>
                <a:spcPct val="80000"/>
              </a:lnSpc>
              <a:spcBef>
                <a:spcPct val="30000"/>
              </a:spcBef>
              <a:buFont typeface="Arial" panose="020B0604020202020204" pitchFamily="34" charset="0"/>
              <a:buNone/>
            </a:pPr>
            <a:r>
              <a:rPr lang="en-US" altLang="zh-CN" b="1" dirty="0" smtClean="0">
                <a:latin typeface="Times New Roman" panose="02020603050405020304" pitchFamily="18" charset="0"/>
              </a:rPr>
              <a:t>___ what he </a:t>
            </a:r>
            <a:r>
              <a:rPr lang="en-US" altLang="zh-CN" b="1" dirty="0" smtClean="0">
                <a:solidFill>
                  <a:srgbClr val="FF0000"/>
                </a:solidFill>
                <a:latin typeface="Times New Roman" panose="02020603050405020304" pitchFamily="18" charset="0"/>
              </a:rPr>
              <a:t>thinks of</a:t>
            </a:r>
            <a:r>
              <a:rPr lang="en-US" altLang="zh-CN" b="1" dirty="0" smtClean="0">
                <a:latin typeface="Times New Roman" panose="02020603050405020304" pitchFamily="18" charset="0"/>
              </a:rPr>
              <a:t> the trip.</a:t>
            </a:r>
          </a:p>
        </p:txBody>
      </p:sp>
      <p:sp>
        <p:nvSpPr>
          <p:cNvPr id="212996" name="Rectangle 4"/>
          <p:cNvSpPr>
            <a:spLocks noChangeArrowheads="1"/>
          </p:cNvSpPr>
          <p:nvPr/>
        </p:nvSpPr>
        <p:spPr bwMode="auto">
          <a:xfrm>
            <a:off x="960835" y="2400300"/>
            <a:ext cx="306807" cy="4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r>
              <a:rPr lang="en-US" altLang="zh-CN" sz="2400" b="1">
                <a:solidFill>
                  <a:srgbClr val="FF0000"/>
                </a:solidFill>
              </a:rPr>
              <a:t>√</a:t>
            </a:r>
          </a:p>
        </p:txBody>
      </p:sp>
      <p:sp>
        <p:nvSpPr>
          <p:cNvPr id="212997" name="Rectangle 5"/>
          <p:cNvSpPr>
            <a:spLocks noChangeArrowheads="1"/>
          </p:cNvSpPr>
          <p:nvPr/>
        </p:nvSpPr>
        <p:spPr bwMode="auto">
          <a:xfrm>
            <a:off x="960835" y="3086100"/>
            <a:ext cx="306807" cy="4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r>
              <a:rPr lang="en-US" altLang="zh-CN" sz="2400" b="1">
                <a:solidFill>
                  <a:srgbClr val="FF0000"/>
                </a:solidFill>
              </a:rPr>
              <a:t>√</a:t>
            </a:r>
          </a:p>
        </p:txBody>
      </p:sp>
      <p:sp>
        <p:nvSpPr>
          <p:cNvPr id="15365" name="Text Box 7"/>
          <p:cNvSpPr txBox="1">
            <a:spLocks noChangeArrowheads="1"/>
          </p:cNvSpPr>
          <p:nvPr/>
        </p:nvSpPr>
        <p:spPr bwMode="auto">
          <a:xfrm>
            <a:off x="2600325" y="1473994"/>
            <a:ext cx="353366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dirty="0">
                <a:solidFill>
                  <a:srgbClr val="FF0000"/>
                </a:solidFill>
                <a:latin typeface="Times New Roman" panose="02020603050405020304" pitchFamily="18" charset="0"/>
              </a:rPr>
              <a:t>Mary wants to know…</a:t>
            </a:r>
          </a:p>
        </p:txBody>
      </p:sp>
      <p:sp>
        <p:nvSpPr>
          <p:cNvPr id="213000" name="Rectangle 8"/>
          <p:cNvSpPr>
            <a:spLocks noChangeArrowheads="1"/>
          </p:cNvSpPr>
          <p:nvPr/>
        </p:nvSpPr>
        <p:spPr bwMode="auto">
          <a:xfrm>
            <a:off x="990600" y="3429000"/>
            <a:ext cx="306807" cy="4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r>
              <a:rPr lang="en-US" altLang="zh-CN" sz="2400" b="1">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box(in)">
                                      <p:cBhvr>
                                        <p:cTn id="7" dur="500"/>
                                        <p:tgtEl>
                                          <p:spTgt spid="2129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2997"/>
                                        </p:tgtEl>
                                        <p:attrNameLst>
                                          <p:attrName>style.visibility</p:attrName>
                                        </p:attrNameLst>
                                      </p:cBhvr>
                                      <p:to>
                                        <p:strVal val="visible"/>
                                      </p:to>
                                    </p:set>
                                    <p:animEffect transition="in" filter="box(in)">
                                      <p:cBhvr>
                                        <p:cTn id="12" dur="500"/>
                                        <p:tgtEl>
                                          <p:spTgt spid="2129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3000"/>
                                        </p:tgtEl>
                                        <p:attrNameLst>
                                          <p:attrName>style.visibility</p:attrName>
                                        </p:attrNameLst>
                                      </p:cBhvr>
                                      <p:to>
                                        <p:strVal val="visible"/>
                                      </p:to>
                                    </p:set>
                                    <p:animEffect transition="in" filter="box(in)">
                                      <p:cBhvr>
                                        <p:cTn id="17" dur="500"/>
                                        <p:tgtEl>
                                          <p:spTgt spid="213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p:bldP spid="212997" grpId="0"/>
      <p:bldP spid="2130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p16"/>
          <p:cNvPicPr>
            <a:picLocks noChangeAspect="1" noChangeArrowheads="1"/>
          </p:cNvPicPr>
          <p:nvPr/>
        </p:nvPicPr>
        <p:blipFill>
          <a:blip r:embed="rId2" cstate="email"/>
          <a:srcRect/>
          <a:stretch>
            <a:fillRect/>
          </a:stretch>
        </p:blipFill>
        <p:spPr bwMode="auto">
          <a:xfrm>
            <a:off x="1905000" y="2514600"/>
            <a:ext cx="678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5"/>
          <p:cNvSpPr txBox="1">
            <a:spLocks noChangeArrowheads="1"/>
          </p:cNvSpPr>
          <p:nvPr/>
        </p:nvSpPr>
        <p:spPr bwMode="auto">
          <a:xfrm>
            <a:off x="478631" y="946548"/>
            <a:ext cx="8446294"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700" b="1">
                <a:solidFill>
                  <a:srgbClr val="C00000"/>
                </a:solidFill>
                <a:latin typeface="Times New Roman" panose="02020603050405020304" pitchFamily="18" charset="0"/>
              </a:rPr>
              <a:t>1d. Listen again. How does Bob get to his grandparents’ home?  Check 1 or 2.</a:t>
            </a:r>
          </a:p>
        </p:txBody>
      </p:sp>
      <p:sp>
        <p:nvSpPr>
          <p:cNvPr id="16387" name="Rectangle 7"/>
          <p:cNvSpPr>
            <a:spLocks noChangeArrowheads="1"/>
          </p:cNvSpPr>
          <p:nvPr/>
        </p:nvSpPr>
        <p:spPr bwMode="auto">
          <a:xfrm>
            <a:off x="990600" y="2800350"/>
            <a:ext cx="609600" cy="40005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zh-CN" altLang="en-US"/>
          </a:p>
        </p:txBody>
      </p:sp>
      <p:sp>
        <p:nvSpPr>
          <p:cNvPr id="16388" name="Rectangle 8"/>
          <p:cNvSpPr>
            <a:spLocks noChangeArrowheads="1"/>
          </p:cNvSpPr>
          <p:nvPr/>
        </p:nvSpPr>
        <p:spPr bwMode="auto">
          <a:xfrm>
            <a:off x="990600" y="3657600"/>
            <a:ext cx="609600" cy="40005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lIns="68580" tIns="34290" rIns="68580" bIns="34290" anchor="ctr"/>
          <a:lstStyle/>
          <a:p>
            <a:endParaRPr lang="zh-CN" altLang="en-US"/>
          </a:p>
        </p:txBody>
      </p:sp>
      <p:sp>
        <p:nvSpPr>
          <p:cNvPr id="214023" name="Rectangle 9"/>
          <p:cNvSpPr>
            <a:spLocks noChangeArrowheads="1"/>
          </p:cNvSpPr>
          <p:nvPr/>
        </p:nvSpPr>
        <p:spPr bwMode="auto">
          <a:xfrm>
            <a:off x="990600" y="2743200"/>
            <a:ext cx="306807" cy="4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8" rIns="68576" bIns="34288">
            <a:spAutoFit/>
          </a:bodyPr>
          <a:lstStyle/>
          <a:p>
            <a:pPr defTabSz="684530"/>
            <a:r>
              <a:rPr lang="en-US" altLang="zh-CN" sz="24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4023"/>
                                        </p:tgtEl>
                                        <p:attrNameLst>
                                          <p:attrName>style.visibility</p:attrName>
                                        </p:attrNameLst>
                                      </p:cBhvr>
                                      <p:to>
                                        <p:strVal val="visible"/>
                                      </p:to>
                                    </p:set>
                                    <p:animEffect transition="in" filter="wipe(down)">
                                      <p:cBhvr>
                                        <p:cTn id="7" dur="500"/>
                                        <p:tgtEl>
                                          <p:spTgt spid="21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全屏显示(16:9)</PresentationFormat>
  <Paragraphs>121</Paragraphs>
  <Slides>26</Slides>
  <Notes>2</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0</vt:i4>
      </vt:variant>
      <vt:variant>
        <vt:lpstr>幻灯片标题</vt:lpstr>
      </vt:variant>
      <vt:variant>
        <vt:i4>26</vt:i4>
      </vt:variant>
    </vt:vector>
  </HeadingPairs>
  <TitlesOfParts>
    <vt:vector size="33" baseType="lpstr">
      <vt:lpstr>宋体</vt:lpstr>
      <vt:lpstr>微软雅黑</vt:lpstr>
      <vt:lpstr>Arial</vt:lpstr>
      <vt:lpstr>Calibri</vt:lpstr>
      <vt:lpstr>Calibri Light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1c. Listen and check the things that Mary wants to know.</vt:lpstr>
      <vt:lpstr>PowerPoint 演示文稿</vt:lpstr>
      <vt:lpstr>        A: How does grandpa get to the park? B: First, he … to 某地      Next, he … to 某地      Finally, he … to 某地 </vt:lpstr>
      <vt:lpstr>        A: How does Nina go to the library? B: First, she…to 某地      Next, she…to 某地      Then, she…to 某地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2013-07-01T03:05:00Z</dcterms:created>
  <dcterms:modified xsi:type="dcterms:W3CDTF">2023-01-17T03:14:20Z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32FA2C8182A24F03A622F1CC41DC0B33</vt:lpwstr>
  </property>
  <property fmtid="{A09F084E-AD41-489F-8076-AA5BE3082BCA}" pid="100">
    <vt:ui4>5</vt:ui4>
  </property>
  <property fmtid="{64440492-4C8B-11D1-8B70-080036B11A03}" pid="11">
    <vt:lpwstr>www.2ppt.com-爱PPT提供资源下载</vt:lpwstr>
  </property>
</Properties>
</file>