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514" r:id="rId2"/>
    <p:sldId id="259" r:id="rId3"/>
    <p:sldId id="260" r:id="rId4"/>
    <p:sldId id="284" r:id="rId5"/>
    <p:sldId id="285" r:id="rId6"/>
    <p:sldId id="261" r:id="rId7"/>
    <p:sldId id="271" r:id="rId8"/>
    <p:sldId id="273" r:id="rId9"/>
    <p:sldId id="269" r:id="rId10"/>
    <p:sldId id="272" r:id="rId11"/>
    <p:sldId id="268" r:id="rId12"/>
    <p:sldId id="275" r:id="rId13"/>
    <p:sldId id="515" r:id="rId14"/>
    <p:sldId id="291" r:id="rId15"/>
    <p:sldId id="282" r:id="rId16"/>
    <p:sldId id="516" r:id="rId17"/>
    <p:sldId id="264" r:id="rId18"/>
  </p:sldIdLst>
  <p:sldSz cx="9144000" cy="6858000" type="screen4x3"/>
  <p:notesSz cx="6858000" cy="9144000"/>
  <p:custDataLst>
    <p:tags r:id="rId21"/>
  </p:custDataLst>
  <p:defaultTextStyle>
    <a:defPPr>
      <a:defRPr lang="zh-CN"/>
    </a:defPPr>
    <a:lvl1pPr marL="0" algn="l" defTabSz="86423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31800" algn="l" defTabSz="86423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64235" algn="l" defTabSz="86423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96035" algn="l" defTabSz="86423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727835" algn="l" defTabSz="86423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60270" algn="l" defTabSz="86423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92070" algn="l" defTabSz="86423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024505" algn="l" defTabSz="86423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456305" algn="l" defTabSz="86423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5B9BD5"/>
    <a:srgbClr val="FFFFFF"/>
    <a:srgbClr val="A5A5A5"/>
    <a:srgbClr val="D0E0DD"/>
    <a:srgbClr val="728487"/>
    <a:srgbClr val="BFCED0"/>
    <a:srgbClr val="93B5B7"/>
    <a:srgbClr val="414242"/>
    <a:srgbClr val="3C4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浅色样式 2 - 强调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318" y="-264"/>
      </p:cViewPr>
      <p:guideLst>
        <p:guide orient="horz" pos="216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40462-4A12-4D04-89D3-3B52EF53316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649D9-F50C-40F4-BB92-8F26942C13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86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31800" algn="l" defTabSz="86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864235" algn="l" defTabSz="86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296035" algn="l" defTabSz="86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727835" algn="l" defTabSz="86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160270" algn="l" defTabSz="86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592070" algn="l" defTabSz="86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024505" algn="l" defTabSz="86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456305" algn="l" defTabSz="86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649D9-F50C-40F4-BB92-8F26942C13BD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649D9-F50C-40F4-BB92-8F26942C13BD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649D9-F50C-40F4-BB92-8F26942C13BD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649D9-F50C-40F4-BB92-8F26942C13BD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649D9-F50C-40F4-BB92-8F26942C13BD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649D9-F50C-40F4-BB92-8F26942C13BD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649D9-F50C-40F4-BB92-8F26942C13B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649D9-F50C-40F4-BB92-8F26942C13B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649D9-F50C-40F4-BB92-8F26942C13B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649D9-F50C-40F4-BB92-8F26942C13B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649D9-F50C-40F4-BB92-8F26942C13BD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649D9-F50C-40F4-BB92-8F26942C13BD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649D9-F50C-40F4-BB92-8F26942C13BD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649D9-F50C-40F4-BB92-8F26942C13BD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1" y="2130431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1" y="3886207"/>
            <a:ext cx="6400801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1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2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92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24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55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86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1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48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FCDE9-9BE6-44D1-AB35-C200395F5D2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CB3A9-9639-441F-850D-88426105CCF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3" y="274642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455C7-3E48-4D2F-89A9-AE115C70F0A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99958-3152-40FF-ACF4-763F7A52189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6" y="4406905"/>
            <a:ext cx="7772400" cy="1362075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6" y="2906717"/>
            <a:ext cx="7772400" cy="1500187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3116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623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9286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240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5519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8635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01752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44868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D1402-64DE-4BFA-901F-CC456B6A0E89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3" y="1600206"/>
            <a:ext cx="4038600" cy="452596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41DA5-1597-409D-B776-645B61218D7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1" y="1535117"/>
            <a:ext cx="4040188" cy="639761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31165" indent="0">
              <a:buNone/>
              <a:defRPr sz="1900" b="1"/>
            </a:lvl2pPr>
            <a:lvl3pPr marL="862330" indent="0">
              <a:buNone/>
              <a:defRPr sz="1700" b="1"/>
            </a:lvl3pPr>
            <a:lvl4pPr marL="1292860" indent="0">
              <a:buNone/>
              <a:defRPr sz="1500" b="1"/>
            </a:lvl4pPr>
            <a:lvl5pPr marL="1724025" indent="0">
              <a:buNone/>
              <a:defRPr sz="1500" b="1"/>
            </a:lvl5pPr>
            <a:lvl6pPr marL="2155190" indent="0">
              <a:buNone/>
              <a:defRPr sz="1500" b="1"/>
            </a:lvl6pPr>
            <a:lvl7pPr marL="2586355" indent="0">
              <a:buNone/>
              <a:defRPr sz="1500" b="1"/>
            </a:lvl7pPr>
            <a:lvl8pPr marL="3017520" indent="0">
              <a:buNone/>
              <a:defRPr sz="1500" b="1"/>
            </a:lvl8pPr>
            <a:lvl9pPr marL="3448685" indent="0">
              <a:buNone/>
              <a:defRPr sz="15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1" y="2174877"/>
            <a:ext cx="4040188" cy="3951289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535117"/>
            <a:ext cx="4041775" cy="639761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31165" indent="0">
              <a:buNone/>
              <a:defRPr sz="1900" b="1"/>
            </a:lvl2pPr>
            <a:lvl3pPr marL="862330" indent="0">
              <a:buNone/>
              <a:defRPr sz="1700" b="1"/>
            </a:lvl3pPr>
            <a:lvl4pPr marL="1292860" indent="0">
              <a:buNone/>
              <a:defRPr sz="1500" b="1"/>
            </a:lvl4pPr>
            <a:lvl5pPr marL="1724025" indent="0">
              <a:buNone/>
              <a:defRPr sz="1500" b="1"/>
            </a:lvl5pPr>
            <a:lvl6pPr marL="2155190" indent="0">
              <a:buNone/>
              <a:defRPr sz="1500" b="1"/>
            </a:lvl6pPr>
            <a:lvl7pPr marL="2586355" indent="0">
              <a:buNone/>
              <a:defRPr sz="1500" b="1"/>
            </a:lvl7pPr>
            <a:lvl8pPr marL="3017520" indent="0">
              <a:buNone/>
              <a:defRPr sz="1500" b="1"/>
            </a:lvl8pPr>
            <a:lvl9pPr marL="3448685" indent="0">
              <a:buNone/>
              <a:defRPr sz="15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2174877"/>
            <a:ext cx="4041775" cy="3951289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93FBF-8F8B-48D1-A94F-BC67D3BAEDA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2BCD-6634-4915-B124-8E91625FF55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47F8D-83E5-412A-81A5-D0578366CCA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3" y="273055"/>
            <a:ext cx="3008312" cy="1162049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2" y="273057"/>
            <a:ext cx="5111751" cy="5853113"/>
          </a:xfrm>
        </p:spPr>
        <p:txBody>
          <a:bodyPr/>
          <a:lstStyle>
            <a:lvl1pPr>
              <a:defRPr sz="3000"/>
            </a:lvl1pPr>
            <a:lvl2pPr>
              <a:defRPr sz="27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3" y="1435101"/>
            <a:ext cx="3008312" cy="4691064"/>
          </a:xfrm>
        </p:spPr>
        <p:txBody>
          <a:bodyPr/>
          <a:lstStyle>
            <a:lvl1pPr marL="0" indent="0">
              <a:buNone/>
              <a:defRPr sz="1300"/>
            </a:lvl1pPr>
            <a:lvl2pPr marL="431165" indent="0">
              <a:buNone/>
              <a:defRPr sz="1200"/>
            </a:lvl2pPr>
            <a:lvl3pPr marL="862330" indent="0">
              <a:buNone/>
              <a:defRPr sz="900"/>
            </a:lvl3pPr>
            <a:lvl4pPr marL="1292860" indent="0">
              <a:buNone/>
              <a:defRPr sz="800"/>
            </a:lvl4pPr>
            <a:lvl5pPr marL="1724025" indent="0">
              <a:buNone/>
              <a:defRPr sz="800"/>
            </a:lvl5pPr>
            <a:lvl6pPr marL="2155190" indent="0">
              <a:buNone/>
              <a:defRPr sz="800"/>
            </a:lvl6pPr>
            <a:lvl7pPr marL="2586355" indent="0">
              <a:buNone/>
              <a:defRPr sz="800"/>
            </a:lvl7pPr>
            <a:lvl8pPr marL="3017520" indent="0">
              <a:buNone/>
              <a:defRPr sz="800"/>
            </a:lvl8pPr>
            <a:lvl9pPr marL="3448685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B333A-4BA5-4158-B49A-4E2BDD34BFC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80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000"/>
            </a:lvl1pPr>
            <a:lvl2pPr marL="431165" indent="0">
              <a:buNone/>
              <a:defRPr sz="2700"/>
            </a:lvl2pPr>
            <a:lvl3pPr marL="862330" indent="0">
              <a:buNone/>
              <a:defRPr sz="2200"/>
            </a:lvl3pPr>
            <a:lvl4pPr marL="1292860" indent="0">
              <a:buNone/>
              <a:defRPr sz="1900"/>
            </a:lvl4pPr>
            <a:lvl5pPr marL="1724025" indent="0">
              <a:buNone/>
              <a:defRPr sz="1900"/>
            </a:lvl5pPr>
            <a:lvl6pPr marL="2155190" indent="0">
              <a:buNone/>
              <a:defRPr sz="1900"/>
            </a:lvl6pPr>
            <a:lvl7pPr marL="2586355" indent="0">
              <a:buNone/>
              <a:defRPr sz="1900"/>
            </a:lvl7pPr>
            <a:lvl8pPr marL="3017520" indent="0">
              <a:buNone/>
              <a:defRPr sz="1900"/>
            </a:lvl8pPr>
            <a:lvl9pPr marL="3448685" indent="0">
              <a:buNone/>
              <a:defRPr sz="19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1"/>
          </a:xfrm>
        </p:spPr>
        <p:txBody>
          <a:bodyPr/>
          <a:lstStyle>
            <a:lvl1pPr marL="0" indent="0">
              <a:buNone/>
              <a:defRPr sz="1300"/>
            </a:lvl1pPr>
            <a:lvl2pPr marL="431165" indent="0">
              <a:buNone/>
              <a:defRPr sz="1200"/>
            </a:lvl2pPr>
            <a:lvl3pPr marL="862330" indent="0">
              <a:buNone/>
              <a:defRPr sz="900"/>
            </a:lvl3pPr>
            <a:lvl4pPr marL="1292860" indent="0">
              <a:buNone/>
              <a:defRPr sz="800"/>
            </a:lvl4pPr>
            <a:lvl5pPr marL="1724025" indent="0">
              <a:buNone/>
              <a:defRPr sz="800"/>
            </a:lvl5pPr>
            <a:lvl6pPr marL="2155190" indent="0">
              <a:buNone/>
              <a:defRPr sz="800"/>
            </a:lvl6pPr>
            <a:lvl7pPr marL="2586355" indent="0">
              <a:buNone/>
              <a:defRPr sz="800"/>
            </a:lvl7pPr>
            <a:lvl8pPr marL="3017520" indent="0">
              <a:buNone/>
              <a:defRPr sz="800"/>
            </a:lvl8pPr>
            <a:lvl9pPr marL="3448685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46965-FF0E-4559-B962-9EDC35BF520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1" y="274640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86407" tIns="43203" rIns="86407" bIns="43203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1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86407" tIns="43203" rIns="86407" bIns="43203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6"/>
          </a:xfrm>
          <a:prstGeom prst="rect">
            <a:avLst/>
          </a:prstGeom>
        </p:spPr>
        <p:txBody>
          <a:bodyPr vert="horz" lIns="86407" tIns="43203" rIns="86407" bIns="4320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1" y="6356355"/>
            <a:ext cx="2895600" cy="365126"/>
          </a:xfrm>
          <a:prstGeom prst="rect">
            <a:avLst/>
          </a:prstGeom>
        </p:spPr>
        <p:txBody>
          <a:bodyPr vert="horz" lIns="86407" tIns="43203" rIns="86407" bIns="4320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1" y="6356355"/>
            <a:ext cx="2133600" cy="365126"/>
          </a:xfrm>
          <a:prstGeom prst="rect">
            <a:avLst/>
          </a:prstGeom>
        </p:spPr>
        <p:txBody>
          <a:bodyPr vert="horz" lIns="86407" tIns="43203" rIns="86407" bIns="4320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30FCAA2-B715-4026-A5EF-FA9DAA008B4A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blind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31165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862330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292860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724025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23215" indent="-32321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00405" indent="-26924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77595" indent="-21526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indent="-21526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9925" indent="-21526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0455" indent="-215265" algn="l" defTabSz="862330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01620" indent="-215265" algn="l" defTabSz="862330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32785" indent="-215265" algn="l" defTabSz="862330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63950" indent="-215265" algn="l" defTabSz="862330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623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1165" algn="l" defTabSz="8623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2330" algn="l" defTabSz="8623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2860" algn="l" defTabSz="8623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4025" algn="l" defTabSz="8623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55190" algn="l" defTabSz="8623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86355" algn="l" defTabSz="8623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17520" algn="l" defTabSz="8623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48685" algn="l" defTabSz="8623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0" y="1719491"/>
            <a:ext cx="9100843" cy="8280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86407" tIns="43203" rIns="86407" bIns="43203">
            <a:spAutoFit/>
          </a:bodyPr>
          <a:lstStyle/>
          <a:p>
            <a:pPr algn="ctr" defTabSz="86233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4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Unit </a:t>
            </a:r>
            <a:r>
              <a:rPr lang="en-US" altLang="zh-CN" sz="48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 </a:t>
            </a:r>
            <a:r>
              <a:rPr lang="en-US" altLang="zh-CN" sz="4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Writing</a:t>
            </a:r>
            <a:r>
              <a:rPr lang="zh-CN" altLang="en-US" sz="4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4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Home</a:t>
            </a:r>
            <a:endParaRPr lang="en-US" altLang="zh-CN" sz="4800" b="1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994609"/>
            <a:ext cx="9144000" cy="694261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Lesson 15  Sending the Postcards</a:t>
            </a:r>
            <a:endParaRPr lang="zh-CN" altLang="en-US" sz="4000" b="1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03175" y="5580519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7" tIns="43203" rIns="86407" bIns="43203" rtlCol="0" anchor="ctr"/>
          <a:lstStyle/>
          <a:p>
            <a:pPr algn="ctr"/>
            <a:r>
              <a:rPr lang="en-US" altLang="zh-CN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Consolidation and extension</a:t>
            </a:r>
            <a:endParaRPr lang="zh-CN" altLang="en-US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62434" y="1480536"/>
            <a:ext cx="6473458" cy="1072135"/>
          </a:xfrm>
          <a:prstGeom prst="rect">
            <a:avLst/>
          </a:prstGeom>
          <a:noFill/>
        </p:spPr>
        <p:txBody>
          <a:bodyPr wrap="square" lIns="86407" tIns="43203" rIns="86407" bIns="43203" rtlCol="0">
            <a:spAutoFit/>
          </a:bodyPr>
          <a:lstStyle/>
          <a:p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单词</a:t>
            </a:r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识记：看谁先找出它们，并最先记住。</a:t>
            </a:r>
          </a:p>
        </p:txBody>
      </p:sp>
      <p:sp>
        <p:nvSpPr>
          <p:cNvPr id="10" name="Freeform 3"/>
          <p:cNvSpPr/>
          <p:nvPr/>
        </p:nvSpPr>
        <p:spPr bwMode="auto">
          <a:xfrm rot="13978264">
            <a:off x="2851060" y="4086584"/>
            <a:ext cx="2085974" cy="1588294"/>
          </a:xfrm>
          <a:custGeom>
            <a:avLst/>
            <a:gdLst>
              <a:gd name="T0" fmla="*/ 2147483647 w 10688"/>
              <a:gd name="T1" fmla="*/ 2147483647 h 10844"/>
              <a:gd name="T2" fmla="*/ 2147483647 w 10688"/>
              <a:gd name="T3" fmla="*/ 2147483647 h 10844"/>
              <a:gd name="T4" fmla="*/ 2147483647 w 10688"/>
              <a:gd name="T5" fmla="*/ 2147483647 h 10844"/>
              <a:gd name="T6" fmla="*/ 2147483647 w 10688"/>
              <a:gd name="T7" fmla="*/ 2147483647 h 10844"/>
              <a:gd name="T8" fmla="*/ 2147483647 w 10688"/>
              <a:gd name="T9" fmla="*/ 2147483647 h 10844"/>
              <a:gd name="T10" fmla="*/ 2147483647 w 10688"/>
              <a:gd name="T11" fmla="*/ 2147483647 h 10844"/>
              <a:gd name="T12" fmla="*/ 0 w 10688"/>
              <a:gd name="T13" fmla="*/ 2147483647 h 10844"/>
              <a:gd name="T14" fmla="*/ 2147483647 w 10688"/>
              <a:gd name="T15" fmla="*/ 2147483647 h 108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688"/>
              <a:gd name="T25" fmla="*/ 0 h 10844"/>
              <a:gd name="T26" fmla="*/ 10688 w 10688"/>
              <a:gd name="T27" fmla="*/ 10844 h 108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688" h="10844">
                <a:moveTo>
                  <a:pt x="3563" y="7062"/>
                </a:moveTo>
                <a:lnTo>
                  <a:pt x="3563" y="7062"/>
                </a:lnTo>
                <a:cubicBezTo>
                  <a:pt x="4375" y="8187"/>
                  <a:pt x="4688" y="9500"/>
                  <a:pt x="4563" y="10749"/>
                </a:cubicBezTo>
                <a:cubicBezTo>
                  <a:pt x="5718" y="10843"/>
                  <a:pt x="6906" y="10562"/>
                  <a:pt x="7937" y="9812"/>
                </a:cubicBezTo>
                <a:cubicBezTo>
                  <a:pt x="10187" y="8187"/>
                  <a:pt x="10687" y="5032"/>
                  <a:pt x="9062" y="2782"/>
                </a:cubicBezTo>
                <a:cubicBezTo>
                  <a:pt x="7437" y="500"/>
                  <a:pt x="4282" y="0"/>
                  <a:pt x="2032" y="1626"/>
                </a:cubicBezTo>
                <a:cubicBezTo>
                  <a:pt x="907" y="2438"/>
                  <a:pt x="219" y="3657"/>
                  <a:pt x="0" y="4907"/>
                </a:cubicBezTo>
                <a:cubicBezTo>
                  <a:pt x="1375" y="5126"/>
                  <a:pt x="2688" y="5843"/>
                  <a:pt x="3563" y="7062"/>
                </a:cubicBezTo>
              </a:path>
            </a:pathLst>
          </a:custGeom>
          <a:solidFill>
            <a:srgbClr val="93B5B7"/>
          </a:solidFill>
          <a:ln>
            <a:noFill/>
          </a:ln>
        </p:spPr>
        <p:txBody>
          <a:bodyPr wrap="none" lIns="115200" tIns="57600" rIns="115200" bIns="57600" anchor="ctr"/>
          <a:lstStyle/>
          <a:p>
            <a:endParaRPr lang="zh-CN" altLang="en-US">
              <a:solidFill>
                <a:srgbClr val="234C5B"/>
              </a:solidFill>
            </a:endParaRPr>
          </a:p>
        </p:txBody>
      </p:sp>
      <p:sp>
        <p:nvSpPr>
          <p:cNvPr id="11" name="Freeform 3"/>
          <p:cNvSpPr/>
          <p:nvPr/>
        </p:nvSpPr>
        <p:spPr bwMode="auto">
          <a:xfrm rot="19397468">
            <a:off x="3483281" y="2335968"/>
            <a:ext cx="1565672" cy="2117725"/>
          </a:xfrm>
          <a:custGeom>
            <a:avLst/>
            <a:gdLst>
              <a:gd name="T0" fmla="*/ 2147483647 w 10688"/>
              <a:gd name="T1" fmla="*/ 2147483647 h 10844"/>
              <a:gd name="T2" fmla="*/ 2147483647 w 10688"/>
              <a:gd name="T3" fmla="*/ 2147483647 h 10844"/>
              <a:gd name="T4" fmla="*/ 2147483647 w 10688"/>
              <a:gd name="T5" fmla="*/ 2147483647 h 10844"/>
              <a:gd name="T6" fmla="*/ 2147483647 w 10688"/>
              <a:gd name="T7" fmla="*/ 2147483647 h 10844"/>
              <a:gd name="T8" fmla="*/ 2147483647 w 10688"/>
              <a:gd name="T9" fmla="*/ 2147483647 h 10844"/>
              <a:gd name="T10" fmla="*/ 2147483647 w 10688"/>
              <a:gd name="T11" fmla="*/ 2147483647 h 10844"/>
              <a:gd name="T12" fmla="*/ 0 w 10688"/>
              <a:gd name="T13" fmla="*/ 2147483647 h 10844"/>
              <a:gd name="T14" fmla="*/ 2147483647 w 10688"/>
              <a:gd name="T15" fmla="*/ 2147483647 h 108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688"/>
              <a:gd name="T25" fmla="*/ 0 h 10844"/>
              <a:gd name="T26" fmla="*/ 10688 w 10688"/>
              <a:gd name="T27" fmla="*/ 10844 h 108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688" h="10844">
                <a:moveTo>
                  <a:pt x="3563" y="7062"/>
                </a:moveTo>
                <a:lnTo>
                  <a:pt x="3563" y="7062"/>
                </a:lnTo>
                <a:cubicBezTo>
                  <a:pt x="4375" y="8187"/>
                  <a:pt x="4688" y="9500"/>
                  <a:pt x="4563" y="10749"/>
                </a:cubicBezTo>
                <a:cubicBezTo>
                  <a:pt x="5718" y="10843"/>
                  <a:pt x="6906" y="10562"/>
                  <a:pt x="7937" y="9812"/>
                </a:cubicBezTo>
                <a:cubicBezTo>
                  <a:pt x="10187" y="8187"/>
                  <a:pt x="10687" y="5032"/>
                  <a:pt x="9062" y="2782"/>
                </a:cubicBezTo>
                <a:cubicBezTo>
                  <a:pt x="7437" y="500"/>
                  <a:pt x="4282" y="0"/>
                  <a:pt x="2032" y="1626"/>
                </a:cubicBezTo>
                <a:cubicBezTo>
                  <a:pt x="907" y="2438"/>
                  <a:pt x="219" y="3657"/>
                  <a:pt x="0" y="4907"/>
                </a:cubicBezTo>
                <a:cubicBezTo>
                  <a:pt x="1375" y="5126"/>
                  <a:pt x="2688" y="5843"/>
                  <a:pt x="3563" y="7062"/>
                </a:cubicBezTo>
              </a:path>
            </a:pathLst>
          </a:custGeom>
          <a:solidFill>
            <a:srgbClr val="728487"/>
          </a:solidFill>
          <a:ln>
            <a:noFill/>
          </a:ln>
        </p:spPr>
        <p:txBody>
          <a:bodyPr wrap="none" lIns="115200" tIns="57600" rIns="115200" bIns="57600" anchor="ctr"/>
          <a:lstStyle/>
          <a:p>
            <a:endParaRPr lang="zh-CN" altLang="en-US">
              <a:solidFill>
                <a:srgbClr val="234C5B"/>
              </a:solidFill>
            </a:endParaRPr>
          </a:p>
        </p:txBody>
      </p:sp>
      <p:sp>
        <p:nvSpPr>
          <p:cNvPr id="12" name="Freeform 3"/>
          <p:cNvSpPr/>
          <p:nvPr/>
        </p:nvSpPr>
        <p:spPr bwMode="auto">
          <a:xfrm rot="3202081">
            <a:off x="4328030" y="3094992"/>
            <a:ext cx="2085974" cy="1587103"/>
          </a:xfrm>
          <a:custGeom>
            <a:avLst/>
            <a:gdLst>
              <a:gd name="T0" fmla="*/ 2147483647 w 10688"/>
              <a:gd name="T1" fmla="*/ 2147483647 h 10844"/>
              <a:gd name="T2" fmla="*/ 2147483647 w 10688"/>
              <a:gd name="T3" fmla="*/ 2147483647 h 10844"/>
              <a:gd name="T4" fmla="*/ 2147483647 w 10688"/>
              <a:gd name="T5" fmla="*/ 2147483647 h 10844"/>
              <a:gd name="T6" fmla="*/ 2147483647 w 10688"/>
              <a:gd name="T7" fmla="*/ 2147483647 h 10844"/>
              <a:gd name="T8" fmla="*/ 2147483647 w 10688"/>
              <a:gd name="T9" fmla="*/ 2147483647 h 10844"/>
              <a:gd name="T10" fmla="*/ 2147483647 w 10688"/>
              <a:gd name="T11" fmla="*/ 2147483647 h 10844"/>
              <a:gd name="T12" fmla="*/ 0 w 10688"/>
              <a:gd name="T13" fmla="*/ 2147483647 h 10844"/>
              <a:gd name="T14" fmla="*/ 2147483647 w 10688"/>
              <a:gd name="T15" fmla="*/ 2147483647 h 108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688"/>
              <a:gd name="T25" fmla="*/ 0 h 10844"/>
              <a:gd name="T26" fmla="*/ 10688 w 10688"/>
              <a:gd name="T27" fmla="*/ 10844 h 108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688" h="10844">
                <a:moveTo>
                  <a:pt x="3563" y="7062"/>
                </a:moveTo>
                <a:lnTo>
                  <a:pt x="3563" y="7062"/>
                </a:lnTo>
                <a:cubicBezTo>
                  <a:pt x="4375" y="8187"/>
                  <a:pt x="4688" y="9500"/>
                  <a:pt x="4563" y="10749"/>
                </a:cubicBezTo>
                <a:cubicBezTo>
                  <a:pt x="5718" y="10843"/>
                  <a:pt x="6906" y="10562"/>
                  <a:pt x="7937" y="9812"/>
                </a:cubicBezTo>
                <a:cubicBezTo>
                  <a:pt x="10187" y="8187"/>
                  <a:pt x="10687" y="5032"/>
                  <a:pt x="9062" y="2782"/>
                </a:cubicBezTo>
                <a:cubicBezTo>
                  <a:pt x="7437" y="500"/>
                  <a:pt x="4282" y="0"/>
                  <a:pt x="2032" y="1626"/>
                </a:cubicBezTo>
                <a:cubicBezTo>
                  <a:pt x="907" y="2438"/>
                  <a:pt x="219" y="3657"/>
                  <a:pt x="0" y="4907"/>
                </a:cubicBezTo>
                <a:cubicBezTo>
                  <a:pt x="1375" y="5126"/>
                  <a:pt x="2688" y="5843"/>
                  <a:pt x="3563" y="7062"/>
                </a:cubicBezTo>
              </a:path>
            </a:pathLst>
          </a:custGeom>
          <a:solidFill>
            <a:srgbClr val="D0E0DD"/>
          </a:solidFill>
          <a:ln>
            <a:noFill/>
          </a:ln>
        </p:spPr>
        <p:txBody>
          <a:bodyPr wrap="none" lIns="115200" tIns="57600" rIns="115200" bIns="57600" anchor="ctr"/>
          <a:lstStyle/>
          <a:p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13" name="Freeform 3"/>
          <p:cNvSpPr/>
          <p:nvPr/>
        </p:nvSpPr>
        <p:spPr bwMode="auto">
          <a:xfrm rot="8579122">
            <a:off x="4215515" y="4304469"/>
            <a:ext cx="1565671" cy="2117725"/>
          </a:xfrm>
          <a:custGeom>
            <a:avLst/>
            <a:gdLst>
              <a:gd name="T0" fmla="*/ 2147483647 w 10688"/>
              <a:gd name="T1" fmla="*/ 2147483647 h 10844"/>
              <a:gd name="T2" fmla="*/ 2147483647 w 10688"/>
              <a:gd name="T3" fmla="*/ 2147483647 h 10844"/>
              <a:gd name="T4" fmla="*/ 2147483647 w 10688"/>
              <a:gd name="T5" fmla="*/ 2147483647 h 10844"/>
              <a:gd name="T6" fmla="*/ 2147483647 w 10688"/>
              <a:gd name="T7" fmla="*/ 2147483647 h 10844"/>
              <a:gd name="T8" fmla="*/ 2147483647 w 10688"/>
              <a:gd name="T9" fmla="*/ 2147483647 h 10844"/>
              <a:gd name="T10" fmla="*/ 2147483647 w 10688"/>
              <a:gd name="T11" fmla="*/ 2147483647 h 10844"/>
              <a:gd name="T12" fmla="*/ 0 w 10688"/>
              <a:gd name="T13" fmla="*/ 2147483647 h 10844"/>
              <a:gd name="T14" fmla="*/ 2147483647 w 10688"/>
              <a:gd name="T15" fmla="*/ 2147483647 h 108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688"/>
              <a:gd name="T25" fmla="*/ 0 h 10844"/>
              <a:gd name="T26" fmla="*/ 10688 w 10688"/>
              <a:gd name="T27" fmla="*/ 10844 h 108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688" h="10844">
                <a:moveTo>
                  <a:pt x="3563" y="7062"/>
                </a:moveTo>
                <a:lnTo>
                  <a:pt x="3563" y="7062"/>
                </a:lnTo>
                <a:cubicBezTo>
                  <a:pt x="4375" y="8187"/>
                  <a:pt x="4688" y="9500"/>
                  <a:pt x="4563" y="10749"/>
                </a:cubicBezTo>
                <a:cubicBezTo>
                  <a:pt x="5718" y="10843"/>
                  <a:pt x="6906" y="10562"/>
                  <a:pt x="7937" y="9812"/>
                </a:cubicBezTo>
                <a:cubicBezTo>
                  <a:pt x="10187" y="8187"/>
                  <a:pt x="10687" y="5032"/>
                  <a:pt x="9062" y="2782"/>
                </a:cubicBezTo>
                <a:cubicBezTo>
                  <a:pt x="7437" y="500"/>
                  <a:pt x="4282" y="0"/>
                  <a:pt x="2032" y="1626"/>
                </a:cubicBezTo>
                <a:cubicBezTo>
                  <a:pt x="907" y="2438"/>
                  <a:pt x="219" y="3657"/>
                  <a:pt x="0" y="4907"/>
                </a:cubicBezTo>
                <a:cubicBezTo>
                  <a:pt x="1375" y="5126"/>
                  <a:pt x="2688" y="5843"/>
                  <a:pt x="3563" y="7062"/>
                </a:cubicBezTo>
              </a:path>
            </a:pathLst>
          </a:custGeom>
          <a:solidFill>
            <a:srgbClr val="BFCED0"/>
          </a:solidFill>
          <a:ln>
            <a:noFill/>
          </a:ln>
        </p:spPr>
        <p:txBody>
          <a:bodyPr wrap="none" lIns="115200" tIns="57600" rIns="115200" bIns="57600" anchor="ctr"/>
          <a:lstStyle/>
          <a:p>
            <a:endParaRPr lang="zh-CN" altLang="en-US">
              <a:solidFill>
                <a:srgbClr val="234C5B"/>
              </a:solidFill>
            </a:endParaRPr>
          </a:p>
        </p:txBody>
      </p:sp>
      <p:sp>
        <p:nvSpPr>
          <p:cNvPr id="14" name="TextBox 22"/>
          <p:cNvSpPr txBox="1">
            <a:spLocks noChangeArrowheads="1"/>
          </p:cNvSpPr>
          <p:nvPr/>
        </p:nvSpPr>
        <p:spPr bwMode="auto">
          <a:xfrm>
            <a:off x="3739266" y="2826505"/>
            <a:ext cx="989409" cy="548583"/>
          </a:xfrm>
          <a:prstGeom prst="rect">
            <a:avLst/>
          </a:prstGeom>
          <a:noFill/>
          <a:ln>
            <a:noFill/>
          </a:ln>
        </p:spPr>
        <p:txBody>
          <a:bodyPr lIns="115175" tIns="57587" rIns="115175" bIns="57587">
            <a:spAutoFit/>
          </a:bodyPr>
          <a:lstStyle>
            <a:lvl1pPr defTabSz="5429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429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429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429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429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429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429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429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429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1</a:t>
            </a:r>
            <a:endParaRPr lang="ru-RU" altLang="en-US" sz="2800" b="1" dirty="0">
              <a:solidFill>
                <a:schemeClr val="bg1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15" name="TextBox 24"/>
          <p:cNvSpPr txBox="1">
            <a:spLocks noChangeArrowheads="1"/>
          </p:cNvSpPr>
          <p:nvPr/>
        </p:nvSpPr>
        <p:spPr bwMode="auto">
          <a:xfrm>
            <a:off x="4490550" y="5087105"/>
            <a:ext cx="989409" cy="548583"/>
          </a:xfrm>
          <a:prstGeom prst="rect">
            <a:avLst/>
          </a:prstGeom>
          <a:noFill/>
          <a:ln>
            <a:noFill/>
          </a:ln>
        </p:spPr>
        <p:txBody>
          <a:bodyPr lIns="115175" tIns="57587" rIns="115175" bIns="57587">
            <a:spAutoFit/>
          </a:bodyPr>
          <a:lstStyle>
            <a:lvl1pPr defTabSz="5429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429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429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429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429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429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429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429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429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4</a:t>
            </a:r>
            <a:endParaRPr lang="ru-RU" altLang="en-US" sz="2800" b="1" dirty="0">
              <a:solidFill>
                <a:schemeClr val="bg1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16" name="TextBox 25"/>
          <p:cNvSpPr txBox="1">
            <a:spLocks noChangeArrowheads="1"/>
          </p:cNvSpPr>
          <p:nvPr/>
        </p:nvSpPr>
        <p:spPr bwMode="auto">
          <a:xfrm>
            <a:off x="4966800" y="3490080"/>
            <a:ext cx="989409" cy="548583"/>
          </a:xfrm>
          <a:prstGeom prst="rect">
            <a:avLst/>
          </a:prstGeom>
          <a:noFill/>
          <a:ln>
            <a:noFill/>
          </a:ln>
        </p:spPr>
        <p:txBody>
          <a:bodyPr lIns="115175" tIns="57587" rIns="115175" bIns="57587">
            <a:spAutoFit/>
          </a:bodyPr>
          <a:lstStyle>
            <a:lvl1pPr defTabSz="5429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429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429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429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429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429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429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429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429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2</a:t>
            </a:r>
            <a:endParaRPr lang="ru-RU" altLang="en-US" sz="2800" b="1" dirty="0">
              <a:solidFill>
                <a:schemeClr val="bg1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TextBox 33"/>
          <p:cNvSpPr txBox="1">
            <a:spLocks noChangeArrowheads="1"/>
          </p:cNvSpPr>
          <p:nvPr/>
        </p:nvSpPr>
        <p:spPr bwMode="auto">
          <a:xfrm>
            <a:off x="3329509" y="4426941"/>
            <a:ext cx="989409" cy="548583"/>
          </a:xfrm>
          <a:prstGeom prst="rect">
            <a:avLst/>
          </a:prstGeom>
          <a:noFill/>
          <a:ln>
            <a:noFill/>
          </a:ln>
        </p:spPr>
        <p:txBody>
          <a:bodyPr lIns="115175" tIns="57587" rIns="115175" bIns="57587">
            <a:spAutoFit/>
          </a:bodyPr>
          <a:lstStyle>
            <a:lvl1pPr defTabSz="5429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429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429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429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429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429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429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429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429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3</a:t>
            </a:r>
            <a:endParaRPr lang="ru-RU" altLang="en-US" sz="2800" b="1" dirty="0">
              <a:solidFill>
                <a:schemeClr val="bg1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176320" y="3333779"/>
            <a:ext cx="2530712" cy="735454"/>
          </a:xfrm>
          <a:prstGeom prst="rect">
            <a:avLst/>
          </a:prstGeom>
        </p:spPr>
        <p:txBody>
          <a:bodyPr wrap="square" lIns="86407" tIns="43203" rIns="86407" bIns="43203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turn 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left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34470" y="2989999"/>
            <a:ext cx="2562703" cy="1379911"/>
          </a:xfrm>
          <a:prstGeom prst="rect">
            <a:avLst/>
          </a:prstGeom>
        </p:spPr>
        <p:txBody>
          <a:bodyPr wrap="square" lIns="86407" tIns="43203" rIns="86407" bIns="43203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send 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the postcards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794637" y="5230006"/>
            <a:ext cx="1758687" cy="733581"/>
          </a:xfrm>
          <a:prstGeom prst="rect">
            <a:avLst/>
          </a:prstGeom>
        </p:spPr>
        <p:txBody>
          <a:bodyPr wrap="square" lIns="86407" tIns="43203" rIns="86407" bIns="43203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write 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to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000125" y="4387454"/>
            <a:ext cx="2158184" cy="733581"/>
          </a:xfrm>
          <a:prstGeom prst="rect">
            <a:avLst/>
          </a:prstGeom>
        </p:spPr>
        <p:txBody>
          <a:bodyPr wrap="square" lIns="86407" tIns="43203" rIns="86407" bIns="43203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go 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down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" y="492325"/>
            <a:ext cx="9143999" cy="694261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Consolidation and extension</a:t>
            </a:r>
            <a:endParaRPr lang="zh-CN" alt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7" tIns="43203" rIns="86407" bIns="43203"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13" name="文本框 12"/>
          <p:cNvSpPr txBox="1"/>
          <p:nvPr/>
        </p:nvSpPr>
        <p:spPr>
          <a:xfrm>
            <a:off x="909121" y="1424772"/>
            <a:ext cx="2983473" cy="581172"/>
          </a:xfrm>
          <a:prstGeom prst="rect">
            <a:avLst/>
          </a:prstGeom>
          <a:noFill/>
          <a:ln>
            <a:noFill/>
          </a:ln>
        </p:spPr>
        <p:txBody>
          <a:bodyPr wrap="square" lIns="86407" tIns="43203" rIns="86407" bIns="43203" rtlCol="0">
            <a:spAutoFit/>
          </a:bodyPr>
          <a:lstStyle/>
          <a:p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读课文比赛</a:t>
            </a:r>
          </a:p>
        </p:txBody>
      </p:sp>
      <p:sp>
        <p:nvSpPr>
          <p:cNvPr id="14" name="矩形 13"/>
          <p:cNvSpPr/>
          <p:nvPr/>
        </p:nvSpPr>
        <p:spPr>
          <a:xfrm>
            <a:off x="916703" y="2452910"/>
            <a:ext cx="5004435" cy="2026242"/>
          </a:xfrm>
          <a:prstGeom prst="rect">
            <a:avLst/>
          </a:prstGeom>
          <a:noFill/>
          <a:ln>
            <a:noFill/>
          </a:ln>
        </p:spPr>
        <p:txBody>
          <a:bodyPr wrap="square" lIns="86407" tIns="43203" rIns="86407" bIns="43203">
            <a:spAutoFit/>
          </a:bodyPr>
          <a:lstStyle/>
          <a:p>
            <a:pPr marL="269875" indent="-2698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看哪一组读得最顺畅准确。</a:t>
            </a:r>
            <a:endParaRPr lang="en-US" altLang="zh-CN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69875" indent="-2698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仿照课文，介绍自己的购物情况。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7" tIns="43203" rIns="86407" bIns="43203" rtlCol="0" anchor="ctr"/>
          <a:lstStyle/>
          <a:p>
            <a:pPr algn="ctr"/>
            <a:endParaRPr lang="zh-CN" altLang="en-US"/>
          </a:p>
        </p:txBody>
      </p:sp>
      <p:sp>
        <p:nvSpPr>
          <p:cNvPr id="11" name="任意多边形 33"/>
          <p:cNvSpPr>
            <a:spLocks noChangeAspect="1" noChangeArrowheads="1"/>
          </p:cNvSpPr>
          <p:nvPr/>
        </p:nvSpPr>
        <p:spPr bwMode="auto">
          <a:xfrm rot="10800000">
            <a:off x="6783275" y="2063209"/>
            <a:ext cx="1041540" cy="2452334"/>
          </a:xfrm>
          <a:custGeom>
            <a:avLst/>
            <a:gdLst>
              <a:gd name="T0" fmla="*/ 1998447 w 2836097"/>
              <a:gd name="T1" fmla="*/ 2285630 h 3067706"/>
              <a:gd name="T2" fmla="*/ 652650 w 2836097"/>
              <a:gd name="T3" fmla="*/ 2285630 h 3067706"/>
              <a:gd name="T4" fmla="*/ 0 w 2836097"/>
              <a:gd name="T5" fmla="*/ 1142815 h 3067706"/>
              <a:gd name="T6" fmla="*/ 652650 w 2836097"/>
              <a:gd name="T7" fmla="*/ 0 h 3067706"/>
              <a:gd name="T8" fmla="*/ 1998447 w 2836097"/>
              <a:gd name="T9" fmla="*/ 0 h 3067706"/>
              <a:gd name="T10" fmla="*/ 2112881 w 2836097"/>
              <a:gd name="T11" fmla="*/ 200378 h 3067706"/>
              <a:gd name="T12" fmla="*/ 1097666 w 2836097"/>
              <a:gd name="T13" fmla="*/ 200378 h 3067706"/>
              <a:gd name="T14" fmla="*/ 556778 w 2836097"/>
              <a:gd name="T15" fmla="*/ 1147493 h 3067706"/>
              <a:gd name="T16" fmla="*/ 1097666 w 2836097"/>
              <a:gd name="T17" fmla="*/ 2094607 h 3067706"/>
              <a:gd name="T18" fmla="*/ 2107539 w 2836097"/>
              <a:gd name="T19" fmla="*/ 2094607 h 306770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836097"/>
              <a:gd name="T31" fmla="*/ 0 h 3067706"/>
              <a:gd name="T32" fmla="*/ 2836097 w 2836097"/>
              <a:gd name="T33" fmla="*/ 3067706 h 306770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836097" h="3067706">
                <a:moveTo>
                  <a:pt x="2682494" y="3067706"/>
                </a:moveTo>
                <a:lnTo>
                  <a:pt x="876045" y="3067706"/>
                </a:lnTo>
                <a:lnTo>
                  <a:pt x="0" y="1533853"/>
                </a:lnTo>
                <a:lnTo>
                  <a:pt x="876045" y="0"/>
                </a:lnTo>
                <a:lnTo>
                  <a:pt x="2682494" y="0"/>
                </a:lnTo>
                <a:lnTo>
                  <a:pt x="2836097" y="268941"/>
                </a:lnTo>
                <a:lnTo>
                  <a:pt x="1473384" y="268941"/>
                </a:lnTo>
                <a:lnTo>
                  <a:pt x="747356" y="1540132"/>
                </a:lnTo>
                <a:lnTo>
                  <a:pt x="1473384" y="2811322"/>
                </a:lnTo>
                <a:lnTo>
                  <a:pt x="2828925" y="2811322"/>
                </a:lnTo>
                <a:lnTo>
                  <a:pt x="2682494" y="3067706"/>
                </a:lnTo>
                <a:close/>
              </a:path>
            </a:pathLst>
          </a:custGeom>
          <a:solidFill>
            <a:srgbClr val="72848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lIns="86407" tIns="43203" rIns="86407" bIns="43203" anchor="ctr"/>
          <a:lstStyle/>
          <a:p>
            <a:endParaRPr lang="zh-CN" altLang="en-US"/>
          </a:p>
        </p:txBody>
      </p:sp>
      <p:sp>
        <p:nvSpPr>
          <p:cNvPr id="15" name="文本框 37"/>
          <p:cNvSpPr>
            <a:spLocks noChangeArrowheads="1"/>
          </p:cNvSpPr>
          <p:nvPr/>
        </p:nvSpPr>
        <p:spPr bwMode="auto">
          <a:xfrm>
            <a:off x="4982918" y="3486151"/>
            <a:ext cx="626548" cy="548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6407" tIns="43203" rIns="86407" bIns="4320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Impact" panose="020B0806030902050204" pitchFamily="34" charset="0"/>
              </a:rPr>
              <a:t>02</a:t>
            </a:r>
            <a:endParaRPr lang="zh-CN" altLang="en-US" sz="30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Impact" panose="020B080603090205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973933" y="2445874"/>
            <a:ext cx="1159387" cy="2016301"/>
          </a:xfrm>
          <a:prstGeom prst="rect">
            <a:avLst/>
          </a:prstGeom>
          <a:noFill/>
        </p:spPr>
        <p:txBody>
          <a:bodyPr vert="eaVert" wrap="square" lIns="86407" tIns="43203" rIns="86407" bIns="43203" rtlCol="0">
            <a:spAutoFit/>
          </a:bodyPr>
          <a:lstStyle/>
          <a:p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重点句</a:t>
            </a:r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型</a:t>
            </a:r>
          </a:p>
          <a:p>
            <a:endParaRPr lang="zh-CN" altLang="en-US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61950" y="1777991"/>
            <a:ext cx="6544329" cy="3965234"/>
          </a:xfrm>
          <a:prstGeom prst="rect">
            <a:avLst/>
          </a:prstGeom>
          <a:noFill/>
        </p:spPr>
        <p:txBody>
          <a:bodyPr wrap="square" lIns="86407" tIns="43203" rIns="86407" bIns="43203" rtlCol="0">
            <a:spAutoFit/>
          </a:bodyPr>
          <a:lstStyle/>
          <a:p>
            <a:pPr marL="539750" indent="-539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Jenny and Danny want to…</a:t>
            </a:r>
          </a:p>
          <a:p>
            <a:pPr marL="539750" indent="-539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Excuse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me.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indent="-539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straight.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indent="-539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Turn left at the traffic lights.</a:t>
            </a:r>
          </a:p>
          <a:p>
            <a:pPr marL="539750" indent="-539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I’m writing nine postcards to my mother.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34410"/>
            <a:ext cx="9144000" cy="694261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Summing up</a:t>
            </a:r>
            <a:endParaRPr lang="zh-CN" alt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7" tIns="43203" rIns="86407" bIns="43203" rtlCol="0" anchor="ctr"/>
          <a:lstStyle/>
          <a:p>
            <a:pPr algn="ctr"/>
            <a:endParaRPr lang="zh-CN" altLang="en-US"/>
          </a:p>
        </p:txBody>
      </p:sp>
      <p:sp>
        <p:nvSpPr>
          <p:cNvPr id="11" name="任意多边形 33"/>
          <p:cNvSpPr>
            <a:spLocks noChangeAspect="1" noChangeArrowheads="1"/>
          </p:cNvSpPr>
          <p:nvPr/>
        </p:nvSpPr>
        <p:spPr bwMode="auto">
          <a:xfrm rot="10800000">
            <a:off x="6194571" y="1789288"/>
            <a:ext cx="1210203" cy="2617663"/>
          </a:xfrm>
          <a:custGeom>
            <a:avLst/>
            <a:gdLst>
              <a:gd name="T0" fmla="*/ 1998447 w 2836097"/>
              <a:gd name="T1" fmla="*/ 2285630 h 3067706"/>
              <a:gd name="T2" fmla="*/ 652650 w 2836097"/>
              <a:gd name="T3" fmla="*/ 2285630 h 3067706"/>
              <a:gd name="T4" fmla="*/ 0 w 2836097"/>
              <a:gd name="T5" fmla="*/ 1142815 h 3067706"/>
              <a:gd name="T6" fmla="*/ 652650 w 2836097"/>
              <a:gd name="T7" fmla="*/ 0 h 3067706"/>
              <a:gd name="T8" fmla="*/ 1998447 w 2836097"/>
              <a:gd name="T9" fmla="*/ 0 h 3067706"/>
              <a:gd name="T10" fmla="*/ 2112881 w 2836097"/>
              <a:gd name="T11" fmla="*/ 200378 h 3067706"/>
              <a:gd name="T12" fmla="*/ 1097666 w 2836097"/>
              <a:gd name="T13" fmla="*/ 200378 h 3067706"/>
              <a:gd name="T14" fmla="*/ 556778 w 2836097"/>
              <a:gd name="T15" fmla="*/ 1147493 h 3067706"/>
              <a:gd name="T16" fmla="*/ 1097666 w 2836097"/>
              <a:gd name="T17" fmla="*/ 2094607 h 3067706"/>
              <a:gd name="T18" fmla="*/ 2107539 w 2836097"/>
              <a:gd name="T19" fmla="*/ 2094607 h 306770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836097"/>
              <a:gd name="T31" fmla="*/ 0 h 3067706"/>
              <a:gd name="T32" fmla="*/ 2836097 w 2836097"/>
              <a:gd name="T33" fmla="*/ 3067706 h 306770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836097" h="3067706">
                <a:moveTo>
                  <a:pt x="2682494" y="3067706"/>
                </a:moveTo>
                <a:lnTo>
                  <a:pt x="876045" y="3067706"/>
                </a:lnTo>
                <a:lnTo>
                  <a:pt x="0" y="1533853"/>
                </a:lnTo>
                <a:lnTo>
                  <a:pt x="876045" y="0"/>
                </a:lnTo>
                <a:lnTo>
                  <a:pt x="2682494" y="0"/>
                </a:lnTo>
                <a:lnTo>
                  <a:pt x="2836097" y="268941"/>
                </a:lnTo>
                <a:lnTo>
                  <a:pt x="1473384" y="268941"/>
                </a:lnTo>
                <a:lnTo>
                  <a:pt x="747356" y="1540132"/>
                </a:lnTo>
                <a:lnTo>
                  <a:pt x="1473384" y="2811322"/>
                </a:lnTo>
                <a:lnTo>
                  <a:pt x="2828925" y="2811322"/>
                </a:lnTo>
                <a:lnTo>
                  <a:pt x="2682494" y="3067706"/>
                </a:lnTo>
                <a:close/>
              </a:path>
            </a:pathLst>
          </a:custGeom>
          <a:solidFill>
            <a:srgbClr val="72848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lIns="86407" tIns="43203" rIns="86407" bIns="43203" anchor="ctr"/>
          <a:lstStyle/>
          <a:p>
            <a:endParaRPr lang="zh-CN" altLang="en-US"/>
          </a:p>
        </p:txBody>
      </p:sp>
      <p:sp>
        <p:nvSpPr>
          <p:cNvPr id="15" name="文本框 37"/>
          <p:cNvSpPr>
            <a:spLocks noChangeArrowheads="1"/>
          </p:cNvSpPr>
          <p:nvPr/>
        </p:nvSpPr>
        <p:spPr bwMode="auto">
          <a:xfrm>
            <a:off x="4982918" y="3486151"/>
            <a:ext cx="626548" cy="548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6407" tIns="43203" rIns="86407" bIns="4320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Impact" panose="020B0806030902050204" pitchFamily="34" charset="0"/>
              </a:rPr>
              <a:t>02</a:t>
            </a:r>
            <a:endParaRPr lang="zh-CN" altLang="en-US" sz="30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Impact" panose="020B080603090205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438484" y="2264340"/>
            <a:ext cx="1159387" cy="1943801"/>
          </a:xfrm>
          <a:prstGeom prst="rect">
            <a:avLst/>
          </a:prstGeom>
          <a:noFill/>
        </p:spPr>
        <p:txBody>
          <a:bodyPr vert="eaVert" wrap="square" lIns="86407" tIns="43203" rIns="86407" bIns="43203" rtlCol="0">
            <a:spAutoFit/>
          </a:bodyPr>
          <a:lstStyle/>
          <a:p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重点句型</a:t>
            </a:r>
          </a:p>
          <a:p>
            <a:endParaRPr lang="zh-CN" altLang="en-US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70910" y="1431312"/>
            <a:ext cx="5563352" cy="2672573"/>
          </a:xfrm>
          <a:prstGeom prst="rect">
            <a:avLst/>
          </a:prstGeom>
          <a:noFill/>
        </p:spPr>
        <p:txBody>
          <a:bodyPr wrap="square" lIns="86407" tIns="43203" rIns="86407" bIns="43203" rtlCol="0">
            <a:spAutoFit/>
          </a:bodyPr>
          <a:lstStyle/>
          <a:p>
            <a:pPr marL="539750" indent="-539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ant 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表示“想做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”后接动词原形</a:t>
            </a:r>
            <a:endParaRPr lang="en-US" altLang="zh-CN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例如：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want to read a book.</a:t>
            </a:r>
          </a:p>
          <a:p>
            <a:pPr>
              <a:lnSpc>
                <a:spcPct val="150000"/>
              </a:lnSpc>
            </a:pPr>
            <a:endParaRPr lang="en-US" altLang="zh-CN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71028" y="3618113"/>
            <a:ext cx="5054305" cy="2026242"/>
          </a:xfrm>
          <a:prstGeom prst="rect">
            <a:avLst/>
          </a:prstGeom>
          <a:noFill/>
        </p:spPr>
        <p:txBody>
          <a:bodyPr wrap="square" lIns="86407" tIns="43203" rIns="86407" bIns="43203" rtlCol="0">
            <a:spAutoFit/>
          </a:bodyPr>
          <a:lstStyle>
            <a:defPPr>
              <a:defRPr lang="zh-CN"/>
            </a:defPPr>
            <a:lvl1pPr marL="571500" indent="-571500">
              <a:lnSpc>
                <a:spcPct val="150000"/>
              </a:lnSpc>
              <a:buFont typeface="Wingdings" panose="05000000000000000000" pitchFamily="2" charset="2"/>
              <a:buChar char="Ø"/>
              <a:defRPr sz="3600" b="1"/>
            </a:lvl1pPr>
          </a:lstStyle>
          <a:p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现在进行时表示正在进行的动作，表现为“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 + doing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”的形式。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126728" y="1703464"/>
          <a:ext cx="6724686" cy="2725007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783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6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4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4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49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535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r>
                        <a:rPr lang="zh-CN" altLang="en-US" sz="2000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内容</a:t>
                      </a:r>
                    </a:p>
                  </a:txBody>
                  <a:tcPr marL="68580" marR="6858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r>
                        <a:rPr lang="zh-CN" altLang="en-US" sz="2000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学生</a:t>
                      </a:r>
                      <a:r>
                        <a:rPr lang="en-US" altLang="zh-CN" sz="2000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altLang="en-US" sz="20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r>
                        <a:rPr lang="zh-CN" altLang="en-US" sz="2000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学生</a:t>
                      </a:r>
                      <a:r>
                        <a:rPr lang="en-US" altLang="zh-CN" sz="2000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altLang="en-US" sz="20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r>
                        <a:rPr lang="zh-CN" altLang="en-US" sz="2000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学生</a:t>
                      </a:r>
                      <a:r>
                        <a:rPr lang="en-US" altLang="zh-CN" sz="2000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altLang="en-US" sz="20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r>
                        <a:rPr lang="zh-CN" altLang="en-US" sz="2000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学生</a:t>
                      </a:r>
                      <a:r>
                        <a:rPr lang="en-US" altLang="zh-CN" sz="2000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altLang="en-US" sz="20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45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r>
                        <a:rPr lang="zh-CN" altLang="en-US" sz="2000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积极发言</a:t>
                      </a:r>
                    </a:p>
                  </a:txBody>
                  <a:tcPr marL="68580" marR="6858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endParaRPr lang="zh-CN" altLang="en-US" sz="20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endParaRPr lang="zh-CN" altLang="en-US" sz="20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endParaRPr lang="zh-CN" altLang="en-US" sz="20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endParaRPr lang="zh-CN" altLang="en-US" sz="2000" b="1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45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r>
                        <a:rPr lang="zh-CN" altLang="en-US" sz="2000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乐于合作</a:t>
                      </a:r>
                    </a:p>
                  </a:txBody>
                  <a:tcPr marL="68580" marR="6858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endParaRPr lang="zh-CN" altLang="en-US" sz="20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endParaRPr lang="zh-CN" altLang="en-US" sz="20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endParaRPr lang="zh-CN" altLang="en-US" sz="20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endParaRPr lang="zh-CN" altLang="en-US" sz="20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23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r>
                        <a:rPr lang="zh-CN" altLang="en-US" sz="2000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完成情况</a:t>
                      </a:r>
                    </a:p>
                  </a:txBody>
                  <a:tcPr marL="68580" marR="6858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endParaRPr lang="zh-CN" altLang="en-US" sz="20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endParaRPr lang="zh-CN" altLang="en-US" sz="20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endParaRPr lang="zh-CN" altLang="en-US" sz="20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endParaRPr lang="zh-CN" altLang="en-US" sz="20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" y="259382"/>
            <a:ext cx="9143999" cy="694261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Evaluation</a:t>
            </a:r>
            <a:endParaRPr lang="zh-CN" alt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7" tIns="43203" rIns="86407" bIns="43203"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1" y="542332"/>
            <a:ext cx="9143999" cy="704597"/>
          </a:xfrm>
          <a:prstGeom prst="rect">
            <a:avLst/>
          </a:prstGeom>
          <a:noFill/>
        </p:spPr>
        <p:txBody>
          <a:bodyPr wrap="square" lIns="86407" tIns="43203" rIns="86407" bIns="43203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Homework </a:t>
            </a:r>
            <a:endParaRPr lang="zh-CN" altLang="en-US" sz="4000" b="1" dirty="0">
              <a:solidFill>
                <a:srgbClr val="FF0000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967479" y="2854940"/>
            <a:ext cx="3269673" cy="1921214"/>
            <a:chOff x="2994025" y="2022475"/>
            <a:chExt cx="6113463" cy="2981325"/>
          </a:xfrm>
        </p:grpSpPr>
        <p:sp>
          <p:nvSpPr>
            <p:cNvPr id="10" name="六边形 77"/>
            <p:cNvSpPr>
              <a:spLocks noChangeArrowheads="1"/>
            </p:cNvSpPr>
            <p:nvPr/>
          </p:nvSpPr>
          <p:spPr bwMode="auto">
            <a:xfrm>
              <a:off x="4321175" y="2022475"/>
              <a:ext cx="3457575" cy="2981325"/>
            </a:xfrm>
            <a:prstGeom prst="hexagon">
              <a:avLst>
                <a:gd name="adj" fmla="val 24994"/>
                <a:gd name="vf" fmla="val 115470"/>
              </a:avLst>
            </a:prstGeom>
            <a:solidFill>
              <a:srgbClr val="728487"/>
            </a:solidFill>
            <a:ln>
              <a:noFill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13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六边形 10"/>
            <p:cNvSpPr/>
            <p:nvPr/>
          </p:nvSpPr>
          <p:spPr bwMode="auto">
            <a:xfrm>
              <a:off x="2994025" y="2249488"/>
              <a:ext cx="1627188" cy="2519362"/>
            </a:xfrm>
            <a:custGeom>
              <a:avLst/>
              <a:gdLst>
                <a:gd name="T0" fmla="*/ 0 w 1126614"/>
                <a:gd name="T1" fmla="*/ 5452887 h 1744451"/>
                <a:gd name="T2" fmla="*/ 2622003 w 1126614"/>
                <a:gd name="T3" fmla="*/ 0 h 1744451"/>
                <a:gd name="T4" fmla="*/ 7080895 w 1126614"/>
                <a:gd name="T5" fmla="*/ 95174 h 1744451"/>
                <a:gd name="T6" fmla="*/ 4445509 w 1126614"/>
                <a:gd name="T7" fmla="*/ 5541273 h 1744451"/>
                <a:gd name="T8" fmla="*/ 7040103 w 1126614"/>
                <a:gd name="T9" fmla="*/ 10960182 h 1744451"/>
                <a:gd name="T10" fmla="*/ 3064093 w 1126614"/>
                <a:gd name="T11" fmla="*/ 10960182 h 1744451"/>
                <a:gd name="T12" fmla="*/ 0 w 1126614"/>
                <a:gd name="T13" fmla="*/ 5452887 h 17444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26614" h="1744451">
                  <a:moveTo>
                    <a:pt x="0" y="867896"/>
                  </a:moveTo>
                  <a:lnTo>
                    <a:pt x="417177" y="0"/>
                  </a:lnTo>
                  <a:lnTo>
                    <a:pt x="1126614" y="15148"/>
                  </a:lnTo>
                  <a:lnTo>
                    <a:pt x="707308" y="881964"/>
                  </a:lnTo>
                  <a:lnTo>
                    <a:pt x="1120124" y="1744451"/>
                  </a:lnTo>
                  <a:lnTo>
                    <a:pt x="487516" y="1744451"/>
                  </a:lnTo>
                  <a:lnTo>
                    <a:pt x="0" y="867896"/>
                  </a:lnTo>
                  <a:close/>
                </a:path>
              </a:pathLst>
            </a:custGeom>
            <a:solidFill>
              <a:srgbClr val="BFCED0"/>
            </a:solidFill>
            <a:ln>
              <a:noFill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2" name="六边形 10"/>
            <p:cNvSpPr/>
            <p:nvPr/>
          </p:nvSpPr>
          <p:spPr bwMode="auto">
            <a:xfrm rot="10800000">
              <a:off x="7478713" y="2249488"/>
              <a:ext cx="1628775" cy="2519362"/>
            </a:xfrm>
            <a:custGeom>
              <a:avLst/>
              <a:gdLst>
                <a:gd name="T0" fmla="*/ 0 w 1126614"/>
                <a:gd name="T1" fmla="*/ 5452887 h 1744451"/>
                <a:gd name="T2" fmla="*/ 2634818 w 1126614"/>
                <a:gd name="T3" fmla="*/ 0 h 1744451"/>
                <a:gd name="T4" fmla="*/ 7115490 w 1126614"/>
                <a:gd name="T5" fmla="*/ 95174 h 1744451"/>
                <a:gd name="T6" fmla="*/ 4467226 w 1126614"/>
                <a:gd name="T7" fmla="*/ 5541273 h 1744451"/>
                <a:gd name="T8" fmla="*/ 7074500 w 1126614"/>
                <a:gd name="T9" fmla="*/ 10960182 h 1744451"/>
                <a:gd name="T10" fmla="*/ 3079061 w 1126614"/>
                <a:gd name="T11" fmla="*/ 10960182 h 1744451"/>
                <a:gd name="T12" fmla="*/ 0 w 1126614"/>
                <a:gd name="T13" fmla="*/ 5452887 h 17444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26614" h="1744451">
                  <a:moveTo>
                    <a:pt x="0" y="867896"/>
                  </a:moveTo>
                  <a:lnTo>
                    <a:pt x="417177" y="0"/>
                  </a:lnTo>
                  <a:lnTo>
                    <a:pt x="1126614" y="15148"/>
                  </a:lnTo>
                  <a:lnTo>
                    <a:pt x="707308" y="881964"/>
                  </a:lnTo>
                  <a:lnTo>
                    <a:pt x="1120124" y="1744451"/>
                  </a:lnTo>
                  <a:lnTo>
                    <a:pt x="487516" y="1744451"/>
                  </a:lnTo>
                  <a:lnTo>
                    <a:pt x="0" y="867896"/>
                  </a:lnTo>
                  <a:close/>
                </a:path>
              </a:pathLst>
            </a:custGeom>
            <a:solidFill>
              <a:srgbClr val="BFCED0"/>
            </a:solidFill>
            <a:ln>
              <a:noFill/>
            </a:ln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18" name="文本框 17"/>
          <p:cNvSpPr txBox="1"/>
          <p:nvPr>
            <p:custDataLst>
              <p:tags r:id="rId1"/>
            </p:custDataLst>
          </p:nvPr>
        </p:nvSpPr>
        <p:spPr>
          <a:xfrm>
            <a:off x="613142" y="3032427"/>
            <a:ext cx="2112260" cy="1715756"/>
          </a:xfrm>
          <a:prstGeom prst="rect">
            <a:avLst/>
          </a:prstGeom>
          <a:noFill/>
        </p:spPr>
        <p:txBody>
          <a:bodyPr lIns="86407" tIns="43203" rIns="86407" bIns="43203" anchor="ctr">
            <a:noAutofit/>
          </a:bodyPr>
          <a:lstStyle/>
          <a:p>
            <a:pPr>
              <a:defRPr/>
            </a:pPr>
            <a:r>
              <a:rPr lang="zh-CN" altLang="en-US" sz="3200" b="1" dirty="0">
                <a:solidFill>
                  <a:srgbClr val="564E49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用英语讲述今天所见的事情（使用课本句式</a:t>
            </a:r>
            <a:r>
              <a:rPr lang="zh-CN" altLang="en-US" sz="3200" b="1" dirty="0" smtClean="0">
                <a:solidFill>
                  <a:srgbClr val="564E49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）。</a:t>
            </a:r>
            <a:endParaRPr lang="zh-CN" altLang="en-US" sz="3200" b="1" dirty="0">
              <a:solidFill>
                <a:srgbClr val="564E49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文本框 11"/>
          <p:cNvSpPr txBox="1"/>
          <p:nvPr>
            <p:custDataLst>
              <p:tags r:id="rId2"/>
            </p:custDataLst>
          </p:nvPr>
        </p:nvSpPr>
        <p:spPr>
          <a:xfrm>
            <a:off x="6470627" y="3243218"/>
            <a:ext cx="1966052" cy="942975"/>
          </a:xfrm>
          <a:prstGeom prst="rect">
            <a:avLst/>
          </a:prstGeom>
          <a:noFill/>
        </p:spPr>
        <p:txBody>
          <a:bodyPr lIns="86407" tIns="43203" rIns="86407" bIns="43203" anchor="ctr">
            <a:noAutofit/>
          </a:bodyPr>
          <a:lstStyle/>
          <a:p>
            <a:pPr>
              <a:defRPr/>
            </a:pPr>
            <a:r>
              <a:rPr lang="zh-CN" altLang="en-US" sz="3200" b="1" dirty="0">
                <a:solidFill>
                  <a:srgbClr val="564E49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完成</a:t>
            </a:r>
            <a:r>
              <a:rPr lang="en-US" altLang="zh-CN" sz="3200" b="1" dirty="0">
                <a:solidFill>
                  <a:srgbClr val="564E4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Let’s do it!</a:t>
            </a:r>
            <a:r>
              <a:rPr lang="zh-CN" altLang="en-US" sz="3200" b="1" dirty="0">
                <a:solidFill>
                  <a:srgbClr val="564E49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中的练</a:t>
            </a:r>
            <a:r>
              <a:rPr lang="zh-CN" altLang="en-US" sz="3200" b="1" dirty="0" smtClean="0">
                <a:solidFill>
                  <a:srgbClr val="564E49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习。</a:t>
            </a:r>
            <a:endParaRPr lang="zh-CN" altLang="en-US" sz="3200" b="1" dirty="0">
              <a:solidFill>
                <a:srgbClr val="564E49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3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7" tIns="43203" rIns="86407" bIns="43203"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2850564" y="1011325"/>
            <a:ext cx="5172806" cy="3965234"/>
          </a:xfrm>
          <a:prstGeom prst="rect">
            <a:avLst/>
          </a:prstGeom>
          <a:noFill/>
        </p:spPr>
        <p:txBody>
          <a:bodyPr wrap="square" lIns="86407" tIns="43203" rIns="86407" bIns="43203" rtlCol="0">
            <a:spAutoFit/>
          </a:bodyPr>
          <a:lstStyle/>
          <a:p>
            <a:pPr marL="269875" indent="-2698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much is that cap?</a:t>
            </a:r>
          </a:p>
          <a:p>
            <a:pPr marL="269875" indent="-2698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It’s fifteen yuan.</a:t>
            </a:r>
          </a:p>
          <a:p>
            <a:pPr marL="269875" indent="-2698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much are those shoes?</a:t>
            </a:r>
          </a:p>
          <a:p>
            <a:pPr marL="269875" indent="-2698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 thirty yuan.</a:t>
            </a:r>
          </a:p>
          <a:p>
            <a:pPr marL="269875" indent="-2698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much are those stamps?</a:t>
            </a:r>
          </a:p>
          <a:p>
            <a:pPr marL="269875" indent="-2698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 eight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yuan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9561" y="471603"/>
            <a:ext cx="2674457" cy="586264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参考答案：</a:t>
            </a:r>
            <a:endParaRPr lang="zh-CN" altLang="en-US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对角圆角矩形 1"/>
          <p:cNvSpPr/>
          <p:nvPr/>
        </p:nvSpPr>
        <p:spPr>
          <a:xfrm>
            <a:off x="1881973" y="1995468"/>
            <a:ext cx="5439884" cy="1504841"/>
          </a:xfrm>
          <a:prstGeom prst="round2Diag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7" tIns="43203" rIns="86407" bIns="43203" rtlCol="0" anchor="ctr"/>
          <a:lstStyle/>
          <a:p>
            <a:pPr algn="ctr"/>
            <a:r>
              <a:rPr lang="en-US" altLang="zh-CN" sz="72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Thank you!</a:t>
            </a:r>
            <a:endParaRPr lang="zh-CN" altLang="en-US" sz="7200" b="1" dirty="0">
              <a:solidFill>
                <a:schemeClr val="bg1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2964240" y="1566107"/>
            <a:ext cx="3269673" cy="0"/>
          </a:xfrm>
          <a:prstGeom prst="line">
            <a:avLst/>
          </a:prstGeom>
          <a:ln>
            <a:solidFill>
              <a:srgbClr val="4142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2978095" y="1723124"/>
            <a:ext cx="1073727" cy="0"/>
          </a:xfrm>
          <a:prstGeom prst="line">
            <a:avLst/>
          </a:prstGeom>
          <a:ln>
            <a:solidFill>
              <a:srgbClr val="4142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146329" y="1723124"/>
            <a:ext cx="1073727" cy="0"/>
          </a:xfrm>
          <a:prstGeom prst="line">
            <a:avLst/>
          </a:prstGeom>
          <a:ln>
            <a:solidFill>
              <a:srgbClr val="4142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菱形 14"/>
          <p:cNvSpPr/>
          <p:nvPr/>
        </p:nvSpPr>
        <p:spPr>
          <a:xfrm>
            <a:off x="4522877" y="1620425"/>
            <a:ext cx="152400" cy="203200"/>
          </a:xfrm>
          <a:prstGeom prst="diamond">
            <a:avLst/>
          </a:prstGeom>
          <a:solidFill>
            <a:srgbClr val="414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7" tIns="43203" rIns="86407" bIns="43203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7" tIns="43203" rIns="86407" bIns="43203" rtlCol="0" anchor="ctr"/>
          <a:lstStyle/>
          <a:p>
            <a:pPr algn="ctr"/>
            <a:endParaRPr lang="zh-CN" altLang="en-US" dirty="0"/>
          </a:p>
        </p:txBody>
      </p:sp>
      <p:grpSp>
        <p:nvGrpSpPr>
          <p:cNvPr id="12" name="组合 11"/>
          <p:cNvGrpSpPr/>
          <p:nvPr/>
        </p:nvGrpSpPr>
        <p:grpSpPr>
          <a:xfrm>
            <a:off x="3268402" y="2208218"/>
            <a:ext cx="706582" cy="942109"/>
            <a:chOff x="4922981" y="2229228"/>
            <a:chExt cx="942109" cy="942109"/>
          </a:xfrm>
          <a:solidFill>
            <a:srgbClr val="93B5B7"/>
          </a:solidFill>
        </p:grpSpPr>
        <p:sp>
          <p:nvSpPr>
            <p:cNvPr id="10" name="菱形 9"/>
            <p:cNvSpPr/>
            <p:nvPr/>
          </p:nvSpPr>
          <p:spPr>
            <a:xfrm>
              <a:off x="4922981" y="2229228"/>
              <a:ext cx="942109" cy="942109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菱形 10"/>
            <p:cNvSpPr/>
            <p:nvPr/>
          </p:nvSpPr>
          <p:spPr>
            <a:xfrm>
              <a:off x="5058638" y="2364885"/>
              <a:ext cx="670794" cy="670794"/>
            </a:xfrm>
            <a:prstGeom prst="diamond">
              <a:avLst/>
            </a:prstGeom>
            <a:solidFill>
              <a:srgbClr val="BFCE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 Light" panose="020B0502040204020203" pitchFamily="34" charset="-122"/>
                  <a:cs typeface="Times New Roman" panose="02020603050405020304" pitchFamily="18" charset="0"/>
                </a:rPr>
                <a:t>1</a:t>
              </a:r>
              <a:endPara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4977221" y="2330038"/>
            <a:ext cx="706582" cy="942109"/>
            <a:chOff x="4922981" y="2229228"/>
            <a:chExt cx="942109" cy="942109"/>
          </a:xfrm>
        </p:grpSpPr>
        <p:sp>
          <p:nvSpPr>
            <p:cNvPr id="14" name="菱形 13"/>
            <p:cNvSpPr/>
            <p:nvPr/>
          </p:nvSpPr>
          <p:spPr>
            <a:xfrm>
              <a:off x="4922981" y="2229228"/>
              <a:ext cx="942109" cy="942109"/>
            </a:xfrm>
            <a:prstGeom prst="diamond">
              <a:avLst/>
            </a:prstGeom>
            <a:solidFill>
              <a:srgbClr val="93B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菱形 14"/>
            <p:cNvSpPr/>
            <p:nvPr/>
          </p:nvSpPr>
          <p:spPr>
            <a:xfrm>
              <a:off x="5058638" y="2364885"/>
              <a:ext cx="670794" cy="670794"/>
            </a:xfrm>
            <a:prstGeom prst="diamond">
              <a:avLst/>
            </a:prstGeom>
            <a:solidFill>
              <a:srgbClr val="BFCE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 Light" panose="020B0502040204020203" pitchFamily="34" charset="-122"/>
                  <a:cs typeface="Times New Roman" panose="02020603050405020304" pitchFamily="18" charset="0"/>
                </a:rPr>
                <a:t>2</a:t>
              </a:r>
              <a:endPara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4193164" y="3587043"/>
            <a:ext cx="706582" cy="942109"/>
            <a:chOff x="4922981" y="2229228"/>
            <a:chExt cx="942109" cy="942109"/>
          </a:xfrm>
        </p:grpSpPr>
        <p:sp>
          <p:nvSpPr>
            <p:cNvPr id="17" name="菱形 16"/>
            <p:cNvSpPr/>
            <p:nvPr/>
          </p:nvSpPr>
          <p:spPr>
            <a:xfrm>
              <a:off x="4922981" y="2229228"/>
              <a:ext cx="942109" cy="942109"/>
            </a:xfrm>
            <a:prstGeom prst="diamond">
              <a:avLst/>
            </a:prstGeom>
            <a:solidFill>
              <a:srgbClr val="93B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菱形 17"/>
            <p:cNvSpPr/>
            <p:nvPr/>
          </p:nvSpPr>
          <p:spPr>
            <a:xfrm>
              <a:off x="5058638" y="2364885"/>
              <a:ext cx="670794" cy="670794"/>
            </a:xfrm>
            <a:prstGeom prst="diamond">
              <a:avLst/>
            </a:prstGeom>
            <a:solidFill>
              <a:srgbClr val="BFCE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 Light" panose="020B0502040204020203" pitchFamily="34" charset="-122"/>
                  <a:cs typeface="Times New Roman" panose="02020603050405020304" pitchFamily="18" charset="0"/>
                </a:rPr>
                <a:t>3</a:t>
              </a:r>
              <a:endPara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755685" y="1297907"/>
            <a:ext cx="3654390" cy="579692"/>
          </a:xfrm>
          <a:prstGeom prst="rect">
            <a:avLst/>
          </a:prstGeom>
          <a:noFill/>
        </p:spPr>
        <p:txBody>
          <a:bodyPr wrap="square" lIns="86407" tIns="43203" rIns="86407" bIns="43203" rtlCol="0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Introduce them </a:t>
            </a:r>
            <a:endParaRPr lang="zh-CN" altLang="en-US" sz="32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4" name="图片 33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5776962" y="1832105"/>
            <a:ext cx="2971165" cy="2219390"/>
          </a:xfrm>
          <a:prstGeom prst="rect">
            <a:avLst/>
          </a:pr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187534" y="4560969"/>
            <a:ext cx="2733864" cy="2017927"/>
          </a:xfrm>
          <a:prstGeom prst="rect">
            <a:avLst/>
          </a:pr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79269" y="1922853"/>
            <a:ext cx="2634842" cy="2090057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0" y="399433"/>
            <a:ext cx="9144000" cy="694261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Warming up</a:t>
            </a:r>
            <a:endParaRPr lang="zh-CN" alt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7" tIns="43203" rIns="86407" bIns="43203"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1246329" y="2624227"/>
            <a:ext cx="6681247" cy="519460"/>
          </a:xfrm>
          <a:prstGeom prst="rect">
            <a:avLst/>
          </a:prstGeom>
          <a:noFill/>
          <a:ln>
            <a:noFill/>
          </a:ln>
        </p:spPr>
        <p:txBody>
          <a:bodyPr wrap="square" lIns="86407" tIns="43203" rIns="86407" bIns="43203" rtlCol="0">
            <a:spAutoFit/>
          </a:bodyPr>
          <a:lstStyle/>
          <a:p>
            <a:pPr algn="ctr"/>
            <a:r>
              <a:rPr lang="en-US" altLang="zh-CN" sz="2800" b="1" dirty="0" smtClean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What are </a:t>
            </a:r>
            <a:r>
              <a:rPr lang="en-US" altLang="zh-CN" sz="28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the 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two men </a:t>
            </a:r>
            <a:r>
              <a:rPr lang="en-US" altLang="zh-CN" sz="28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doing in Picture 1?</a:t>
            </a:r>
            <a:endParaRPr lang="zh-CN" altLang="en-US" sz="28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888746" y="3434780"/>
            <a:ext cx="5004435" cy="519460"/>
          </a:xfrm>
          <a:prstGeom prst="rect">
            <a:avLst/>
          </a:prstGeom>
          <a:noFill/>
          <a:ln>
            <a:noFill/>
          </a:ln>
        </p:spPr>
        <p:txBody>
          <a:bodyPr wrap="square" lIns="86407" tIns="43203" rIns="86407" bIns="43203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They are asking 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the way.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3800955" y="455671"/>
            <a:ext cx="1542090" cy="2056119"/>
            <a:chOff x="4922981" y="2229228"/>
            <a:chExt cx="942109" cy="942109"/>
          </a:xfrm>
          <a:solidFill>
            <a:srgbClr val="728487"/>
          </a:solidFill>
        </p:grpSpPr>
        <p:sp>
          <p:nvSpPr>
            <p:cNvPr id="27" name="菱形 26"/>
            <p:cNvSpPr/>
            <p:nvPr/>
          </p:nvSpPr>
          <p:spPr>
            <a:xfrm>
              <a:off x="4922981" y="2229228"/>
              <a:ext cx="942109" cy="942109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菱形 27"/>
            <p:cNvSpPr/>
            <p:nvPr/>
          </p:nvSpPr>
          <p:spPr>
            <a:xfrm>
              <a:off x="5058638" y="2364885"/>
              <a:ext cx="731044" cy="579165"/>
            </a:xfrm>
            <a:prstGeom prst="diamond">
              <a:avLst/>
            </a:prstGeom>
            <a:solidFill>
              <a:srgbClr val="93B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 Light" panose="020B0502040204020203" pitchFamily="34" charset="-122"/>
                  <a:cs typeface="Times New Roman" panose="02020603050405020304" pitchFamily="18" charset="0"/>
                </a:rPr>
                <a:t>01</a:t>
              </a:r>
              <a:endParaRPr lang="zh-CN" altLang="en-US" sz="32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7" tIns="43203" rIns="86407" bIns="43203"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1205498" y="2827874"/>
            <a:ext cx="6681247" cy="519460"/>
          </a:xfrm>
          <a:prstGeom prst="rect">
            <a:avLst/>
          </a:prstGeom>
          <a:noFill/>
          <a:ln>
            <a:noFill/>
          </a:ln>
        </p:spPr>
        <p:txBody>
          <a:bodyPr wrap="square" lIns="86407" tIns="43203" rIns="86407" bIns="43203" rtlCol="0">
            <a:spAutoFit/>
          </a:bodyPr>
          <a:lstStyle/>
          <a:p>
            <a:pPr algn="ctr"/>
            <a:r>
              <a:rPr lang="en-US" altLang="zh-CN" sz="28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What can you see in Picture 2?</a:t>
            </a:r>
            <a:endParaRPr lang="zh-CN" altLang="en-US" sz="28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076450" y="3481400"/>
            <a:ext cx="5391150" cy="518137"/>
          </a:xfrm>
          <a:prstGeom prst="rect">
            <a:avLst/>
          </a:prstGeom>
          <a:noFill/>
          <a:ln>
            <a:noFill/>
          </a:ln>
        </p:spPr>
        <p:txBody>
          <a:bodyPr wrap="square" lIns="86407" tIns="43203" rIns="86407" bIns="43203">
            <a:spAutoFit/>
          </a:bodyPr>
          <a:lstStyle/>
          <a:p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We can see a girl sending a letter.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3800955" y="455671"/>
            <a:ext cx="1542090" cy="2056119"/>
            <a:chOff x="4922981" y="2229228"/>
            <a:chExt cx="942109" cy="942109"/>
          </a:xfrm>
          <a:solidFill>
            <a:srgbClr val="728487"/>
          </a:solidFill>
        </p:grpSpPr>
        <p:sp>
          <p:nvSpPr>
            <p:cNvPr id="27" name="菱形 26"/>
            <p:cNvSpPr/>
            <p:nvPr/>
          </p:nvSpPr>
          <p:spPr>
            <a:xfrm>
              <a:off x="4922981" y="2229228"/>
              <a:ext cx="942109" cy="942109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菱形 27"/>
            <p:cNvSpPr/>
            <p:nvPr/>
          </p:nvSpPr>
          <p:spPr>
            <a:xfrm>
              <a:off x="5020805" y="2369142"/>
              <a:ext cx="774282" cy="668546"/>
            </a:xfrm>
            <a:prstGeom prst="diamond">
              <a:avLst/>
            </a:prstGeom>
            <a:solidFill>
              <a:srgbClr val="93B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 Light" panose="020B0502040204020203" pitchFamily="34" charset="-122"/>
                  <a:cs typeface="Times New Roman" panose="02020603050405020304" pitchFamily="18" charset="0"/>
                </a:rPr>
                <a:t>02</a:t>
              </a:r>
              <a:endParaRPr lang="zh-CN" altLang="en-US" sz="32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7" tIns="43203" rIns="86407" bIns="43203"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2532519" y="2731409"/>
            <a:ext cx="5245862" cy="949024"/>
          </a:xfrm>
          <a:prstGeom prst="rect">
            <a:avLst/>
          </a:prstGeom>
          <a:noFill/>
          <a:ln>
            <a:noFill/>
          </a:ln>
        </p:spPr>
        <p:txBody>
          <a:bodyPr wrap="square" lIns="86407" tIns="43203" rIns="86407" bIns="43203" rtlCol="0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What is the woman doing in Picture 3?</a:t>
            </a:r>
            <a:endParaRPr lang="zh-CN" altLang="en-US" sz="28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432695" y="3838076"/>
            <a:ext cx="4482455" cy="518137"/>
          </a:xfrm>
          <a:prstGeom prst="rect">
            <a:avLst/>
          </a:prstGeom>
          <a:noFill/>
          <a:ln>
            <a:noFill/>
          </a:ln>
        </p:spPr>
        <p:txBody>
          <a:bodyPr wrap="square" lIns="86407" tIns="43203" rIns="86407" bIns="43203">
            <a:spAutoFit/>
          </a:bodyPr>
          <a:lstStyle/>
          <a:p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She is writing a postcard.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3800955" y="455671"/>
            <a:ext cx="1542090" cy="2056119"/>
            <a:chOff x="4922981" y="2229228"/>
            <a:chExt cx="942109" cy="942109"/>
          </a:xfrm>
          <a:solidFill>
            <a:srgbClr val="728487"/>
          </a:solidFill>
        </p:grpSpPr>
        <p:sp>
          <p:nvSpPr>
            <p:cNvPr id="27" name="菱形 26"/>
            <p:cNvSpPr/>
            <p:nvPr/>
          </p:nvSpPr>
          <p:spPr>
            <a:xfrm>
              <a:off x="4922981" y="2229228"/>
              <a:ext cx="942109" cy="942109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菱形 27"/>
            <p:cNvSpPr/>
            <p:nvPr/>
          </p:nvSpPr>
          <p:spPr>
            <a:xfrm>
              <a:off x="5058638" y="2364885"/>
              <a:ext cx="741853" cy="630240"/>
            </a:xfrm>
            <a:prstGeom prst="diamond">
              <a:avLst/>
            </a:prstGeom>
            <a:solidFill>
              <a:srgbClr val="93B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 Light" panose="020B0502040204020203" pitchFamily="34" charset="-122"/>
                  <a:cs typeface="Times New Roman" panose="02020603050405020304" pitchFamily="18" charset="0"/>
                </a:rPr>
                <a:t>03</a:t>
              </a:r>
              <a:endParaRPr lang="zh-CN" altLang="en-US" sz="32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7" tIns="43203" rIns="86407" bIns="43203" rtlCol="0" anchor="ctr"/>
          <a:lstStyle/>
          <a:p>
            <a:pPr algn="ctr"/>
            <a:r>
              <a:rPr lang="en-US" altLang="zh-CN" dirty="0" smtClean="0"/>
              <a:t>Leading 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269546" y="1020571"/>
            <a:ext cx="4588203" cy="579692"/>
          </a:xfrm>
          <a:prstGeom prst="rect">
            <a:avLst/>
          </a:prstGeom>
          <a:noFill/>
        </p:spPr>
        <p:txBody>
          <a:bodyPr wrap="square" lIns="86407" tIns="43203" rIns="86407" bIns="43203" rtlCol="0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Answer the </a:t>
            </a:r>
            <a:r>
              <a:rPr lang="en-US" altLang="zh-CN" sz="3200" b="1" dirty="0" smtClean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questions.</a:t>
            </a:r>
            <a:endParaRPr lang="zh-CN" altLang="en-US" sz="32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590932" y="2346401"/>
            <a:ext cx="1287261" cy="1010579"/>
          </a:xfrm>
          <a:prstGeom prst="rect">
            <a:avLst/>
          </a:prstGeom>
        </p:spPr>
        <p:txBody>
          <a:bodyPr wrap="square" lIns="86407" tIns="43203" rIns="86407" bIns="43203">
            <a:spAutoFit/>
          </a:bodyPr>
          <a:lstStyle/>
          <a:p>
            <a:pPr algn="ctr"/>
            <a:r>
              <a:rPr lang="zh-CN" altLang="en-US" sz="15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点击输入文本内容点击输入文本内容点击输入</a:t>
            </a: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55222" y="1545175"/>
            <a:ext cx="6709702" cy="2775410"/>
          </a:xfrm>
          <a:prstGeom prst="rect">
            <a:avLst/>
          </a:prstGeom>
        </p:spPr>
      </p:pic>
      <p:sp>
        <p:nvSpPr>
          <p:cNvPr id="28" name="矩形 27"/>
          <p:cNvSpPr/>
          <p:nvPr/>
        </p:nvSpPr>
        <p:spPr>
          <a:xfrm>
            <a:off x="1" y="4300874"/>
            <a:ext cx="9143999" cy="2265640"/>
          </a:xfrm>
          <a:prstGeom prst="rect">
            <a:avLst/>
          </a:prstGeom>
          <a:solidFill>
            <a:srgbClr val="D0E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7" tIns="43203" rIns="86407" bIns="43203" rtlCol="0" anchor="ctr"/>
          <a:lstStyle/>
          <a:p>
            <a:pPr algn="ctr"/>
            <a:endParaRPr lang="zh-CN" altLang="en-US" dirty="0"/>
          </a:p>
        </p:txBody>
      </p:sp>
      <p:sp>
        <p:nvSpPr>
          <p:cNvPr id="29" name="文本框 28"/>
          <p:cNvSpPr txBox="1"/>
          <p:nvPr/>
        </p:nvSpPr>
        <p:spPr>
          <a:xfrm>
            <a:off x="1264020" y="4380416"/>
            <a:ext cx="6185249" cy="1682879"/>
          </a:xfrm>
          <a:prstGeom prst="rect">
            <a:avLst/>
          </a:prstGeom>
          <a:noFill/>
        </p:spPr>
        <p:txBody>
          <a:bodyPr wrap="square" lIns="86407" tIns="43203" rIns="86407" bIns="43203" rtlCol="0">
            <a:spAutoFit/>
          </a:bodyPr>
          <a:lstStyle/>
          <a:p>
            <a:pPr marL="269875" indent="-2698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do Danny and Jenny want to do?</a:t>
            </a:r>
          </a:p>
          <a:p>
            <a:pPr marL="269875" indent="-2698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they know the way to the post office?</a:t>
            </a:r>
          </a:p>
          <a:p>
            <a:pPr marL="269875" indent="-2698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do they do?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287964"/>
            <a:ext cx="9144000" cy="694261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Leading in</a:t>
            </a:r>
            <a:endParaRPr lang="zh-CN" alt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7" tIns="43203" rIns="86407" bIns="43203"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303190" y="608823"/>
            <a:ext cx="3706835" cy="579692"/>
          </a:xfrm>
          <a:prstGeom prst="rect">
            <a:avLst/>
          </a:prstGeom>
          <a:noFill/>
        </p:spPr>
        <p:txBody>
          <a:bodyPr wrap="square" lIns="86407" tIns="43203" rIns="86407" bIns="43203" rtlCol="0">
            <a:spAutoFit/>
          </a:bodyPr>
          <a:lstStyle/>
          <a:p>
            <a:pPr algn="ctr"/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带着问题读课</a:t>
            </a:r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文。</a:t>
            </a:r>
            <a:endParaRPr lang="zh-CN" altLang="en-US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8938" y="3408889"/>
            <a:ext cx="6618112" cy="2026242"/>
          </a:xfrm>
          <a:prstGeom prst="rect">
            <a:avLst/>
          </a:prstGeom>
          <a:noFill/>
        </p:spPr>
        <p:txBody>
          <a:bodyPr wrap="square" lIns="86407" tIns="43203" rIns="86407" bIns="43203" rtlCol="0" anchor="ctr">
            <a:spAutoFit/>
          </a:bodyPr>
          <a:lstStyle/>
          <a:p>
            <a:pPr marL="431800" indent="-4318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much are the stamps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31800" indent="-431800">
              <a:lnSpc>
                <a:spcPct val="150000"/>
              </a:lnSpc>
            </a:pP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31800" indent="-4318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stamps will Jenny buy?</a:t>
            </a: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0704" y="1162333"/>
            <a:ext cx="7535156" cy="22139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" y="213650"/>
            <a:ext cx="9143999" cy="694261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Presentation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9575" y="3952787"/>
            <a:ext cx="3848359" cy="509123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stamp for 10 yuan.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2328" y="5459833"/>
            <a:ext cx="2939860" cy="509123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en-US" altLang="zh-CN" sz="23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23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7" tIns="43203" rIns="86407" bIns="43203"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590885" y="1152693"/>
            <a:ext cx="4549196" cy="579692"/>
          </a:xfrm>
          <a:prstGeom prst="rect">
            <a:avLst/>
          </a:prstGeom>
          <a:noFill/>
        </p:spPr>
        <p:txBody>
          <a:bodyPr wrap="square" lIns="86407" tIns="43203" rIns="86407" bIns="43203" rtlCol="0">
            <a:spAutoFit/>
          </a:bodyPr>
          <a:lstStyle/>
          <a:p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听</a:t>
            </a:r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录音，回答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问</a:t>
            </a:r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题。</a:t>
            </a:r>
            <a:endParaRPr lang="zh-CN" altLang="en-US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568530" y="1812639"/>
            <a:ext cx="4569592" cy="519460"/>
          </a:xfrm>
          <a:prstGeom prst="rect">
            <a:avLst/>
          </a:prstGeom>
        </p:spPr>
        <p:txBody>
          <a:bodyPr wrap="square" lIns="86407" tIns="43203" rIns="86407" bIns="43203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Does Danny need stamps?</a:t>
            </a:r>
            <a:endParaRPr lang="zh-CN" altLang="en-US" sz="28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570489" y="2892028"/>
            <a:ext cx="4569592" cy="733581"/>
          </a:xfrm>
          <a:prstGeom prst="rect">
            <a:avLst/>
          </a:prstGeom>
        </p:spPr>
        <p:txBody>
          <a:bodyPr wrap="square" lIns="86407" tIns="43203" rIns="86407" bIns="43203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What is Danny doing?</a:t>
            </a:r>
            <a:endParaRPr lang="zh-CN" altLang="en-US" sz="28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560551" y="4174063"/>
            <a:ext cx="8307223" cy="733581"/>
          </a:xfrm>
          <a:prstGeom prst="rect">
            <a:avLst/>
          </a:prstGeom>
        </p:spPr>
        <p:txBody>
          <a:bodyPr wrap="square" lIns="86407" tIns="43203" rIns="86407" bIns="43203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How many postcards is Danny writing to his mother?</a:t>
            </a:r>
            <a:endParaRPr lang="zh-CN" altLang="en-US" sz="28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1497" y="2313181"/>
            <a:ext cx="4175010" cy="509123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Yes, but not now.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1432" y="3483430"/>
            <a:ext cx="7858668" cy="507827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is writing nine postcards to his mother.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2055" y="4823210"/>
            <a:ext cx="6032839" cy="509123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Nine postcards.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50670" y="1071785"/>
            <a:ext cx="2073775" cy="581172"/>
          </a:xfrm>
          <a:prstGeom prst="rect">
            <a:avLst/>
          </a:prstGeom>
          <a:noFill/>
          <a:ln>
            <a:noFill/>
          </a:ln>
        </p:spPr>
        <p:txBody>
          <a:bodyPr wrap="square" lIns="86407" tIns="43203" rIns="86407" bIns="43203" rtlCol="0">
            <a:spAutoFit/>
          </a:bodyPr>
          <a:lstStyle/>
          <a:p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小组活动</a:t>
            </a:r>
          </a:p>
        </p:txBody>
      </p:sp>
      <p:sp>
        <p:nvSpPr>
          <p:cNvPr id="14" name="矩形 13"/>
          <p:cNvSpPr/>
          <p:nvPr/>
        </p:nvSpPr>
        <p:spPr>
          <a:xfrm>
            <a:off x="1185103" y="2026393"/>
            <a:ext cx="6042055" cy="1379911"/>
          </a:xfrm>
          <a:prstGeom prst="rect">
            <a:avLst/>
          </a:prstGeom>
          <a:noFill/>
          <a:ln>
            <a:noFill/>
          </a:ln>
        </p:spPr>
        <p:txBody>
          <a:bodyPr wrap="square" lIns="86407" tIns="43203" rIns="86407" bIns="43203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向同伴口头叙述丹尼和珍妮在邮局的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情况，然后找出对方的错误。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水墨风清新森林求职简历PPT模板"/>
  <p:tag name="KSO_WM_DOC_GUID" val="{24d4510d-ead2-40ce-9cbf-738126582d00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13182123"/>
  <p:tag name="MH_LIBRARY" val="GRAPHIC"/>
  <p:tag name="MH_ORDER" val="文本框 1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13182123"/>
  <p:tag name="MH_LIBRARY" val="GRAPHIC"/>
  <p:tag name="MH_ORDER" val="文本框 11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426</Words>
  <Application>Microsoft Office PowerPoint</Application>
  <PresentationFormat>全屏显示(4:3)</PresentationFormat>
  <Paragraphs>102</Paragraphs>
  <Slides>17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等线</vt:lpstr>
      <vt:lpstr>黑体</vt:lpstr>
      <vt:lpstr>宋体</vt:lpstr>
      <vt:lpstr>微软雅黑</vt:lpstr>
      <vt:lpstr>微软雅黑 Light</vt:lpstr>
      <vt:lpstr>Arial</vt:lpstr>
      <vt:lpstr>Calibri</vt:lpstr>
      <vt:lpstr>Impact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2017-07-09T13:14:00Z</dcterms:created>
  <dcterms:modified xsi:type="dcterms:W3CDTF">2023-01-17T03:14:25Z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7C38013E9C4F411CB4081578AA14F61D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