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B6A5-A1A1-4E07-B9BA-3A912768719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F7CBC-11B9-4BF7-A871-C3A77D3314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F7CBC-11B9-4BF7-A871-C3A77D33149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1B6AB-40DE-4843-B295-5B15548750F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EEFA8-480F-49EF-AB83-B189B354CC7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9751F-041F-44CD-8B31-85CADE59A38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B2A10-A29C-4265-A047-4CDFC366C95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46AD2-A3CB-4801-87D0-6F5576C90AC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BD843-8D03-4AFB-900A-5C91AE51A8E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66215-113A-43F6-924B-2976F83BBAD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FD360-CF8E-4F4A-BB15-6A0BA57B66A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76535-1B79-48EC-9625-CA47AD71FF3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DCC46-F3EF-43F2-A2F4-894FAE2C6EB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038AA86-9AF2-4705-9E19-BAE8A9FD4FD2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3352800" y="992923"/>
            <a:ext cx="21725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</a:t>
            </a:r>
          </a:p>
        </p:txBody>
      </p:sp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0" y="2133600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anose="020B0603020102020204" pitchFamily="34" charset="0"/>
              </a:rPr>
              <a:t>How can we become good learners?</a:t>
            </a:r>
          </a:p>
        </p:txBody>
      </p:sp>
      <p:sp>
        <p:nvSpPr>
          <p:cNvPr id="4" name="矩形 3"/>
          <p:cNvSpPr/>
          <p:nvPr/>
        </p:nvSpPr>
        <p:spPr>
          <a:xfrm>
            <a:off x="2779956" y="5029200"/>
            <a:ext cx="3812262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 descr="u=2208976431,667604324&amp;fm=90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52600"/>
            <a:ext cx="6553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WordArt 6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620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"/>
                <a:cs typeface="Times"/>
              </a:rPr>
              <a:t>How do you study your English?</a:t>
            </a:r>
            <a:endParaRPr lang="zh-CN" altLang="en-US" sz="48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98311" name="WordArt 6"/>
          <p:cNvSpPr>
            <a:spLocks noChangeArrowheads="1" noChangeShapeType="1" noTextEdit="1"/>
          </p:cNvSpPr>
          <p:nvPr/>
        </p:nvSpPr>
        <p:spPr bwMode="auto">
          <a:xfrm>
            <a:off x="914400" y="5715000"/>
            <a:ext cx="6934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By asking the teacher for help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朋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8400" y="3140075"/>
            <a:ext cx="18732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矩形标注 21"/>
          <p:cNvSpPr>
            <a:spLocks noChangeArrowheads="1"/>
          </p:cNvSpPr>
          <p:nvPr/>
        </p:nvSpPr>
        <p:spPr bwMode="auto">
          <a:xfrm>
            <a:off x="5715000" y="3733800"/>
            <a:ext cx="3276600" cy="1295400"/>
          </a:xfrm>
          <a:prstGeom prst="wedgeRectCallout">
            <a:avLst>
              <a:gd name="adj1" fmla="val -58866"/>
              <a:gd name="adj2" fmla="val -1225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 algn="l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By speaking with foreigners</a:t>
            </a:r>
          </a:p>
        </p:txBody>
      </p:sp>
      <p:sp>
        <p:nvSpPr>
          <p:cNvPr id="82948" name="矩形标注 27"/>
          <p:cNvSpPr>
            <a:spLocks noChangeArrowheads="1"/>
          </p:cNvSpPr>
          <p:nvPr/>
        </p:nvSpPr>
        <p:spPr bwMode="auto">
          <a:xfrm>
            <a:off x="4495800" y="1752600"/>
            <a:ext cx="3600450" cy="1268413"/>
          </a:xfrm>
          <a:prstGeom prst="wedgeRectCallout">
            <a:avLst>
              <a:gd name="adj1" fmla="val -29102"/>
              <a:gd name="adj2" fmla="val 7415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 algn="l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By watching English movies</a:t>
            </a:r>
          </a:p>
        </p:txBody>
      </p:sp>
      <p:sp>
        <p:nvSpPr>
          <p:cNvPr id="82949" name="WordArt 21"/>
          <p:cNvSpPr>
            <a:spLocks noChangeArrowheads="1" noChangeShapeType="1" noTextEdit="1"/>
          </p:cNvSpPr>
          <p:nvPr/>
        </p:nvSpPr>
        <p:spPr bwMode="auto">
          <a:xfrm>
            <a:off x="1066800" y="45720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"/>
                <a:cs typeface="Times"/>
              </a:rPr>
              <a:t>Do you know other ways ?</a:t>
            </a:r>
            <a:endParaRPr lang="zh-CN" altLang="en-US" sz="48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"/>
              <a:cs typeface="Times"/>
            </a:endParaRPr>
          </a:p>
        </p:txBody>
      </p:sp>
      <p:pic>
        <p:nvPicPr>
          <p:cNvPr id="82950" name="Picture 5" descr="nwkh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16510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矩形标注 26"/>
          <p:cNvSpPr>
            <a:spLocks noChangeArrowheads="1"/>
          </p:cNvSpPr>
          <p:nvPr/>
        </p:nvSpPr>
        <p:spPr bwMode="auto">
          <a:xfrm>
            <a:off x="228600" y="4191000"/>
            <a:ext cx="3657600" cy="1066800"/>
          </a:xfrm>
          <a:prstGeom prst="wedgeRectCallout">
            <a:avLst>
              <a:gd name="adj1" fmla="val 54037"/>
              <a:gd name="adj2" fmla="val -1606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By reading English newspaper</a:t>
            </a:r>
          </a:p>
        </p:txBody>
      </p:sp>
      <p:sp>
        <p:nvSpPr>
          <p:cNvPr id="82952" name="矩形标注 26"/>
          <p:cNvSpPr>
            <a:spLocks noChangeArrowheads="1"/>
          </p:cNvSpPr>
          <p:nvPr/>
        </p:nvSpPr>
        <p:spPr bwMode="auto">
          <a:xfrm>
            <a:off x="304800" y="2819400"/>
            <a:ext cx="3505200" cy="1066800"/>
          </a:xfrm>
          <a:prstGeom prst="wedgeRectCallout">
            <a:avLst>
              <a:gd name="adj1" fmla="val 59782"/>
              <a:gd name="adj2" fmla="val -654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By reading English stories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  <p:bldP spid="82948" grpId="0"/>
      <p:bldP spid="82951" grpId="0"/>
      <p:bldP spid="829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489743" y="518319"/>
            <a:ext cx="77835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Times New Roman" panose="02020603050405020304" pitchFamily="18" charset="0"/>
              </a:rPr>
              <a:t>It</a:t>
            </a:r>
            <a:r>
              <a:rPr lang="en-US" altLang="zh-CN" sz="3200" b="1" dirty="0"/>
              <a:t>’</a:t>
            </a:r>
            <a:r>
              <a:rPr lang="en-US" altLang="zh-CN" sz="3200" b="1" dirty="0">
                <a:latin typeface="Times New Roman" panose="02020603050405020304" pitchFamily="18" charset="0"/>
              </a:rPr>
              <a:t>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too</a:t>
            </a:r>
            <a:r>
              <a:rPr lang="en-US" altLang="zh-CN" sz="3200" b="1" dirty="0">
                <a:latin typeface="Times New Roman" panose="02020603050405020304" pitchFamily="18" charset="0"/>
              </a:rPr>
              <a:t> hard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  <a:r>
              <a:rPr lang="en-US" altLang="zh-CN" sz="3200" b="1" dirty="0">
                <a:latin typeface="Times New Roman" panose="02020603050405020304" pitchFamily="18" charset="0"/>
              </a:rPr>
              <a:t> understand the voices.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047038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too</a:t>
            </a:r>
            <a:r>
              <a:rPr kumimoji="1"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+ </a:t>
            </a:r>
            <a:r>
              <a:rPr kumimoji="1"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形容词</a:t>
            </a:r>
            <a:r>
              <a:rPr kumimoji="1"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/</a:t>
            </a:r>
            <a:r>
              <a:rPr kumimoji="1"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副词 </a:t>
            </a:r>
            <a:r>
              <a:rPr kumimoji="1"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+ 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  <a:r>
              <a:rPr kumimoji="1"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+ </a:t>
            </a:r>
            <a:r>
              <a:rPr kumimoji="1"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动词原形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kumimoji="1"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“太</a:t>
            </a:r>
            <a:r>
              <a:rPr kumimoji="1" lang="en-US" altLang="zh-CN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……</a:t>
            </a:r>
            <a:r>
              <a:rPr kumimoji="1"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而不能</a:t>
            </a:r>
            <a:r>
              <a:rPr kumimoji="1" lang="en-US" altLang="zh-CN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……</a:t>
            </a:r>
            <a:r>
              <a:rPr kumimoji="1"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”</a:t>
            </a:r>
            <a:r>
              <a:rPr kumimoji="1"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，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kumimoji="1"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该句型用于肯定句，但表示否定的意义。</a:t>
            </a:r>
          </a:p>
        </p:txBody>
      </p:sp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381000" y="3335337"/>
            <a:ext cx="89154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 dirty="0"/>
              <a:t>1.</a:t>
            </a:r>
            <a:r>
              <a:rPr lang="zh-CN" altLang="en-US" sz="2800" b="1" dirty="0"/>
              <a:t>他太小了而不能去上学。</a:t>
            </a:r>
          </a:p>
          <a:p>
            <a:pPr algn="l"/>
            <a:r>
              <a:rPr lang="en-US" altLang="zh-CN" sz="2800" b="1" dirty="0"/>
              <a:t>He is ______ ________ </a:t>
            </a:r>
            <a:r>
              <a:rPr lang="en-US" altLang="zh-CN" sz="2800" b="1" dirty="0" smtClean="0"/>
              <a:t>______ _____to </a:t>
            </a:r>
            <a:r>
              <a:rPr lang="en-US" altLang="zh-CN" sz="2800" b="1" dirty="0"/>
              <a:t>school.</a:t>
            </a:r>
          </a:p>
          <a:p>
            <a:pPr algn="l"/>
            <a:endParaRPr lang="en-US" altLang="zh-CN" sz="2800" b="1" dirty="0"/>
          </a:p>
          <a:p>
            <a:pPr algn="l"/>
            <a:r>
              <a:rPr lang="en-US" altLang="zh-CN" sz="2800" b="1" dirty="0"/>
              <a:t>2. Tom runs too slowly </a:t>
            </a:r>
            <a:r>
              <a:rPr lang="en-US" altLang="zh-CN" sz="2800" b="1" dirty="0" smtClean="0"/>
              <a:t>_______ </a:t>
            </a:r>
            <a:r>
              <a:rPr lang="en-US" altLang="zh-CN" sz="2800" b="1" dirty="0"/>
              <a:t>(catch ) the early bus.</a:t>
            </a:r>
          </a:p>
        </p:txBody>
      </p:sp>
      <p:sp>
        <p:nvSpPr>
          <p:cNvPr id="83973" name="Text Box 6"/>
          <p:cNvSpPr txBox="1">
            <a:spLocks noChangeArrowheads="1"/>
          </p:cNvSpPr>
          <p:nvPr/>
        </p:nvSpPr>
        <p:spPr bwMode="auto">
          <a:xfrm>
            <a:off x="1524000" y="3664962"/>
            <a:ext cx="525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too 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young         to     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go</a:t>
            </a:r>
          </a:p>
        </p:txBody>
      </p:sp>
      <p:sp>
        <p:nvSpPr>
          <p:cNvPr id="83974" name="Text Box 7"/>
          <p:cNvSpPr txBox="1">
            <a:spLocks noChangeArrowheads="1"/>
          </p:cNvSpPr>
          <p:nvPr/>
        </p:nvSpPr>
        <p:spPr bwMode="auto">
          <a:xfrm>
            <a:off x="4343400" y="4478337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 catch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/>
      <p:bldP spid="83973" grpId="0"/>
      <p:bldP spid="839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ChangeArrowheads="1"/>
          </p:cNvSpPr>
          <p:nvPr/>
        </p:nvSpPr>
        <p:spPr bwMode="auto">
          <a:xfrm>
            <a:off x="0" y="2773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zh-CN" altLang="zh-CN"/>
          </a:p>
        </p:txBody>
      </p:sp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609601" y="1484313"/>
            <a:ext cx="81534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1.Why is Jack a little nervous ?</a:t>
            </a:r>
          </a:p>
          <a:p>
            <a:pPr>
              <a:spcBef>
                <a:spcPct val="50000"/>
              </a:spcBef>
            </a:pP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What advice does Annie give to Jack about how to read quickly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/>
          <p:nvPr/>
        </p:nvGrpSpPr>
        <p:grpSpPr bwMode="auto">
          <a:xfrm>
            <a:off x="0" y="0"/>
            <a:ext cx="8928100" cy="6891338"/>
            <a:chOff x="0" y="0"/>
            <a:chExt cx="5624" cy="4341"/>
          </a:xfrm>
        </p:grpSpPr>
        <p:pic>
          <p:nvPicPr>
            <p:cNvPr id="86019" name="Picture 3" descr="01432416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88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20" name="Picture 4" descr="01432416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08" y="0"/>
              <a:ext cx="288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21" name="Picture 5" descr="01432416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6" y="4065"/>
              <a:ext cx="288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22" name="Picture 6" descr="01432416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4" y="4065"/>
              <a:ext cx="288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457200" y="852488"/>
            <a:ext cx="6192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 u="sng" dirty="0">
                <a:latin typeface="Times New Roman" panose="02020603050405020304" pitchFamily="18" charset="0"/>
              </a:rPr>
              <a:t>The more</a:t>
            </a:r>
            <a:r>
              <a:rPr lang="en-US" altLang="zh-CN" sz="2800" b="1" dirty="0">
                <a:latin typeface="Times New Roman" panose="02020603050405020304" pitchFamily="18" charset="0"/>
              </a:rPr>
              <a:t> you read, </a:t>
            </a:r>
            <a:r>
              <a:rPr lang="en-US" altLang="zh-CN" sz="2800" b="1" u="sng" dirty="0">
                <a:latin typeface="Times New Roman" panose="02020603050405020304" pitchFamily="18" charset="0"/>
              </a:rPr>
              <a:t>the faster</a:t>
            </a:r>
            <a:r>
              <a:rPr lang="en-US" altLang="zh-CN" sz="2800" b="1" dirty="0">
                <a:latin typeface="Times New Roman" panose="02020603050405020304" pitchFamily="18" charset="0"/>
              </a:rPr>
              <a:t> you’ll be.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3492500" y="1509712"/>
            <a:ext cx="518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CC"/>
                </a:solidFill>
              </a:rPr>
              <a:t>你读得越多，你就会越快。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460375" y="2085975"/>
            <a:ext cx="79216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+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比较级，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+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比较级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越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……,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就越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457200" y="3382962"/>
            <a:ext cx="86042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</a:rPr>
              <a:t>越多越好。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The _________, the____________.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</a:rPr>
              <a:t>你学习越努力，就会取得越好的成绩。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The _________ you study, the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_______ </a:t>
            </a:r>
            <a:r>
              <a:rPr lang="en-US" altLang="zh-CN" sz="2400" b="1" dirty="0">
                <a:latin typeface="Times New Roman" panose="02020603050405020304" pitchFamily="18" charset="0"/>
              </a:rPr>
              <a:t>grades you will get.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1176338" y="3886200"/>
            <a:ext cx="12239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more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3409950" y="3886200"/>
            <a:ext cx="1223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better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1249363" y="4967287"/>
            <a:ext cx="1398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harder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4418013" y="4967287"/>
            <a:ext cx="1223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better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/>
      <p:bldP spid="86026" grpId="0"/>
      <p:bldP spid="86027" grpId="0"/>
      <p:bldP spid="86028" grpId="0"/>
      <p:bldP spid="86029" grpId="0"/>
      <p:bldP spid="860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468312" y="1049966"/>
            <a:ext cx="8675688" cy="474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zh-CN" altLang="en-US" sz="34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根据汉语提示用正确形式填空。</a:t>
            </a: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altLang="zh-CN" sz="3400" b="1" dirty="0">
                <a:latin typeface="Times New Roman" panose="02020603050405020304" pitchFamily="18" charset="0"/>
              </a:rPr>
              <a:t>1. Do you have any _________ (</a:t>
            </a:r>
            <a:r>
              <a:rPr lang="zh-CN" altLang="en-US" sz="3400" b="1" dirty="0">
                <a:latin typeface="Times New Roman" panose="02020603050405020304" pitchFamily="18" charset="0"/>
              </a:rPr>
              <a:t>单词卡</a:t>
            </a:r>
            <a:r>
              <a:rPr lang="en-US" altLang="zh-CN" sz="3400" b="1" dirty="0">
                <a:latin typeface="Times New Roman" panose="02020603050405020304" pitchFamily="18" charset="0"/>
              </a:rPr>
              <a:t>)?</a:t>
            </a: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altLang="zh-CN" sz="3400" b="1" dirty="0">
                <a:latin typeface="Times New Roman" panose="02020603050405020304" pitchFamily="18" charset="0"/>
              </a:rPr>
              <a:t>2. Please read _____ (</a:t>
            </a:r>
            <a:r>
              <a:rPr lang="zh-CN" altLang="en-US" sz="3400" b="1" dirty="0">
                <a:latin typeface="Times New Roman" panose="02020603050405020304" pitchFamily="18" charset="0"/>
              </a:rPr>
              <a:t>大声地</a:t>
            </a:r>
            <a:r>
              <a:rPr lang="en-US" altLang="zh-CN" sz="3400" b="1" dirty="0">
                <a:latin typeface="Times New Roman" panose="02020603050405020304" pitchFamily="18" charset="0"/>
              </a:rPr>
              <a:t>), I can’t </a:t>
            </a: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altLang="zh-CN" sz="3400" b="1" dirty="0">
                <a:latin typeface="Times New Roman" panose="02020603050405020304" pitchFamily="18" charset="0"/>
              </a:rPr>
              <a:t>    hear you. </a:t>
            </a: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altLang="zh-CN" sz="3400" b="1" dirty="0">
                <a:latin typeface="Times New Roman" panose="02020603050405020304" pitchFamily="18" charset="0"/>
              </a:rPr>
              <a:t>3. Your ____________ (</a:t>
            </a:r>
            <a:r>
              <a:rPr lang="zh-CN" altLang="en-US" sz="3400" b="1" dirty="0">
                <a:latin typeface="Times New Roman" panose="02020603050405020304" pitchFamily="18" charset="0"/>
              </a:rPr>
              <a:t>发音</a:t>
            </a:r>
            <a:r>
              <a:rPr lang="en-US" altLang="zh-CN" sz="3400" b="1" dirty="0">
                <a:latin typeface="Times New Roman" panose="02020603050405020304" pitchFamily="18" charset="0"/>
              </a:rPr>
              <a:t>) sounds </a:t>
            </a: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altLang="zh-CN" sz="3400" b="1" dirty="0">
                <a:latin typeface="Times New Roman" panose="02020603050405020304" pitchFamily="18" charset="0"/>
              </a:rPr>
              <a:t>    good. </a:t>
            </a: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altLang="zh-CN" sz="3400" b="1" dirty="0">
                <a:latin typeface="Times New Roman" panose="02020603050405020304" pitchFamily="18" charset="0"/>
              </a:rPr>
              <a:t>4. English ________ (</a:t>
            </a:r>
            <a:r>
              <a:rPr lang="zh-CN" altLang="en-US" sz="3400" b="1" dirty="0">
                <a:latin typeface="Times New Roman" panose="02020603050405020304" pitchFamily="18" charset="0"/>
              </a:rPr>
              <a:t>语法</a:t>
            </a:r>
            <a:r>
              <a:rPr lang="en-US" altLang="zh-CN" sz="3400" b="1" dirty="0">
                <a:latin typeface="Times New Roman" panose="02020603050405020304" pitchFamily="18" charset="0"/>
              </a:rPr>
              <a:t>) is </a:t>
            </a:r>
            <a:r>
              <a:rPr lang="en-US" altLang="zh-CN" sz="3400" b="1" dirty="0" smtClean="0">
                <a:latin typeface="Times New Roman" panose="02020603050405020304" pitchFamily="18" charset="0"/>
              </a:rPr>
              <a:t>very important</a:t>
            </a:r>
            <a:r>
              <a:rPr lang="en-US" altLang="zh-CN" sz="3400" b="1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3962400" y="1676400"/>
            <a:ext cx="25209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400" b="1" dirty="0">
                <a:solidFill>
                  <a:srgbClr val="F42414"/>
                </a:solidFill>
                <a:latin typeface="Times New Roman" panose="02020603050405020304" pitchFamily="18" charset="0"/>
              </a:rPr>
              <a:t>word cards</a:t>
            </a:r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3048000" y="2438400"/>
            <a:ext cx="18002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400" b="1" dirty="0">
                <a:solidFill>
                  <a:srgbClr val="F42414"/>
                </a:solidFill>
                <a:latin typeface="Times New Roman" panose="02020603050405020304" pitchFamily="18" charset="0"/>
              </a:rPr>
              <a:t>aloud</a:t>
            </a:r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1828800" y="3657600"/>
            <a:ext cx="324008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400" b="1" dirty="0">
                <a:solidFill>
                  <a:srgbClr val="F42414"/>
                </a:solidFill>
                <a:latin typeface="Times New Roman" panose="02020603050405020304" pitchFamily="18" charset="0"/>
              </a:rPr>
              <a:t>pronunciation</a:t>
            </a:r>
          </a:p>
        </p:txBody>
      </p:sp>
      <p:sp>
        <p:nvSpPr>
          <p:cNvPr id="87046" name="Text Box 7"/>
          <p:cNvSpPr txBox="1">
            <a:spLocks noChangeArrowheads="1"/>
          </p:cNvSpPr>
          <p:nvPr/>
        </p:nvSpPr>
        <p:spPr bwMode="auto">
          <a:xfrm>
            <a:off x="2362200" y="5029200"/>
            <a:ext cx="216058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400" b="1" dirty="0">
                <a:solidFill>
                  <a:srgbClr val="F42414"/>
                </a:solidFill>
                <a:latin typeface="Times New Roman" panose="02020603050405020304" pitchFamily="18" charset="0"/>
              </a:rPr>
              <a:t>grammar</a:t>
            </a:r>
          </a:p>
        </p:txBody>
      </p:sp>
      <p:sp>
        <p:nvSpPr>
          <p:cNvPr id="87047" name="WordArt 8"/>
          <p:cNvSpPr>
            <a:spLocks noChangeArrowheads="1" noChangeShapeType="1" noTextEdit="1"/>
          </p:cNvSpPr>
          <p:nvPr/>
        </p:nvSpPr>
        <p:spPr bwMode="auto">
          <a:xfrm>
            <a:off x="2743200" y="228600"/>
            <a:ext cx="297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/>
              </a:rPr>
              <a:t>Exercises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/>
      <p:bldP spid="87044" grpId="0"/>
      <p:bldP spid="87045" grpId="0"/>
      <p:bldP spid="870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4"/>
          <p:cNvSpPr txBox="1">
            <a:spLocks noChangeArrowheads="1"/>
          </p:cNvSpPr>
          <p:nvPr/>
        </p:nvSpPr>
        <p:spPr bwMode="auto">
          <a:xfrm>
            <a:off x="457200" y="508000"/>
            <a:ext cx="512603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zh-CN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阅读</a:t>
            </a:r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zh-CN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短文，回答下列问题</a:t>
            </a:r>
          </a:p>
        </p:txBody>
      </p:sp>
      <p:sp>
        <p:nvSpPr>
          <p:cNvPr id="88067" name="Rectangle 5"/>
          <p:cNvSpPr>
            <a:spLocks noChangeArrowheads="1"/>
          </p:cNvSpPr>
          <p:nvPr/>
        </p:nvSpPr>
        <p:spPr bwMode="auto">
          <a:xfrm>
            <a:off x="381000" y="1143000"/>
            <a:ext cx="83820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l">
              <a:lnSpc>
                <a:spcPct val="120000"/>
              </a:lnSpc>
              <a:buFontTx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</a:rPr>
              <a:t>Why did Wei Fen find it difficult to learn     </a:t>
            </a:r>
          </a:p>
          <a:p>
            <a:pPr marL="342900" indent="-342900"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English?</a:t>
            </a:r>
          </a:p>
          <a:p>
            <a:pPr marL="342900" indent="-342900" algn="l">
              <a:lnSpc>
                <a:spcPct val="150000"/>
              </a:lnSpc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2. What did she do in English class?</a:t>
            </a:r>
          </a:p>
          <a:p>
            <a:pPr marL="342900" indent="-342900" algn="l">
              <a:lnSpc>
                <a:spcPct val="150000"/>
              </a:lnSpc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3. What is the secret to language learning?</a:t>
            </a:r>
          </a:p>
        </p:txBody>
      </p:sp>
      <p:sp>
        <p:nvSpPr>
          <p:cNvPr id="88068" name="Rectangle 6"/>
          <p:cNvSpPr>
            <a:spLocks noChangeArrowheads="1"/>
          </p:cNvSpPr>
          <p:nvPr/>
        </p:nvSpPr>
        <p:spPr bwMode="auto">
          <a:xfrm>
            <a:off x="609600" y="2209800"/>
            <a:ext cx="74660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Because the teacher spoke so quickly that </a:t>
            </a:r>
          </a:p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she didn’t understand her.</a:t>
            </a:r>
          </a:p>
        </p:txBody>
      </p:sp>
      <p:sp>
        <p:nvSpPr>
          <p:cNvPr id="88069" name="Rectangle 7"/>
          <p:cNvSpPr>
            <a:spLocks noChangeArrowheads="1"/>
          </p:cNvSpPr>
          <p:nvPr/>
        </p:nvSpPr>
        <p:spPr bwMode="auto">
          <a:xfrm>
            <a:off x="609600" y="3733800"/>
            <a:ext cx="7766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She just hid behind her textbook and never </a:t>
            </a:r>
          </a:p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said anything.</a:t>
            </a:r>
          </a:p>
        </p:txBody>
      </p:sp>
      <p:sp>
        <p:nvSpPr>
          <p:cNvPr id="88070" name="Rectangle 8"/>
          <p:cNvSpPr>
            <a:spLocks noChangeArrowheads="1"/>
          </p:cNvSpPr>
          <p:nvPr/>
        </p:nvSpPr>
        <p:spPr bwMode="auto">
          <a:xfrm>
            <a:off x="609600" y="5334000"/>
            <a:ext cx="82216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Listening to something interesting is the secret</a:t>
            </a:r>
          </a:p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 language learning.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88069" grpId="0"/>
      <p:bldP spid="880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内容占位符 2"/>
          <p:cNvSpPr>
            <a:spLocks noGrp="1"/>
          </p:cNvSpPr>
          <p:nvPr>
            <p:ph idx="4294967295"/>
          </p:nvPr>
        </p:nvSpPr>
        <p:spPr>
          <a:xfrm>
            <a:off x="533400" y="1295400"/>
            <a:ext cx="82296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3000" b="1" dirty="0">
                <a:latin typeface="Times New Roman" panose="02020603050405020304" pitchFamily="18" charset="0"/>
              </a:rPr>
              <a:t>1. Why did Wei Fan </a:t>
            </a:r>
            <a:r>
              <a:rPr lang="en-US" altLang="zh-CN" sz="30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find it difficult</a:t>
            </a:r>
            <a:r>
              <a:rPr lang="en-US" altLang="zh-CN" sz="3000" b="1" dirty="0">
                <a:latin typeface="Times New Roman" panose="02020603050405020304" pitchFamily="18" charset="0"/>
              </a:rPr>
              <a:t> to learn </a:t>
            </a:r>
          </a:p>
          <a:p>
            <a:pPr>
              <a:buFontTx/>
              <a:buNone/>
            </a:pPr>
            <a:r>
              <a:rPr lang="en-US" altLang="zh-CN" sz="3000" b="1" dirty="0">
                <a:latin typeface="Times New Roman" panose="02020603050405020304" pitchFamily="18" charset="0"/>
              </a:rPr>
              <a:t>English?</a:t>
            </a:r>
          </a:p>
          <a:p>
            <a:pPr>
              <a:buFontTx/>
              <a:buNone/>
            </a:pPr>
            <a:r>
              <a:rPr lang="zh-CN" altLang="en-US" sz="3000" b="1" dirty="0">
                <a:latin typeface="Times New Roman" panose="02020603050405020304" pitchFamily="18" charset="0"/>
              </a:rPr>
              <a:t>为什么魏芬发现学英语很难？</a:t>
            </a:r>
          </a:p>
          <a:p>
            <a:pPr>
              <a:buFontTx/>
              <a:buNone/>
            </a:pP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find + it +adj. +to do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.””</a:t>
            </a: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发现做某事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…”</a:t>
            </a:r>
          </a:p>
          <a:p>
            <a:pPr>
              <a:buFontTx/>
              <a:buNone/>
            </a:pPr>
            <a:r>
              <a:rPr lang="en-US" altLang="zh-CN" sz="3000" b="1" dirty="0">
                <a:latin typeface="Times New Roman" panose="02020603050405020304" pitchFamily="18" charset="0"/>
              </a:rPr>
              <a:t>(2012.</a:t>
            </a:r>
            <a:r>
              <a:rPr lang="zh-CN" altLang="en-US" sz="3000" b="1" dirty="0">
                <a:latin typeface="Times New Roman" panose="02020603050405020304" pitchFamily="18" charset="0"/>
              </a:rPr>
              <a:t>山东滨州</a:t>
            </a:r>
            <a:r>
              <a:rPr lang="en-US" altLang="zh-CN" sz="3000" b="1" dirty="0">
                <a:latin typeface="Times New Roman" panose="02020603050405020304" pitchFamily="18" charset="0"/>
              </a:rPr>
              <a:t>) My pen pal Andrew found it </a:t>
            </a:r>
          </a:p>
          <a:p>
            <a:pPr>
              <a:buFontTx/>
              <a:buNone/>
            </a:pPr>
            <a:r>
              <a:rPr lang="en-US" altLang="zh-CN" sz="3000" b="1" dirty="0">
                <a:latin typeface="Times New Roman" panose="02020603050405020304" pitchFamily="18" charset="0"/>
              </a:rPr>
              <a:t>difficult _______ Chinese well.</a:t>
            </a:r>
          </a:p>
          <a:p>
            <a:pPr>
              <a:buFont typeface="Arial" panose="020B0604020202020204" pitchFamily="34" charset="0"/>
              <a:buAutoNum type="alphaUcPeriod"/>
            </a:pPr>
            <a:r>
              <a:rPr lang="en-US" altLang="zh-CN" sz="3000" b="1" dirty="0">
                <a:latin typeface="Times New Roman" panose="02020603050405020304" pitchFamily="18" charset="0"/>
              </a:rPr>
              <a:t> Learning                B.  learn    </a:t>
            </a:r>
          </a:p>
          <a:p>
            <a:pPr>
              <a:buFontTx/>
              <a:buNone/>
            </a:pPr>
            <a:r>
              <a:rPr lang="en-US" altLang="zh-CN" sz="3000" b="1" dirty="0">
                <a:latin typeface="Times New Roman" panose="02020603050405020304" pitchFamily="18" charset="0"/>
              </a:rPr>
              <a:t>C. to learn                  D.  learned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447800" y="457200"/>
            <a:ext cx="5472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89092" name="Rectangle 5"/>
          <p:cNvSpPr>
            <a:spLocks noChangeArrowheads="1"/>
          </p:cNvSpPr>
          <p:nvPr/>
        </p:nvSpPr>
        <p:spPr bwMode="auto">
          <a:xfrm>
            <a:off x="2438400" y="396240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33CC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内容占位符 2"/>
          <p:cNvSpPr>
            <a:spLocks noGrp="1"/>
          </p:cNvSpPr>
          <p:nvPr>
            <p:ph idx="4294967295"/>
          </p:nvPr>
        </p:nvSpPr>
        <p:spPr>
          <a:xfrm>
            <a:off x="533400" y="1371600"/>
            <a:ext cx="8229600" cy="41910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2. What is </a:t>
            </a:r>
            <a:r>
              <a:rPr lang="en-US" altLang="zh-CN" b="1" dirty="0">
                <a:solidFill>
                  <a:srgbClr val="FF33CC"/>
                </a:solidFill>
                <a:latin typeface="Times New Roman" panose="02020603050405020304" pitchFamily="18" charset="0"/>
              </a:rPr>
              <a:t>the secret to</a:t>
            </a:r>
            <a:r>
              <a:rPr lang="en-US" altLang="zh-CN" b="1" dirty="0">
                <a:latin typeface="Times New Roman" panose="02020603050405020304" pitchFamily="18" charset="0"/>
              </a:rPr>
              <a:t> language learning?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语言学习的秘诀是什么？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secret to … “…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的秘诀</a:t>
            </a:r>
            <a:r>
              <a:rPr lang="zh-CN" altLang="en-US" b="1" dirty="0">
                <a:latin typeface="Times New Roman" panose="02020603050405020304" pitchFamily="18" charset="0"/>
              </a:rPr>
              <a:t>” 其中</a:t>
            </a:r>
            <a:r>
              <a:rPr lang="en-US" altLang="zh-CN" b="1" dirty="0">
                <a:latin typeface="Times New Roman" panose="02020603050405020304" pitchFamily="18" charset="0"/>
              </a:rPr>
              <a:t>to </a:t>
            </a:r>
            <a:r>
              <a:rPr lang="zh-CN" altLang="en-US" b="1" dirty="0">
                <a:latin typeface="Times New Roman" panose="02020603050405020304" pitchFamily="18" charset="0"/>
              </a:rPr>
              <a:t>为介词</a:t>
            </a:r>
            <a:r>
              <a:rPr lang="en-US" altLang="zh-CN" b="1" dirty="0">
                <a:latin typeface="Times New Roman" panose="02020603050405020304" pitchFamily="18" charset="0"/>
              </a:rPr>
              <a:t>, </a:t>
            </a:r>
            <a:r>
              <a:rPr lang="zh-CN" altLang="en-US" b="1" dirty="0" smtClean="0">
                <a:latin typeface="Times New Roman" panose="02020603050405020304" pitchFamily="18" charset="0"/>
              </a:rPr>
              <a:t>表示</a:t>
            </a:r>
            <a:r>
              <a:rPr lang="zh-CN" altLang="en-US" b="1" dirty="0">
                <a:latin typeface="Times New Roman" panose="02020603050405020304" pitchFamily="18" charset="0"/>
              </a:rPr>
              <a:t>所属，意为“</a:t>
            </a:r>
            <a:r>
              <a:rPr lang="en-US" altLang="zh-CN" b="1" dirty="0">
                <a:latin typeface="Times New Roman" panose="02020603050405020304" pitchFamily="18" charset="0"/>
              </a:rPr>
              <a:t>…</a:t>
            </a:r>
            <a:r>
              <a:rPr lang="zh-CN" altLang="en-US" b="1" dirty="0">
                <a:latin typeface="Times New Roman" panose="02020603050405020304" pitchFamily="18" charset="0"/>
              </a:rPr>
              <a:t>的</a:t>
            </a:r>
            <a:r>
              <a:rPr lang="en-US" altLang="zh-CN" b="1" dirty="0" smtClean="0">
                <a:latin typeface="Times New Roman" panose="02020603050405020304" pitchFamily="18" charset="0"/>
              </a:rPr>
              <a:t>….</a:t>
            </a:r>
            <a:r>
              <a:rPr lang="zh-CN" altLang="en-US" b="1" dirty="0" smtClean="0">
                <a:latin typeface="Times New Roman" panose="02020603050405020304" pitchFamily="18" charset="0"/>
              </a:rPr>
              <a:t>同</a:t>
            </a:r>
            <a:r>
              <a:rPr lang="zh-CN" altLang="en-US" b="1" dirty="0">
                <a:latin typeface="Times New Roman" panose="02020603050405020304" pitchFamily="18" charset="0"/>
              </a:rPr>
              <a:t>类短语：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the key to the door   </a:t>
            </a:r>
            <a:r>
              <a:rPr lang="zh-CN" altLang="en-US" b="1" dirty="0">
                <a:latin typeface="Times New Roman" panose="02020603050405020304" pitchFamily="18" charset="0"/>
              </a:rPr>
              <a:t>门的钥匙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the answer to the question </a:t>
            </a:r>
            <a:r>
              <a:rPr lang="zh-CN" altLang="en-US" b="1" dirty="0">
                <a:latin typeface="Times New Roman" panose="02020603050405020304" pitchFamily="18" charset="0"/>
              </a:rPr>
              <a:t>问题的答案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内容占位符 2"/>
          <p:cNvSpPr>
            <a:spLocks noGrp="1"/>
          </p:cNvSpPr>
          <p:nvPr>
            <p:ph idx="4294967295"/>
          </p:nvPr>
        </p:nvSpPr>
        <p:spPr>
          <a:xfrm>
            <a:off x="533400" y="1143000"/>
            <a:ext cx="8229600" cy="3733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3. </a:t>
            </a:r>
            <a:r>
              <a:rPr lang="zh-CN" altLang="zh-CN" b="1" dirty="0">
                <a:latin typeface="Times New Roman" panose="02020603050405020304" pitchFamily="18" charset="0"/>
              </a:rPr>
              <a:t>I was afraid to ask questions because my pronunciation was very bad.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</a:t>
            </a:r>
            <a:r>
              <a:rPr lang="zh-CN" altLang="en-US" b="1" dirty="0">
                <a:latin typeface="Times New Roman" panose="02020603050405020304" pitchFamily="18" charset="0"/>
              </a:rPr>
              <a:t>但是因为我糟糕的发音，我害怕问问题。</a:t>
            </a:r>
          </a:p>
          <a:p>
            <a:pPr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 afraid  to do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</a:rPr>
              <a:t>意为“害怕做某事”。</a:t>
            </a:r>
          </a:p>
          <a:p>
            <a:pPr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 afraid  of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sb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b="1" dirty="0">
                <a:latin typeface="Times New Roman" panose="02020603050405020304" pitchFamily="18" charset="0"/>
              </a:rPr>
              <a:t> “</a:t>
            </a:r>
            <a:r>
              <a:rPr lang="zh-CN" altLang="en-US" b="1" dirty="0">
                <a:latin typeface="Times New Roman" panose="02020603050405020304" pitchFamily="18" charset="0"/>
              </a:rPr>
              <a:t>害怕某人</a:t>
            </a:r>
            <a:r>
              <a:rPr lang="en-US" altLang="zh-CN" b="1" dirty="0">
                <a:latin typeface="Times New Roman" panose="02020603050405020304" pitchFamily="18" charset="0"/>
              </a:rPr>
              <a:t>/</a:t>
            </a:r>
            <a:r>
              <a:rPr lang="zh-CN" altLang="en-US" b="1" dirty="0">
                <a:latin typeface="Times New Roman" panose="02020603050405020304" pitchFamily="18" charset="0"/>
              </a:rPr>
              <a:t>某物”。</a:t>
            </a:r>
          </a:p>
          <a:p>
            <a:pPr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 afraid  that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从句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b="1" dirty="0">
                <a:latin typeface="Times New Roman" panose="02020603050405020304" pitchFamily="18" charset="0"/>
              </a:rPr>
              <a:t> “</a:t>
            </a:r>
            <a:r>
              <a:rPr lang="zh-CN" altLang="en-US" b="1" dirty="0">
                <a:latin typeface="Times New Roman" panose="02020603050405020304" pitchFamily="18" charset="0"/>
              </a:rPr>
              <a:t>担心</a:t>
            </a:r>
            <a:r>
              <a:rPr lang="en-US" altLang="zh-CN" b="1" dirty="0">
                <a:latin typeface="Times New Roman" panose="02020603050405020304" pitchFamily="18" charset="0"/>
              </a:rPr>
              <a:t>…”</a:t>
            </a:r>
            <a:r>
              <a:rPr lang="zh-CN" altLang="en-US" b="1" dirty="0" smtClean="0">
                <a:latin typeface="Times New Roman" panose="02020603050405020304" pitchFamily="18" charset="0"/>
              </a:rPr>
              <a:t>。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8" descr="u=43905378,947363701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962400"/>
            <a:ext cx="6477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6"/>
          <p:cNvSpPr>
            <a:spLocks noChangeArrowheads="1"/>
          </p:cNvSpPr>
          <p:nvPr/>
        </p:nvSpPr>
        <p:spPr bwMode="auto">
          <a:xfrm>
            <a:off x="533400" y="2209800"/>
            <a:ext cx="8458200" cy="156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50000"/>
              </a:lnSpc>
              <a:buFontTx/>
              <a:buAutoNum type="arabicPeriod"/>
            </a:pPr>
            <a:r>
              <a:rPr lang="en-US" altLang="zh-CN" sz="3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 good ways to learn English?</a:t>
            </a:r>
          </a:p>
          <a:p>
            <a:pPr marL="342900" indent="-342900" algn="l">
              <a:lnSpc>
                <a:spcPct val="150000"/>
              </a:lnSpc>
              <a:buFontTx/>
              <a:buAutoNum type="arabicPeriod"/>
            </a:pPr>
            <a:r>
              <a:rPr lang="en-US" altLang="zh-CN" sz="3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you study your English?</a:t>
            </a:r>
          </a:p>
        </p:txBody>
      </p:sp>
      <p:sp>
        <p:nvSpPr>
          <p:cNvPr id="73732" name="WordArt 7"/>
          <p:cNvSpPr>
            <a:spLocks noChangeArrowheads="1" noChangeShapeType="1" noTextEdit="1"/>
          </p:cNvSpPr>
          <p:nvPr/>
        </p:nvSpPr>
        <p:spPr bwMode="auto">
          <a:xfrm>
            <a:off x="2209800" y="914400"/>
            <a:ext cx="4495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"/>
                <a:cs typeface="Times"/>
              </a:rPr>
              <a:t>Free talk</a:t>
            </a:r>
            <a:endParaRPr lang="zh-CN" altLang="en-US" sz="48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"/>
              <a:cs typeface="Time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407987" y="1219200"/>
            <a:ext cx="8050213" cy="490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kumimoji="1" lang="en-US" altLang="zh-CN" sz="3000" b="1" dirty="0">
                <a:latin typeface="Times New Roman" panose="02020603050405020304" pitchFamily="18" charset="0"/>
              </a:rPr>
              <a:t>1. -- </a:t>
            </a:r>
            <a:r>
              <a:rPr kumimoji="1" lang="zh-CN" altLang="en-US" sz="3000" b="1" dirty="0">
                <a:latin typeface="Times New Roman" panose="02020603050405020304" pitchFamily="18" charset="0"/>
              </a:rPr>
              <a:t>你是怎样准备考试的？</a:t>
            </a:r>
            <a:br>
              <a:rPr kumimoji="1" lang="zh-CN" altLang="en-US" sz="3000" b="1" dirty="0">
                <a:latin typeface="Times New Roman" panose="02020603050405020304" pitchFamily="18" charset="0"/>
              </a:rPr>
            </a:br>
            <a:r>
              <a:rPr kumimoji="1" lang="zh-CN" altLang="en-US" sz="3000" b="1" dirty="0">
                <a:latin typeface="Times New Roman" panose="02020603050405020304" pitchFamily="18" charset="0"/>
              </a:rPr>
              <a:t>    </a:t>
            </a:r>
            <a:r>
              <a:rPr kumimoji="1" lang="en-US" altLang="zh-CN" sz="3000" b="1" dirty="0">
                <a:latin typeface="Times New Roman" panose="02020603050405020304" pitchFamily="18" charset="0"/>
              </a:rPr>
              <a:t>-- </a:t>
            </a:r>
            <a:r>
              <a:rPr kumimoji="1" lang="zh-CN" altLang="en-US" sz="3000" b="1" dirty="0">
                <a:latin typeface="Times New Roman" panose="02020603050405020304" pitchFamily="18" charset="0"/>
              </a:rPr>
              <a:t>哦，我和同学们一起学习。      </a:t>
            </a:r>
          </a:p>
          <a:p>
            <a:pPr>
              <a:lnSpc>
                <a:spcPct val="105000"/>
              </a:lnSpc>
            </a:pPr>
            <a:r>
              <a:rPr kumimoji="1" lang="zh-CN" altLang="en-US" sz="3000" b="1" dirty="0">
                <a:latin typeface="Times New Roman" panose="02020603050405020304" pitchFamily="18" charset="0"/>
              </a:rPr>
              <a:t>    </a:t>
            </a:r>
            <a:r>
              <a:rPr kumimoji="1" lang="en-US" altLang="zh-CN" sz="30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--How do you study for a test? </a:t>
            </a:r>
          </a:p>
          <a:p>
            <a:pPr>
              <a:lnSpc>
                <a:spcPct val="105000"/>
              </a:lnSpc>
            </a:pPr>
            <a:r>
              <a:rPr kumimoji="1" lang="en-US" altLang="zh-CN" sz="30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    --Well, I study by working with my </a:t>
            </a:r>
          </a:p>
          <a:p>
            <a:pPr>
              <a:lnSpc>
                <a:spcPct val="105000"/>
              </a:lnSpc>
            </a:pPr>
            <a:r>
              <a:rPr kumimoji="1" lang="en-US" altLang="zh-CN" sz="30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      classmates. </a:t>
            </a:r>
          </a:p>
          <a:p>
            <a:pPr>
              <a:lnSpc>
                <a:spcPct val="105000"/>
              </a:lnSpc>
            </a:pPr>
            <a:r>
              <a:rPr kumimoji="1" lang="en-US" altLang="zh-CN" sz="3000" b="1" dirty="0">
                <a:latin typeface="Times New Roman" panose="02020603050405020304" pitchFamily="18" charset="0"/>
              </a:rPr>
              <a:t>2.-- </a:t>
            </a:r>
            <a:r>
              <a:rPr kumimoji="1" lang="zh-CN" altLang="en-US" sz="3000" b="1" dirty="0">
                <a:latin typeface="Times New Roman" panose="02020603050405020304" pitchFamily="18" charset="0"/>
              </a:rPr>
              <a:t>你曾经参加过学习小组吗？</a:t>
            </a:r>
          </a:p>
          <a:p>
            <a:pPr>
              <a:lnSpc>
                <a:spcPct val="105000"/>
              </a:lnSpc>
            </a:pPr>
            <a:r>
              <a:rPr kumimoji="1" lang="zh-CN" altLang="en-US" sz="3000" b="1" dirty="0">
                <a:latin typeface="Times New Roman" panose="02020603050405020304" pitchFamily="18" charset="0"/>
              </a:rPr>
              <a:t>   </a:t>
            </a:r>
            <a:r>
              <a:rPr kumimoji="1" lang="en-US" altLang="zh-CN" sz="3000" b="1" dirty="0">
                <a:latin typeface="Times New Roman" panose="02020603050405020304" pitchFamily="18" charset="0"/>
              </a:rPr>
              <a:t>-- </a:t>
            </a:r>
            <a:r>
              <a:rPr kumimoji="1" lang="zh-CN" altLang="en-US" sz="3000" b="1" dirty="0">
                <a:latin typeface="Times New Roman" panose="02020603050405020304" pitchFamily="18" charset="0"/>
              </a:rPr>
              <a:t>是的，参加过。通过这种方式我学会</a:t>
            </a:r>
          </a:p>
          <a:p>
            <a:pPr>
              <a:lnSpc>
                <a:spcPct val="105000"/>
              </a:lnSpc>
            </a:pPr>
            <a:r>
              <a:rPr kumimoji="1" lang="zh-CN" altLang="en-US" sz="3000" b="1" dirty="0">
                <a:latin typeface="Times New Roman" panose="02020603050405020304" pitchFamily="18" charset="0"/>
              </a:rPr>
              <a:t>       许多。</a:t>
            </a:r>
          </a:p>
          <a:p>
            <a:pPr>
              <a:lnSpc>
                <a:spcPct val="105000"/>
              </a:lnSpc>
            </a:pPr>
            <a:r>
              <a:rPr kumimoji="1" lang="zh-CN" altLang="en-US" sz="3000" b="1" dirty="0">
                <a:latin typeface="Times New Roman" panose="02020603050405020304" pitchFamily="18" charset="0"/>
              </a:rPr>
              <a:t>   </a:t>
            </a:r>
            <a:r>
              <a:rPr kumimoji="1" lang="en-US" altLang="zh-CN" sz="30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-- Have you ever studied with a group? </a:t>
            </a:r>
            <a:br>
              <a:rPr kumimoji="1" lang="en-US" altLang="zh-CN" sz="3000" b="1" dirty="0">
                <a:solidFill>
                  <a:srgbClr val="6600CC"/>
                </a:solidFill>
                <a:latin typeface="Times New Roman" panose="02020603050405020304" pitchFamily="18" charset="0"/>
              </a:rPr>
            </a:br>
            <a:r>
              <a:rPr kumimoji="1" lang="en-US" altLang="zh-CN" sz="30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   -- Yes, I have. I’ve learned a lot that way. </a:t>
            </a:r>
            <a:r>
              <a:rPr kumimoji="1" lang="en-US" altLang="zh-CN" sz="3000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endParaRPr kumimoji="1" lang="en-US" altLang="zh-CN" sz="3000" b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505200" y="533400"/>
            <a:ext cx="20193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</a:pPr>
            <a:r>
              <a:rPr kumimoji="1" lang="zh-CN" altLang="en-US" sz="3600" b="1" dirty="0">
                <a:solidFill>
                  <a:srgbClr val="CC0099"/>
                </a:solidFill>
                <a:latin typeface="Arial Black" panose="020B0A04020102020204" pitchFamily="34" charset="0"/>
              </a:rPr>
              <a:t>汉译英。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2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04800" y="1082675"/>
            <a:ext cx="87630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by</a:t>
            </a:r>
            <a:r>
              <a:rPr lang="zh-CN" altLang="en-US" sz="3200" b="1" dirty="0">
                <a:latin typeface="Times New Roman" panose="02020603050405020304" pitchFamily="18" charset="0"/>
              </a:rPr>
              <a:t>在初中英语中的用法有以下几种：</a:t>
            </a: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(1) </a:t>
            </a:r>
            <a:r>
              <a:rPr lang="zh-CN" altLang="en-US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意为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靠“在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旁”、“近”。</a:t>
            </a: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    如：们在湖边画画。</a:t>
            </a:r>
            <a:br>
              <a:rPr lang="zh-CN" altLang="en-US" sz="3200" b="1" dirty="0">
                <a:latin typeface="Times New Roman" panose="02020603050405020304" pitchFamily="18" charset="0"/>
              </a:rPr>
            </a:b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They are drawing by the lake.</a:t>
            </a:r>
          </a:p>
          <a:p>
            <a:pPr>
              <a:lnSpc>
                <a:spcPct val="125000"/>
              </a:lnSpc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 (2) </a:t>
            </a:r>
            <a:r>
              <a:rPr lang="zh-CN" altLang="en-US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意为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“不迟于”、“到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时为止”。</a:t>
            </a: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    如：他在晚饭前会好的。</a:t>
            </a: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He will be all right by supper time.                   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　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600200" y="381000"/>
            <a:ext cx="5472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685800" y="685800"/>
            <a:ext cx="8077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(3)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意为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“依靠”、“用” 、“凭借”、“通过”、“乘坐” </a:t>
            </a:r>
            <a:r>
              <a:rPr lang="zh-CN" altLang="en-US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等。</a:t>
            </a:r>
            <a:r>
              <a:rPr lang="zh-CN" altLang="en-US" sz="3200" b="1" dirty="0">
                <a:latin typeface="Times New Roman" panose="02020603050405020304" pitchFamily="18" charset="0"/>
              </a:rPr>
              <a:t>表示方法、手段。如</a:t>
            </a:r>
            <a:r>
              <a:rPr lang="zh-CN" altLang="en-US" sz="3200" b="1" dirty="0" smtClean="0">
                <a:latin typeface="Times New Roman" panose="02020603050405020304" pitchFamily="18" charset="0"/>
              </a:rPr>
              <a:t>：我</a:t>
            </a:r>
            <a:r>
              <a:rPr lang="zh-CN" altLang="en-US" sz="3200" b="1" dirty="0">
                <a:latin typeface="Times New Roman" panose="02020603050405020304" pitchFamily="18" charset="0"/>
              </a:rPr>
              <a:t>乘公交车去上学。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I go to school by bus.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(4) </a:t>
            </a:r>
            <a:r>
              <a:rPr lang="zh-CN" altLang="en-US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意为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“被”、“由”</a:t>
            </a:r>
            <a:r>
              <a:rPr lang="zh-CN" altLang="en-US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等。</a:t>
            </a:r>
            <a:r>
              <a:rPr lang="zh-CN" altLang="en-US" sz="3200" b="1" dirty="0">
                <a:latin typeface="Times New Roman" panose="02020603050405020304" pitchFamily="18" charset="0"/>
              </a:rPr>
              <a:t>用于被动句中，表示行为主体。如：</a:t>
            </a:r>
          </a:p>
          <a:p>
            <a:pPr algn="l"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许多人讲英语。 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English is spoken by many people.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81000" y="838200"/>
            <a:ext cx="83820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(5) </a:t>
            </a:r>
            <a:r>
              <a:rPr lang="zh-CN" altLang="en-US" sz="3200" b="1" dirty="0">
                <a:latin typeface="Times New Roman" panose="02020603050405020304" pitchFamily="18" charset="0"/>
              </a:rPr>
              <a:t>组成其它短语</a:t>
            </a:r>
            <a:r>
              <a:rPr lang="en-US" altLang="zh-CN" sz="3200" b="1" dirty="0">
                <a:latin typeface="Times New Roman" panose="02020603050405020304" pitchFamily="18" charset="0"/>
              </a:rPr>
              <a:t>: 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1)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by the way</a:t>
            </a:r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: </a:t>
            </a:r>
            <a:r>
              <a:rPr lang="zh-CN" altLang="en-US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意为“顺便说”、“顺便问一 </a:t>
            </a: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    下”，常做插入语。</a:t>
            </a:r>
            <a:r>
              <a:rPr lang="zh-CN" altLang="en-US" sz="3200" b="1" dirty="0">
                <a:latin typeface="Times New Roman" panose="02020603050405020304" pitchFamily="18" charset="0"/>
              </a:rPr>
              <a:t>如：</a:t>
            </a: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　  顺便问一下，李丽在哪儿？ </a:t>
            </a: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 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By the way, where’s Lily?       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2)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by oneself</a:t>
            </a:r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: </a:t>
            </a:r>
            <a:r>
              <a:rPr lang="zh-CN" altLang="en-US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意为“单独”、“自己”。</a:t>
            </a:r>
            <a:r>
              <a:rPr lang="zh-CN" altLang="en-US" sz="3200" b="1" dirty="0">
                <a:latin typeface="Times New Roman" panose="02020603050405020304" pitchFamily="18" charset="0"/>
              </a:rPr>
              <a:t>如： </a:t>
            </a: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      我不能把她单独留下。</a:t>
            </a: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 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I can’t leave her by herself.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  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4"/>
          <p:cNvSpPr>
            <a:spLocks noChangeArrowheads="1" noChangeShapeType="1" noTextEdit="1"/>
          </p:cNvSpPr>
          <p:nvPr/>
        </p:nvSpPr>
        <p:spPr bwMode="auto">
          <a:xfrm>
            <a:off x="901700" y="533400"/>
            <a:ext cx="762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"/>
                <a:cs typeface="Times"/>
              </a:rPr>
              <a:t>How do you study your English?</a:t>
            </a:r>
            <a:endParaRPr lang="zh-CN" altLang="en-US" sz="48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"/>
              <a:cs typeface="Times"/>
            </a:endParaRPr>
          </a:p>
        </p:txBody>
      </p:sp>
      <p:pic>
        <p:nvPicPr>
          <p:cNvPr id="94215" name="Picture 7" descr="图片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9900" y="1333500"/>
            <a:ext cx="40116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6" name="Picture 8" descr="图片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7500" y="1409700"/>
            <a:ext cx="3860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 Box 9"/>
          <p:cNvSpPr txBox="1">
            <a:spLocks noChangeArrowheads="1"/>
          </p:cNvSpPr>
          <p:nvPr/>
        </p:nvSpPr>
        <p:spPr bwMode="auto">
          <a:xfrm>
            <a:off x="292100" y="5753100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/>
              <a:t>I study English by working with friends.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95400"/>
            <a:ext cx="86487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WordArt 5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7620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"/>
                <a:cs typeface="Times"/>
              </a:rPr>
              <a:t>How do you study your English?</a:t>
            </a:r>
            <a:endParaRPr lang="zh-CN" altLang="en-US" sz="48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95238" name="WordArt 6"/>
          <p:cNvSpPr>
            <a:spLocks noChangeArrowheads="1" noChangeShapeType="1" noTextEdit="1"/>
          </p:cNvSpPr>
          <p:nvPr/>
        </p:nvSpPr>
        <p:spPr bwMode="auto">
          <a:xfrm>
            <a:off x="990600" y="5867400"/>
            <a:ext cx="7162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 study English by making word cards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620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"/>
                <a:cs typeface="Times"/>
              </a:rPr>
              <a:t>How do you study your English?</a:t>
            </a:r>
            <a:endParaRPr lang="zh-CN" altLang="en-US" sz="48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"/>
              <a:cs typeface="Times"/>
            </a:endParaRPr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6934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WordArt 6"/>
          <p:cNvSpPr>
            <a:spLocks noChangeArrowheads="1" noChangeShapeType="1" noTextEdit="1"/>
          </p:cNvSpPr>
          <p:nvPr/>
        </p:nvSpPr>
        <p:spPr bwMode="auto">
          <a:xfrm>
            <a:off x="1066800" y="5791200"/>
            <a:ext cx="7162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 study English by reading textbooks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620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"/>
                <a:cs typeface="Times"/>
              </a:rPr>
              <a:t>How do you study your English?</a:t>
            </a:r>
            <a:endParaRPr lang="zh-CN" altLang="en-US" sz="48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97285" name="WordArt 6"/>
          <p:cNvSpPr>
            <a:spLocks noChangeArrowheads="1" noChangeShapeType="1" noTextEdit="1"/>
          </p:cNvSpPr>
          <p:nvPr/>
        </p:nvSpPr>
        <p:spPr bwMode="auto">
          <a:xfrm>
            <a:off x="1066800" y="5791200"/>
            <a:ext cx="7162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 study English by listening to tapes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97287" name="Picture 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6629400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0.7"/>
</p:tagLst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Microsoft Office PowerPoint</Application>
  <PresentationFormat>全屏显示(4:3)</PresentationFormat>
  <Paragraphs>122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黑体</vt:lpstr>
      <vt:lpstr>宋体</vt:lpstr>
      <vt:lpstr>微软雅黑</vt:lpstr>
      <vt:lpstr>Arial</vt:lpstr>
      <vt:lpstr>Arial Black</vt:lpstr>
      <vt:lpstr>Calibri</vt:lpstr>
      <vt:lpstr>Franklin Gothic Medium</vt:lpstr>
      <vt:lpstr>Times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2023-01-17T03:14:42Z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26ABD961435040FA9E694C71F1D0F13A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