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60" r:id="rId4"/>
    <p:sldId id="292" r:id="rId5"/>
    <p:sldId id="293" r:id="rId6"/>
    <p:sldId id="295" r:id="rId7"/>
    <p:sldId id="294" r:id="rId8"/>
    <p:sldId id="261" r:id="rId9"/>
    <p:sldId id="289" r:id="rId10"/>
    <p:sldId id="296" r:id="rId11"/>
    <p:sldId id="297" r:id="rId12"/>
    <p:sldId id="287" r:id="rId13"/>
    <p:sldId id="286" r:id="rId14"/>
    <p:sldId id="290" r:id="rId15"/>
    <p:sldId id="298" r:id="rId16"/>
    <p:sldId id="299" r:id="rId17"/>
    <p:sldId id="280" r:id="rId18"/>
    <p:sldId id="282" r:id="rId19"/>
    <p:sldId id="283" r:id="rId20"/>
    <p:sldId id="291" r:id="rId21"/>
    <p:sldId id="279" r:id="rId2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C3AE"/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A34BEA-4C0B-4EB2-BF37-01A6971ADC2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50876-4C66-4825-8428-D218933457E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514350"/>
            <a:ext cx="2135187" cy="3886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514350"/>
            <a:ext cx="6256338" cy="3886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031426-6ADD-45B8-B243-72755A851E2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270FD-810F-41C2-B4D6-032C757A95E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9EEDB-D0F8-47DE-B467-ADB4AB6EA0F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67D55-33D9-422A-92C7-5C919FE2B37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11B888-52FE-4D2B-A85B-662F40AD9BD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F1A2-A881-4E70-943F-9E1BC835C77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485900"/>
            <a:ext cx="4194175" cy="291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485900"/>
            <a:ext cx="4194175" cy="291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77B9F-80F9-4994-9DD6-C3F4249E5B3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F6778-C198-44EF-A1AD-F0C5363968A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37610-6024-499A-8D84-DCDD66F1396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3EEAC-8ECA-43D8-961C-2A26E909D9D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AE7CC4-7C04-400A-B78C-EF875BCE442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7A3C5-A442-4379-8CBF-56233A01158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5C604-FCED-4577-97D0-D9F143EFE38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8A603-E74F-4559-9891-FBCE002F20F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3E3276-36A4-4B6E-84C8-2AA206D2068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E7372-9ECF-495C-B62D-E9388AC96E9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1D8B19-00DE-4669-890A-3B044E43CB5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FC361-650F-4F3E-A8EA-49613C105EB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514350"/>
            <a:ext cx="85407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4800" y="1485900"/>
            <a:ext cx="854075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4514850"/>
            <a:ext cx="2289175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8227AB2F-338A-410B-A2D5-29AA8F45617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514850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514850"/>
            <a:ext cx="2289175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688D67-43B4-4370-BA27-98341955F3E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U2%20Integrated%20skills%20A1&#35838;&#25991;&#21548;&#21147;.mp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U2%20Integrated%20skills%20A2&#35838;&#25991;&#21548;&#21147;.mp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0" y="1123950"/>
            <a:ext cx="914399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kumimoji="1"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Unit 2  School life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第</a:t>
            </a: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5</a:t>
            </a: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课时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019550"/>
            <a:ext cx="914399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39788" y="777875"/>
            <a:ext cx="7385050" cy="5635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7411" name="TextBox 39"/>
          <p:cNvSpPr txBox="1">
            <a:spLocks noChangeArrowheads="1"/>
          </p:cNvSpPr>
          <p:nvPr/>
        </p:nvSpPr>
        <p:spPr bwMode="auto">
          <a:xfrm>
            <a:off x="2617788" y="765175"/>
            <a:ext cx="55864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spend /spend/ </a:t>
            </a:r>
            <a:r>
              <a:rPr lang="en-US" altLang="zh-CN" sz="2400" b="1" i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vt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花费（时间或金钱）</a:t>
            </a:r>
          </a:p>
        </p:txBody>
      </p:sp>
      <p:sp>
        <p:nvSpPr>
          <p:cNvPr id="17412" name="AutoShape 2"/>
          <p:cNvSpPr>
            <a:spLocks noChangeArrowheads="1"/>
          </p:cNvSpPr>
          <p:nvPr/>
        </p:nvSpPr>
        <p:spPr bwMode="gray">
          <a:xfrm flipH="1">
            <a:off x="850900" y="879475"/>
            <a:ext cx="1450975" cy="344488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3" name="文本框 24"/>
          <p:cNvSpPr txBox="1">
            <a:spLocks noChangeArrowheads="1"/>
          </p:cNvSpPr>
          <p:nvPr/>
        </p:nvSpPr>
        <p:spPr bwMode="auto">
          <a:xfrm>
            <a:off x="952500" y="81280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8731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2809875" y="1657350"/>
            <a:ext cx="5638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spend time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doing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表示“花时间做某事”。其中介词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可省略。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600200" y="2940050"/>
            <a:ext cx="678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7380" indent="-627380"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She spends two hours doing her homework every day.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她每天花两个小时做家庭作业。</a:t>
            </a:r>
          </a:p>
        </p:txBody>
      </p:sp>
      <p:sp>
        <p:nvSpPr>
          <p:cNvPr id="17417" name="TextBox 39"/>
          <p:cNvSpPr txBox="1">
            <a:spLocks noChangeArrowheads="1"/>
          </p:cNvSpPr>
          <p:nvPr/>
        </p:nvSpPr>
        <p:spPr bwMode="auto">
          <a:xfrm>
            <a:off x="819150" y="1744663"/>
            <a:ext cx="12954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考向一</a:t>
            </a:r>
          </a:p>
        </p:txBody>
      </p:sp>
      <p:sp>
        <p:nvSpPr>
          <p:cNvPr id="17418" name="矩形 11"/>
          <p:cNvSpPr>
            <a:spLocks noChangeArrowheads="1"/>
          </p:cNvSpPr>
          <p:nvPr/>
        </p:nvSpPr>
        <p:spPr bwMode="auto">
          <a:xfrm>
            <a:off x="1631950" y="180657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2676525" y="569913"/>
            <a:ext cx="56388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spend time/money on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表示“在某事物上花费时间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金钱”。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446213" y="1452563"/>
            <a:ext cx="67818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7380" indent="-627380">
              <a:lnSpc>
                <a:spcPct val="13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mother spends some time on her work every day.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我妈妈每天花一些时间在工作上。</a:t>
            </a:r>
          </a:p>
        </p:txBody>
      </p:sp>
      <p:sp>
        <p:nvSpPr>
          <p:cNvPr id="18436" name="TextBox 39"/>
          <p:cNvSpPr txBox="1">
            <a:spLocks noChangeArrowheads="1"/>
          </p:cNvSpPr>
          <p:nvPr/>
        </p:nvSpPr>
        <p:spPr bwMode="auto">
          <a:xfrm>
            <a:off x="665163" y="625475"/>
            <a:ext cx="12954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考向二</a:t>
            </a:r>
          </a:p>
        </p:txBody>
      </p:sp>
      <p:sp>
        <p:nvSpPr>
          <p:cNvPr id="18437" name="矩形 11"/>
          <p:cNvSpPr>
            <a:spLocks noChangeArrowheads="1"/>
          </p:cNvSpPr>
          <p:nvPr/>
        </p:nvSpPr>
        <p:spPr bwMode="auto">
          <a:xfrm>
            <a:off x="1487488" y="67627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18438" name="矩形 14"/>
          <p:cNvSpPr>
            <a:spLocks noChangeArrowheads="1"/>
          </p:cNvSpPr>
          <p:nvPr/>
        </p:nvSpPr>
        <p:spPr bwMode="auto">
          <a:xfrm>
            <a:off x="703263" y="2486025"/>
            <a:ext cx="80327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50975" y="2416175"/>
            <a:ext cx="6624638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—It's reported that Chinese ______ more than 40 minutes a day reading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WeChat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（微信）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—It's true.  But I think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WeChat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is taking too much of our time.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（襄阳） </a:t>
            </a: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 spend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B.  cost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 pay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D.  take</a:t>
            </a: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5535613" y="2495550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4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457200" y="971550"/>
            <a:ext cx="80772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 algn="just"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B) Millie is writing in her diary. Complete her entry with the correct forms of the words in brackets. </a:t>
            </a:r>
          </a:p>
          <a:p>
            <a:pPr indent="446405" algn="just">
              <a:defRPr/>
            </a:pP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Today we had an English test. We have a (1)________(month)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test on each subject. I looked through the questions (2) ________ (quick). I could (3) ________ (easy) answer all of them. </a:t>
            </a:r>
          </a:p>
          <a:p>
            <a:pPr indent="446405" algn="just">
              <a:defRPr/>
            </a:pP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me, learning foreign languages is (4)________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(real)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fun. I read English newspapers and magazines every day. I read very (5)________ (slow) at first,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I am doing better now. I also keep writing in English about my(6) ________ (day)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life. I learn to use English better this way. (7)________ (usual)I watch English videos at weekends. I always have a (8) ________ (love)time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！</a:t>
            </a:r>
            <a:endParaRPr lang="en-US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460" name="矩形 1"/>
          <p:cNvSpPr>
            <a:spLocks noChangeArrowheads="1"/>
          </p:cNvSpPr>
          <p:nvPr/>
        </p:nvSpPr>
        <p:spPr bwMode="auto">
          <a:xfrm>
            <a:off x="428625" y="590550"/>
            <a:ext cx="1700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Study skills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038600" y="4327525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lovely</a:t>
            </a: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410325" y="1657350"/>
            <a:ext cx="1208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monthly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315200" y="1974850"/>
            <a:ext cx="1106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840038" y="2311400"/>
            <a:ext cx="901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easily</a:t>
            </a: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096000" y="2649538"/>
            <a:ext cx="884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990600" y="333375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slowly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495800" y="3662363"/>
            <a:ext cx="7985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</a:t>
            </a: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659188" y="3998913"/>
            <a:ext cx="11414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0250" y="719138"/>
            <a:ext cx="7254875" cy="5159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0483" name="TextBox 39"/>
          <p:cNvSpPr txBox="1">
            <a:spLocks noChangeArrowheads="1"/>
          </p:cNvSpPr>
          <p:nvPr/>
        </p:nvSpPr>
        <p:spPr bwMode="auto">
          <a:xfrm>
            <a:off x="2481263" y="687388"/>
            <a:ext cx="55038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look through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浏览</a:t>
            </a:r>
          </a:p>
        </p:txBody>
      </p:sp>
      <p:sp>
        <p:nvSpPr>
          <p:cNvPr id="20484" name="AutoShape 2"/>
          <p:cNvSpPr>
            <a:spLocks noChangeArrowheads="1"/>
          </p:cNvSpPr>
          <p:nvPr/>
        </p:nvSpPr>
        <p:spPr bwMode="gray">
          <a:xfrm flipH="1">
            <a:off x="741363" y="798513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5" name="文本框 24"/>
          <p:cNvSpPr txBox="1">
            <a:spLocks noChangeArrowheads="1"/>
          </p:cNvSpPr>
          <p:nvPr/>
        </p:nvSpPr>
        <p:spPr bwMode="auto">
          <a:xfrm>
            <a:off x="842963" y="727075"/>
            <a:ext cx="13382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005013" y="781050"/>
            <a:ext cx="563562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842963" y="1104900"/>
            <a:ext cx="65532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713105" indent="-713105">
              <a:lnSpc>
                <a:spcPct val="14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looked through the exam paper quickly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and then wrote down the answers. </a:t>
            </a:r>
          </a:p>
          <a:p>
            <a:pPr marL="713105">
              <a:lnSpc>
                <a:spcPct val="14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他快速地浏览了试卷，然后写下了答案。</a:t>
            </a:r>
          </a:p>
        </p:txBody>
      </p:sp>
      <p:sp>
        <p:nvSpPr>
          <p:cNvPr id="14" name="矩形 8"/>
          <p:cNvSpPr>
            <a:spLocks noChangeArrowheads="1"/>
          </p:cNvSpPr>
          <p:nvPr/>
        </p:nvSpPr>
        <p:spPr bwMode="auto">
          <a:xfrm>
            <a:off x="609600" y="2665413"/>
            <a:ext cx="79248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713105" indent="-713105">
              <a:lnSpc>
                <a:spcPct val="13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归纳：与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look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相关的短语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894080"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look after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照看；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look at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看；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look like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看起来像；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look down on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瞧不起；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look forward to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期待；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look out of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向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外看；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look for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寻找；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look around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环顾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4"/>
          <p:cNvSpPr>
            <a:spLocks noChangeArrowheads="1"/>
          </p:cNvSpPr>
          <p:nvPr/>
        </p:nvSpPr>
        <p:spPr bwMode="auto">
          <a:xfrm>
            <a:off x="533400" y="1128713"/>
            <a:ext cx="80327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18435" name="矩形 2"/>
          <p:cNvSpPr>
            <a:spLocks noChangeArrowheads="1"/>
          </p:cNvSpPr>
          <p:nvPr/>
        </p:nvSpPr>
        <p:spPr bwMode="auto">
          <a:xfrm>
            <a:off x="1301750" y="1047750"/>
            <a:ext cx="73088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— I found my sister _______  my things and taking my  new magazines.  What should I do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 I guess you should tell her it's not right.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（乐山）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looking through          B.  looking up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 looking for</a:t>
            </a:r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4481513" y="1163638"/>
            <a:ext cx="407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0250" y="719138"/>
            <a:ext cx="7254875" cy="5159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2531" name="TextBox 39"/>
          <p:cNvSpPr txBox="1">
            <a:spLocks noChangeArrowheads="1"/>
          </p:cNvSpPr>
          <p:nvPr/>
        </p:nvSpPr>
        <p:spPr bwMode="auto">
          <a:xfrm>
            <a:off x="2470150" y="698500"/>
            <a:ext cx="55038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keep doing sth.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意为“一直做某事”。</a:t>
            </a:r>
          </a:p>
        </p:txBody>
      </p:sp>
      <p:sp>
        <p:nvSpPr>
          <p:cNvPr id="22532" name="AutoShape 2"/>
          <p:cNvSpPr>
            <a:spLocks noChangeArrowheads="1"/>
          </p:cNvSpPr>
          <p:nvPr/>
        </p:nvSpPr>
        <p:spPr bwMode="gray">
          <a:xfrm flipH="1">
            <a:off x="741363" y="798513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3" name="文本框 24"/>
          <p:cNvSpPr txBox="1">
            <a:spLocks noChangeArrowheads="1"/>
          </p:cNvSpPr>
          <p:nvPr/>
        </p:nvSpPr>
        <p:spPr bwMode="auto">
          <a:xfrm>
            <a:off x="842963" y="727075"/>
            <a:ext cx="13382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005013" y="792163"/>
            <a:ext cx="563562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914400" y="1200150"/>
            <a:ext cx="762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713105" indent="-713105">
              <a:lnSpc>
                <a:spcPct val="14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kept working all day.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他整天都在不停地工作。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2374900"/>
          <a:ext cx="7567613" cy="2254250"/>
        </p:xfrm>
        <a:graphic>
          <a:graphicData uri="http://schemas.openxmlformats.org/drawingml/2006/table">
            <a:tbl>
              <a:tblPr/>
              <a:tblGrid>
                <a:gridCol w="185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7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含义及用法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示例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keep 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on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doing sth. 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继续做某事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不断或重复做某事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，表示动作的持续或反复。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Don't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keep on interrupting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me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！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别老是跟我打岔！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keep sb. do­ing sth. 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让某人一直做某事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I'm sorry to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keep you waiting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对不起，让你久等了。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554" name="TextBox 39"/>
          <p:cNvSpPr txBox="1">
            <a:spLocks noChangeArrowheads="1"/>
          </p:cNvSpPr>
          <p:nvPr/>
        </p:nvSpPr>
        <p:spPr bwMode="auto">
          <a:xfrm>
            <a:off x="898525" y="1809750"/>
            <a:ext cx="12954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</a:p>
        </p:txBody>
      </p:sp>
      <p:sp>
        <p:nvSpPr>
          <p:cNvPr id="16" name="矩形 8"/>
          <p:cNvSpPr>
            <a:spLocks noChangeArrowheads="1"/>
          </p:cNvSpPr>
          <p:nvPr/>
        </p:nvSpPr>
        <p:spPr bwMode="auto">
          <a:xfrm>
            <a:off x="1565275" y="1765300"/>
            <a:ext cx="22875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713105" indent="-713105">
              <a:lnSpc>
                <a:spcPct val="14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keep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的用法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63588" y="709613"/>
          <a:ext cx="7567612" cy="39624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6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8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含义及用法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示例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7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keep. . . from doing sth. 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阻止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做某事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，相当于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stop. . .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doing sth. 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和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prevent. . .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doing sth. 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The heavy snow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kept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us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from getting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to school on time. 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大雪使我们没能按时到达学校。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keep 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sb. / sth. 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＋形容词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使某人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/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某物保持某种状态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We must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keep our classroom clean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and tidy. 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我们必须保持教室整洁干净。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keep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＋形容词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构成系表结构。意为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保持某种状态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You must exercise a lot and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keep healthy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. 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你必须多锻炼，保持健康。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666750"/>
            <a:ext cx="8208963" cy="37115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一、根据汉语提示完成句子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My cousin likes playing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国际象棋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). 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This model boat looks like a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真实的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)one. </a:t>
            </a:r>
          </a:p>
          <a:p>
            <a:pPr marL="361950" indent="-361950"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It is necessary to respect the old people in our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日常的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)life.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He went to school after he had a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快速的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)breakfast. 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She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花费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)two hours doing her homework every day. 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178300" y="1276350"/>
            <a:ext cx="85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chess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706938" y="1754188"/>
            <a:ext cx="644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real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781800" y="2292350"/>
            <a:ext cx="7985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daily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105400" y="3289300"/>
            <a:ext cx="866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quick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600200" y="3790950"/>
            <a:ext cx="1022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spends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590550"/>
            <a:ext cx="8001000" cy="4229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二、用所给词的适当形式填空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 This is a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week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magazine. 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7. Don't keep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that. It's bad for your eyes. 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8. I have only half an hour for my hobbies at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(much).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</a:p>
          <a:p>
            <a:pPr marL="361950" indent="-361950"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9. He is the best student in our class and he can finish the homework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easy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</a:p>
          <a:p>
            <a:pPr marL="542925" indent="-542925"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10. I spent most of my time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learn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play the  piano last year. 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209800" y="1200150"/>
            <a:ext cx="1073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weekly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667000" y="1687513"/>
            <a:ext cx="885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doing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477000" y="2200275"/>
            <a:ext cx="782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most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741613" y="3236913"/>
            <a:ext cx="900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easily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224338" y="3725863"/>
            <a:ext cx="1192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learning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38175"/>
            <a:ext cx="7848600" cy="42291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indent="-361950">
              <a:lnSpc>
                <a:spcPct val="14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三、单项选择</a:t>
            </a:r>
          </a:p>
          <a:p>
            <a:pPr marL="361950" indent="-361950"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11. I'll spend as much time as I can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an old people's home.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（齐齐哈尔）</a:t>
            </a:r>
          </a:p>
          <a:p>
            <a:pPr marL="361950" indent="-361950">
              <a:lnSpc>
                <a:spcPct val="14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help              B.  to help                C.  helping </a:t>
            </a:r>
          </a:p>
          <a:p>
            <a:pPr marL="361950" indent="-361950"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12. There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number of books in the library and the number of them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increasing.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（烟台）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61950"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 has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                      B.  have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are</a:t>
            </a:r>
          </a:p>
          <a:p>
            <a:pPr marL="361950"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 are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                       D.  is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562600" y="120015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406650" y="2773363"/>
            <a:ext cx="388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447800" y="719138"/>
            <a:ext cx="624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Can you introduce your school?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9219" name="Picture 4" descr="C:\Users\Administrator\Desktop\图片\d0cb6bb3e161fde8369192579d9c009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11238"/>
            <a:ext cx="40386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"/>
          <p:cNvSpPr>
            <a:spLocks noChangeArrowheads="1"/>
          </p:cNvSpPr>
          <p:nvPr/>
        </p:nvSpPr>
        <p:spPr bwMode="auto">
          <a:xfrm>
            <a:off x="609600" y="619125"/>
            <a:ext cx="78486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1950" indent="-361950">
              <a:lnSpc>
                <a:spcPct val="125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13. My mother is ill in hospital.  I have to 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u="sng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grandparents at home.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（绵阳） </a:t>
            </a:r>
          </a:p>
          <a:p>
            <a:pPr marL="361950" indent="-361950">
              <a:lnSpc>
                <a:spcPct val="125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A.  look for    B.  look at     C.  look up      D.  look after</a:t>
            </a:r>
          </a:p>
          <a:p>
            <a:pPr marL="361950" indent="-361950">
              <a:lnSpc>
                <a:spcPct val="125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14. The big fire kept </a:t>
            </a:r>
            <a:r>
              <a:rPr lang="zh-CN" altLang="en-US" sz="2400" u="sng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and firefighters tried their best to save the injured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（伤者）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from it. </a:t>
            </a:r>
          </a:p>
          <a:p>
            <a:pPr marL="361950" indent="-361950">
              <a:lnSpc>
                <a:spcPct val="125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A. burn       B. burning          C. to burn          D. burnt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172200" y="681038"/>
            <a:ext cx="4079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  <p:sp>
        <p:nvSpPr>
          <p:cNvPr id="7" name="圆角矩形标注 6"/>
          <p:cNvSpPr>
            <a:spLocks noChangeArrowheads="1"/>
          </p:cNvSpPr>
          <p:nvPr/>
        </p:nvSpPr>
        <p:spPr bwMode="auto">
          <a:xfrm>
            <a:off x="990600" y="3417888"/>
            <a:ext cx="6811963" cy="1271587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8" name="TextBox 33"/>
          <p:cNvSpPr txBox="1">
            <a:spLocks noChangeArrowheads="1"/>
          </p:cNvSpPr>
          <p:nvPr/>
        </p:nvSpPr>
        <p:spPr bwMode="auto">
          <a:xfrm>
            <a:off x="989013" y="3422650"/>
            <a:ext cx="67818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考查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keep doing sth.“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一直做某事”，句意：那场大火一直在燃烧，消防员尽他们最大的努力从大火中挽救伤者。故选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709988" y="2028825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90600" y="1003300"/>
            <a:ext cx="7162800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number of  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spend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 through 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keep doing sth.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3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矩形 1"/>
          <p:cNvSpPr>
            <a:spLocks noChangeArrowheads="1"/>
          </p:cNvSpPr>
          <p:nvPr/>
        </p:nvSpPr>
        <p:spPr bwMode="auto">
          <a:xfrm>
            <a:off x="428625" y="971550"/>
            <a:ext cx="785018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 algn="just">
              <a:lnSpc>
                <a:spcPct val="11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A1)Daniel is writing an article about different schools.  Listen to  him introducing Sunshine Middle School and complete the first column in the table below. </a:t>
            </a:r>
          </a:p>
        </p:txBody>
      </p:sp>
      <p:sp>
        <p:nvSpPr>
          <p:cNvPr id="10244" name="矩形 1"/>
          <p:cNvSpPr>
            <a:spLocks noChangeArrowheads="1"/>
          </p:cNvSpPr>
          <p:nvPr/>
        </p:nvSpPr>
        <p:spPr bwMode="auto">
          <a:xfrm>
            <a:off x="428625" y="590550"/>
            <a:ext cx="2390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skills 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066800" y="2170113"/>
          <a:ext cx="6781800" cy="2459038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Sunshine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Middle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School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Woodland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School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Rocky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Mountain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High School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Number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of students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Number of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teachers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66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How long is the summer holiday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？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183063" y="3148013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1,309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333875" y="3627438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90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044950" y="4095750"/>
            <a:ext cx="1017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 weeks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276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088" y="1747838"/>
            <a:ext cx="1393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3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66800" y="895350"/>
          <a:ext cx="6781800" cy="304800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Sunshine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Middle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School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Woodland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School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Rocky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Mountain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High School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How much time do students  spend</a:t>
                      </a:r>
                      <a:r>
                        <a:rPr kumimoji="0" lang="zh-CN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on homework every day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？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Do students wear uniforms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？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/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Do students do morning exercises</a:t>
                      </a: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？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yes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/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no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311650" y="2833688"/>
            <a:ext cx="52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</a:t>
            </a:r>
            <a:endParaRPr lang="zh-CN" altLang="zh-CN" sz="2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070350" y="2114550"/>
            <a:ext cx="1009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3 hours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3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428625" y="625475"/>
            <a:ext cx="78501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 algn="just"/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A2) Listen to their conversation and complete the rest of the table above.</a:t>
            </a:r>
          </a:p>
        </p:txBody>
      </p:sp>
      <p:graphicFrame>
        <p:nvGraphicFramePr>
          <p:cNvPr id="12350" name="Group 62"/>
          <p:cNvGraphicFramePr>
            <a:graphicFrameLocks noGrp="1"/>
          </p:cNvGraphicFramePr>
          <p:nvPr/>
        </p:nvGraphicFramePr>
        <p:xfrm>
          <a:off x="838200" y="1352550"/>
          <a:ext cx="7316788" cy="3313748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Sunshine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Middle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School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Woodland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School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Rocky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Mountain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High School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Number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of students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Number of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teachers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66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How long is the summer holiday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？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How much time do students  spend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on homework every day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？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Do students wear uniforms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？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/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Do students do morning exercises</a:t>
                      </a:r>
                      <a:r>
                        <a: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？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yes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/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no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334" name="矩形 9"/>
          <p:cNvSpPr>
            <a:spLocks noChangeArrowheads="1"/>
          </p:cNvSpPr>
          <p:nvPr/>
        </p:nvSpPr>
        <p:spPr bwMode="auto">
          <a:xfrm>
            <a:off x="4543425" y="2190750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1,309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335" name="矩形 10"/>
          <p:cNvSpPr>
            <a:spLocks noChangeArrowheads="1"/>
          </p:cNvSpPr>
          <p:nvPr/>
        </p:nvSpPr>
        <p:spPr bwMode="auto">
          <a:xfrm>
            <a:off x="4703763" y="25908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90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336" name="矩形 11"/>
          <p:cNvSpPr>
            <a:spLocks noChangeArrowheads="1"/>
          </p:cNvSpPr>
          <p:nvPr/>
        </p:nvSpPr>
        <p:spPr bwMode="auto">
          <a:xfrm>
            <a:off x="4414838" y="2952750"/>
            <a:ext cx="1019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 weeks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337" name="矩形 12"/>
          <p:cNvSpPr>
            <a:spLocks noChangeArrowheads="1"/>
          </p:cNvSpPr>
          <p:nvPr/>
        </p:nvSpPr>
        <p:spPr bwMode="auto">
          <a:xfrm>
            <a:off x="4656138" y="3924300"/>
            <a:ext cx="525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</a:t>
            </a:r>
            <a:endParaRPr lang="zh-CN" altLang="zh-CN" sz="2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338" name="矩形 13"/>
          <p:cNvSpPr>
            <a:spLocks noChangeArrowheads="1"/>
          </p:cNvSpPr>
          <p:nvPr/>
        </p:nvSpPr>
        <p:spPr bwMode="auto">
          <a:xfrm>
            <a:off x="4400550" y="3409950"/>
            <a:ext cx="1009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3 hours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862638" y="2190750"/>
            <a:ext cx="569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308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611813" y="2952750"/>
            <a:ext cx="1017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 weeks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638800" y="3409950"/>
            <a:ext cx="946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hours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050088" y="2190750"/>
            <a:ext cx="760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1,215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239000" y="257175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85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858000" y="2952750"/>
            <a:ext cx="1146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 weeks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7035800" y="3414713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hour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239000" y="39243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</a:t>
            </a:r>
          </a:p>
        </p:txBody>
      </p:sp>
      <p:pic>
        <p:nvPicPr>
          <p:cNvPr id="12348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1009650"/>
            <a:ext cx="1241425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3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矩形 1"/>
          <p:cNvSpPr>
            <a:spLocks noChangeArrowheads="1"/>
          </p:cNvSpPr>
          <p:nvPr/>
        </p:nvSpPr>
        <p:spPr bwMode="auto">
          <a:xfrm>
            <a:off x="304800" y="666750"/>
            <a:ext cx="838200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 algn="just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A3) Help Daniel complete his article with the information in Part A1.</a:t>
            </a:r>
          </a:p>
          <a:p>
            <a:pPr marL="446405" indent="-446405" algn="just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Woodland School is smaller than Rocky Mountain High School. There are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more/fewer/less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teachers and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_________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more/ fewer/ less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students at Woodland School than at Rocky Mountain High School.  Sunshine Middle School has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_________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more/ fewer/ the most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teachers and students of the three. </a:t>
            </a:r>
          </a:p>
          <a:p>
            <a:pPr marL="446405" indent="-446405" algn="just"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Chinese students have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_________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more/ fewer/ less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724400" y="2038350"/>
            <a:ext cx="885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fewer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606800" y="2500313"/>
            <a:ext cx="885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fewer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399088" y="3365500"/>
            <a:ext cx="1235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</a:t>
            </a: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046663" y="4248150"/>
            <a:ext cx="815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3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矩形 1"/>
          <p:cNvSpPr>
            <a:spLocks noChangeArrowheads="1"/>
          </p:cNvSpPr>
          <p:nvPr/>
        </p:nvSpPr>
        <p:spPr bwMode="auto">
          <a:xfrm>
            <a:off x="76200" y="666750"/>
            <a:ext cx="8308975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 algn="just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weeks off for the summer holiday than British students. British students spend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_________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more/ fewer/ less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time doing homework than Chinese students.  Among the three schools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American students spend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_________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least/ few/ less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time on homework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and they have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_________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long/ longer/ the longest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summer holiday. Chinese students spend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_________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most/ the fewest/ the least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time on homework. They work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_________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hard/ harder/ the hardest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724400" y="1123950"/>
            <a:ext cx="646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010400" y="2033588"/>
            <a:ext cx="1200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least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600200" y="287655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longest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096000" y="3332163"/>
            <a:ext cx="1235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447800" y="4224338"/>
            <a:ext cx="152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hardest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39788" y="777875"/>
            <a:ext cx="7385050" cy="5635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5363" name="TextBox 39"/>
          <p:cNvSpPr txBox="1">
            <a:spLocks noChangeArrowheads="1"/>
          </p:cNvSpPr>
          <p:nvPr/>
        </p:nvSpPr>
        <p:spPr bwMode="auto">
          <a:xfrm>
            <a:off x="2617788" y="765175"/>
            <a:ext cx="5586412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number of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的数量”。</a:t>
            </a:r>
          </a:p>
        </p:txBody>
      </p:sp>
      <p:sp>
        <p:nvSpPr>
          <p:cNvPr id="15364" name="AutoShape 2"/>
          <p:cNvSpPr>
            <a:spLocks noChangeArrowheads="1"/>
          </p:cNvSpPr>
          <p:nvPr/>
        </p:nvSpPr>
        <p:spPr bwMode="gray">
          <a:xfrm flipH="1">
            <a:off x="850900" y="879475"/>
            <a:ext cx="1450975" cy="344488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5" name="文本框 24"/>
          <p:cNvSpPr txBox="1">
            <a:spLocks noChangeArrowheads="1"/>
          </p:cNvSpPr>
          <p:nvPr/>
        </p:nvSpPr>
        <p:spPr bwMode="auto">
          <a:xfrm>
            <a:off x="952500" y="81280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8731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219200" y="1417638"/>
            <a:ext cx="72231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此处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number of . . 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前省略了冠词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number of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的数量”。“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number of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＋可数名词复数”作主语时，谓语动词用单数形式。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252538" y="3140075"/>
            <a:ext cx="6824662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7380" indent="-627380"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number of the students in our class is 50.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我们班的学生数是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50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9"/>
          <p:cNvSpPr>
            <a:spLocks noChangeArrowheads="1"/>
          </p:cNvSpPr>
          <p:nvPr/>
        </p:nvSpPr>
        <p:spPr bwMode="auto">
          <a:xfrm>
            <a:off x="1676400" y="590550"/>
            <a:ext cx="7086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辨析：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number of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number of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600200" y="1157288"/>
            <a:ext cx="6869113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 number of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意为“许多、若干”，修饰可数名词复数，“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number of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＋可数名词复数”作主语时，谓语动词用复数形式。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number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前可以用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large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small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修饰表示程度。</a:t>
            </a:r>
          </a:p>
        </p:txBody>
      </p:sp>
      <p:sp>
        <p:nvSpPr>
          <p:cNvPr id="16388" name="矩形 14"/>
          <p:cNvSpPr>
            <a:spLocks noChangeArrowheads="1"/>
          </p:cNvSpPr>
          <p:nvPr/>
        </p:nvSpPr>
        <p:spPr bwMode="auto">
          <a:xfrm>
            <a:off x="762000" y="3090863"/>
            <a:ext cx="80327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09713" y="3021013"/>
            <a:ext cx="6624637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our hospital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number of women doctors 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larger and larger.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（西宁） 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is 	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B. are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be 	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D. been</a:t>
            </a: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863725" y="368617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1" name="矩形 11"/>
          <p:cNvSpPr>
            <a:spLocks noChangeArrowheads="1"/>
          </p:cNvSpPr>
          <p:nvPr/>
        </p:nvSpPr>
        <p:spPr bwMode="auto">
          <a:xfrm>
            <a:off x="452438" y="704850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0</TotalTime>
  <Words>1252</Words>
  <Application>Microsoft Office PowerPoint</Application>
  <PresentationFormat>全屏显示(16:9)</PresentationFormat>
  <Paragraphs>239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Adobe 黑体 Std R</vt:lpstr>
      <vt:lpstr>黑体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2018-04-27T09:43:00Z</dcterms:created>
  <dcterms:modified xsi:type="dcterms:W3CDTF">2023-01-17T03:14:53Z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DDC596FA6ABD4D6BB5D492B1BEBE2B37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