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184D459-378E-4D5D-A0D2-75CC3F936E4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798DB97-E653-45BD-8962-4A5871846F9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C10D5-B842-4400-B84B-5278002CC0A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CCF23-4871-4E9C-ADBE-7FEF9DCA08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5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B8ACF-2F8E-421E-A77F-E00156FD2F0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A01DD-6F74-4A6B-AD9C-F433FF6E93A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EE0E9-89F7-4FAE-B729-19F2A7115702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4FA4-D6AB-4584-978F-17B070C205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2187445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FB9F2-2DEC-4F23-9049-3A3B8E7BDEE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21BE-052D-4D3F-BFA3-68FAB42D25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9183A-D88F-4FDF-A883-714748EC092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6B9A9-F0A7-4A51-816C-F7C52D7D152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4F936-778D-4B98-A55F-A49722D9235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6E780-BECD-44F2-BB21-D8DE37E5F76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8500" y="2159000"/>
            <a:ext cx="5715000" cy="1382450"/>
          </a:xfrm>
        </p:spPr>
        <p:txBody>
          <a:bodyPr anchor="b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3238500" y="3733203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9FBA6-97C8-437E-BF55-EE2C854A0BC0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288A7-A10A-4542-AFE2-F282C49159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E4988-51A3-41C1-A51A-BA42C76197A7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1102E-60B8-499F-A249-4A99574B15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1" y="713675"/>
            <a:ext cx="4681655" cy="1428161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3" cy="540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1" y="2313873"/>
            <a:ext cx="4681655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86AB3-95A3-43A6-8E14-7507D81D1F9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CE74-0D7E-4891-A009-64DBEBA5CF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444899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9A930-B63A-4D58-9024-2D5BA905C6A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EF1FA-0493-403B-8282-42837F429C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A94A21D7-C7F6-48CE-8854-803466B4DD7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8367BF06-53A9-4288-AE0E-CFA257EB65A9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595813" y="1016000"/>
            <a:ext cx="2784475" cy="5524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数学五年级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673977" y="1108075"/>
            <a:ext cx="646331" cy="369332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2010741" y="1920874"/>
            <a:ext cx="7789863" cy="3216275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227807" y="2133601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第一单元</a:t>
            </a: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4203701" y="3800053"/>
            <a:ext cx="3840163" cy="36512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b="1">
                <a:latin typeface="+mn-ea"/>
                <a:ea typeface="+mn-ea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642475" y="3922715"/>
            <a:ext cx="2549525" cy="2935287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5313303" y="4067315"/>
            <a:ext cx="16690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4F80BD"/>
                </a:solidFill>
                <a:latin typeface="+mn-ea"/>
                <a:ea typeface="+mn-ea"/>
              </a:rPr>
              <a:t>第</a:t>
            </a:r>
            <a:r>
              <a:rPr lang="en-US" altLang="zh-CN" sz="3200" b="1" dirty="0">
                <a:solidFill>
                  <a:srgbClr val="4F80BD"/>
                </a:solidFill>
                <a:latin typeface="+mn-ea"/>
                <a:ea typeface="+mn-ea"/>
              </a:rPr>
              <a:t>2</a:t>
            </a:r>
            <a:r>
              <a:rPr lang="zh-CN" altLang="en-US" sz="3200" b="1" dirty="0">
                <a:solidFill>
                  <a:srgbClr val="4F80BD"/>
                </a:solidFill>
                <a:latin typeface="+mn-ea"/>
                <a:ea typeface="+mn-ea"/>
              </a:rPr>
              <a:t>课</a:t>
            </a:r>
            <a:r>
              <a:rPr lang="zh-CN" altLang="en-US" sz="3200" b="1" dirty="0" smtClean="0">
                <a:solidFill>
                  <a:srgbClr val="4F80BD"/>
                </a:solidFill>
                <a:latin typeface="+mn-ea"/>
                <a:ea typeface="+mn-ea"/>
              </a:rPr>
              <a:t>时</a:t>
            </a:r>
            <a:endParaRPr lang="zh-CN" sz="3200" b="1" dirty="0">
              <a:solidFill>
                <a:srgbClr val="4F80BD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056063" y="2904048"/>
            <a:ext cx="413446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4F80BD"/>
                </a:solidFill>
                <a:latin typeface="+mn-ea"/>
                <a:ea typeface="+mn-ea"/>
                <a:cs typeface="思源宋体 CN Heavy"/>
              </a:rPr>
              <a:t>负数的初步认识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5908805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2239 0.078802 C -0.328239 0.040414 -0.450648 -0.072348 -0.590177 -0.115244 C -0.729707 -0.158141 -0.900216 -0.135512 -0.969824 -0.135765 " pathEditMode="relative" rAng="-1113980820" ptsTypes="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/>
          <p:cNvPicPr>
            <a:picLocks noChangeAspect="1"/>
          </p:cNvPicPr>
          <p:nvPr/>
        </p:nvPicPr>
        <p:blipFill>
          <a:blip r:embed="rId2">
            <a:lum bright="-12000" contrast="20000"/>
          </a:blip>
          <a:srcRect/>
          <a:stretch>
            <a:fillRect/>
          </a:stretch>
        </p:blipFill>
        <p:spPr bwMode="auto">
          <a:xfrm>
            <a:off x="381001" y="1538290"/>
            <a:ext cx="11334751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7" name="组合 45"/>
          <p:cNvGrpSpPr/>
          <p:nvPr/>
        </p:nvGrpSpPr>
        <p:grpSpPr bwMode="auto">
          <a:xfrm>
            <a:off x="1143001" y="4540250"/>
            <a:ext cx="10096500" cy="617538"/>
            <a:chOff x="857224" y="4429132"/>
            <a:chExt cx="7572428" cy="617812"/>
          </a:xfrm>
        </p:grpSpPr>
        <p:grpSp>
          <p:nvGrpSpPr>
            <p:cNvPr id="11275" name="组合 33"/>
            <p:cNvGrpSpPr/>
            <p:nvPr/>
          </p:nvGrpSpPr>
          <p:grpSpPr bwMode="auto">
            <a:xfrm>
              <a:off x="857224" y="4429132"/>
              <a:ext cx="7572428" cy="143670"/>
              <a:chOff x="857224" y="4429132"/>
              <a:chExt cx="7572428" cy="143670"/>
            </a:xfrm>
          </p:grpSpPr>
          <p:cxnSp>
            <p:nvCxnSpPr>
              <p:cNvPr id="6" name="直接箭头连接符 5"/>
              <p:cNvCxnSpPr/>
              <p:nvPr/>
            </p:nvCxnSpPr>
            <p:spPr>
              <a:xfrm>
                <a:off x="857224" y="4570483"/>
                <a:ext cx="7572428" cy="1588"/>
              </a:xfrm>
              <a:prstGeom prst="straightConnector1">
                <a:avLst/>
              </a:prstGeom>
              <a:noFill/>
              <a:ln w="3175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rot="5400000">
                <a:off x="4499936" y="4500006"/>
                <a:ext cx="142939" cy="11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 rot="5400000">
                <a:off x="5285754" y="4500006"/>
                <a:ext cx="142939" cy="11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 rot="5400000">
                <a:off x="6071572" y="4500006"/>
                <a:ext cx="142939" cy="11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 rot="5400000">
                <a:off x="6857390" y="4500006"/>
                <a:ext cx="142939" cy="11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 rot="5400000">
                <a:off x="7643208" y="4500006"/>
                <a:ext cx="142939" cy="11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 rot="5400000">
                <a:off x="1357854" y="4500006"/>
                <a:ext cx="142939" cy="119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 rot="5400000">
                <a:off x="2143672" y="4500006"/>
                <a:ext cx="142939" cy="119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 rot="5400000">
                <a:off x="2929490" y="4500006"/>
                <a:ext cx="142939" cy="119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 rot="5400000">
                <a:off x="3715308" y="4500006"/>
                <a:ext cx="142939" cy="119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6" name="TextBox 1"/>
            <p:cNvSpPr txBox="1">
              <a:spLocks noChangeArrowheads="1"/>
            </p:cNvSpPr>
            <p:nvPr/>
          </p:nvSpPr>
          <p:spPr bwMode="auto">
            <a:xfrm>
              <a:off x="4224360" y="4477416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0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277" name="TextBox 1"/>
            <p:cNvSpPr txBox="1">
              <a:spLocks noChangeArrowheads="1"/>
            </p:cNvSpPr>
            <p:nvPr/>
          </p:nvSpPr>
          <p:spPr bwMode="auto">
            <a:xfrm>
              <a:off x="5010178" y="4477416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278" name="TextBox 1"/>
            <p:cNvSpPr txBox="1">
              <a:spLocks noChangeArrowheads="1"/>
            </p:cNvSpPr>
            <p:nvPr/>
          </p:nvSpPr>
          <p:spPr bwMode="auto">
            <a:xfrm>
              <a:off x="5724558" y="4500570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279" name="TextBox 1"/>
            <p:cNvSpPr txBox="1">
              <a:spLocks noChangeArrowheads="1"/>
            </p:cNvSpPr>
            <p:nvPr/>
          </p:nvSpPr>
          <p:spPr bwMode="auto">
            <a:xfrm>
              <a:off x="6510376" y="4500570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3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280" name="TextBox 1"/>
            <p:cNvSpPr txBox="1">
              <a:spLocks noChangeArrowheads="1"/>
            </p:cNvSpPr>
            <p:nvPr/>
          </p:nvSpPr>
          <p:spPr bwMode="auto">
            <a:xfrm>
              <a:off x="7367632" y="4500570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4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281" name="TextBox 1"/>
            <p:cNvSpPr txBox="1">
              <a:spLocks noChangeArrowheads="1"/>
            </p:cNvSpPr>
            <p:nvPr/>
          </p:nvSpPr>
          <p:spPr bwMode="auto">
            <a:xfrm>
              <a:off x="1071538" y="4500570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﹣4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282" name="TextBox 1"/>
            <p:cNvSpPr txBox="1">
              <a:spLocks noChangeArrowheads="1"/>
            </p:cNvSpPr>
            <p:nvPr/>
          </p:nvSpPr>
          <p:spPr bwMode="auto">
            <a:xfrm>
              <a:off x="1785918" y="4523724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﹣3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283" name="TextBox 1"/>
            <p:cNvSpPr txBox="1">
              <a:spLocks noChangeArrowheads="1"/>
            </p:cNvSpPr>
            <p:nvPr/>
          </p:nvSpPr>
          <p:spPr bwMode="auto">
            <a:xfrm>
              <a:off x="2571736" y="4523724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﹣2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284" name="TextBox 1"/>
            <p:cNvSpPr txBox="1">
              <a:spLocks noChangeArrowheads="1"/>
            </p:cNvSpPr>
            <p:nvPr/>
          </p:nvSpPr>
          <p:spPr bwMode="auto">
            <a:xfrm>
              <a:off x="3428992" y="4523724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﹣1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5632451" y="4322763"/>
            <a:ext cx="749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endParaRPr lang="zh-CN" altLang="en-US" sz="36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TextBox 1"/>
          <p:cNvSpPr txBox="1">
            <a:spLocks noChangeArrowheads="1"/>
          </p:cNvSpPr>
          <p:nvPr/>
        </p:nvSpPr>
        <p:spPr bwMode="auto">
          <a:xfrm>
            <a:off x="7715251" y="4325938"/>
            <a:ext cx="749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endParaRPr lang="zh-CN" altLang="en-US" sz="36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3536951" y="4325938"/>
            <a:ext cx="749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endParaRPr lang="zh-CN" altLang="en-US" sz="36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1" name="TextBox 1"/>
          <p:cNvSpPr txBox="1">
            <a:spLocks noChangeArrowheads="1"/>
          </p:cNvSpPr>
          <p:nvPr/>
        </p:nvSpPr>
        <p:spPr bwMode="auto">
          <a:xfrm>
            <a:off x="5441951" y="3894138"/>
            <a:ext cx="1701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>
                <a:latin typeface="楷体" panose="02010609060101010101" charset="-122"/>
                <a:ea typeface="楷体" panose="02010609060101010101" charset="-122"/>
              </a:rPr>
              <a:t>学校</a:t>
            </a:r>
          </a:p>
        </p:txBody>
      </p:sp>
      <p:sp>
        <p:nvSpPr>
          <p:cNvPr id="40" name="TextBox 1"/>
          <p:cNvSpPr txBox="1">
            <a:spLocks noChangeArrowheads="1"/>
          </p:cNvSpPr>
          <p:nvPr/>
        </p:nvSpPr>
        <p:spPr bwMode="auto">
          <a:xfrm>
            <a:off x="7442200" y="3894138"/>
            <a:ext cx="1701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>
                <a:latin typeface="楷体" panose="02010609060101010101" charset="-122"/>
                <a:ea typeface="楷体" panose="02010609060101010101" charset="-122"/>
              </a:rPr>
              <a:t>邮局</a:t>
            </a:r>
          </a:p>
        </p:txBody>
      </p:sp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3333749" y="3897313"/>
            <a:ext cx="1701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>
                <a:latin typeface="楷体" panose="02010609060101010101" charset="-122"/>
                <a:ea typeface="楷体" panose="02010609060101010101" charset="-122"/>
              </a:rPr>
              <a:t>公园</a:t>
            </a:r>
          </a:p>
        </p:txBody>
      </p:sp>
      <p:sp>
        <p:nvSpPr>
          <p:cNvPr id="11274" name="文本框 15"/>
          <p:cNvSpPr txBox="1">
            <a:spLocks noChangeArrowheads="1"/>
          </p:cNvSpPr>
          <p:nvPr/>
        </p:nvSpPr>
        <p:spPr bwMode="auto">
          <a:xfrm>
            <a:off x="990601" y="542926"/>
            <a:ext cx="182614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2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如图所示</a:t>
            </a:r>
            <a:endParaRPr lang="zh-CN" altLang="en-US" sz="32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组合 45"/>
          <p:cNvGrpSpPr/>
          <p:nvPr/>
        </p:nvGrpSpPr>
        <p:grpSpPr bwMode="auto">
          <a:xfrm>
            <a:off x="950914" y="1855790"/>
            <a:ext cx="10096500" cy="617537"/>
            <a:chOff x="857224" y="4429132"/>
            <a:chExt cx="7572428" cy="616794"/>
          </a:xfrm>
        </p:grpSpPr>
        <p:grpSp>
          <p:nvGrpSpPr>
            <p:cNvPr id="12298" name="组合 33"/>
            <p:cNvGrpSpPr/>
            <p:nvPr/>
          </p:nvGrpSpPr>
          <p:grpSpPr bwMode="auto">
            <a:xfrm>
              <a:off x="857224" y="4429132"/>
              <a:ext cx="7572428" cy="143670"/>
              <a:chOff x="857224" y="4429132"/>
              <a:chExt cx="7572428" cy="143670"/>
            </a:xfrm>
          </p:grpSpPr>
          <p:cxnSp>
            <p:nvCxnSpPr>
              <p:cNvPr id="16" name="直接箭头连接符 15"/>
              <p:cNvCxnSpPr/>
              <p:nvPr/>
            </p:nvCxnSpPr>
            <p:spPr>
              <a:xfrm>
                <a:off x="857224" y="4571835"/>
                <a:ext cx="7572428" cy="1585"/>
              </a:xfrm>
              <a:prstGeom prst="straightConnector1">
                <a:avLst/>
              </a:prstGeom>
              <a:noFill/>
              <a:ln w="3175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rot="5400000">
                <a:off x="4499260" y="4500681"/>
                <a:ext cx="144288" cy="119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 rot="5400000">
                <a:off x="5285078" y="4500681"/>
                <a:ext cx="144288" cy="119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 rot="5400000">
                <a:off x="6070896" y="4500681"/>
                <a:ext cx="144288" cy="119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 rot="5400000">
                <a:off x="6856714" y="4500681"/>
                <a:ext cx="144288" cy="119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 rot="5400000">
                <a:off x="7642532" y="4500681"/>
                <a:ext cx="144288" cy="119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 rot="5400000">
                <a:off x="1357179" y="4500680"/>
                <a:ext cx="144288" cy="11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 rot="5400000">
                <a:off x="2142997" y="4500680"/>
                <a:ext cx="144288" cy="11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 rot="5400000">
                <a:off x="2928815" y="4500680"/>
                <a:ext cx="144288" cy="11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rot="5400000">
                <a:off x="3714633" y="4500680"/>
                <a:ext cx="144288" cy="11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99" name="TextBox 1"/>
            <p:cNvSpPr txBox="1">
              <a:spLocks noChangeArrowheads="1"/>
            </p:cNvSpPr>
            <p:nvPr/>
          </p:nvSpPr>
          <p:spPr bwMode="auto">
            <a:xfrm>
              <a:off x="4224360" y="4477416"/>
              <a:ext cx="776268" cy="522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0</a:t>
              </a:r>
            </a:p>
          </p:txBody>
        </p:sp>
        <p:sp>
          <p:nvSpPr>
            <p:cNvPr id="12300" name="TextBox 1"/>
            <p:cNvSpPr txBox="1">
              <a:spLocks noChangeArrowheads="1"/>
            </p:cNvSpPr>
            <p:nvPr/>
          </p:nvSpPr>
          <p:spPr bwMode="auto">
            <a:xfrm>
              <a:off x="5010178" y="4477416"/>
              <a:ext cx="776268" cy="522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2301" name="TextBox 1"/>
            <p:cNvSpPr txBox="1">
              <a:spLocks noChangeArrowheads="1"/>
            </p:cNvSpPr>
            <p:nvPr/>
          </p:nvSpPr>
          <p:spPr bwMode="auto">
            <a:xfrm>
              <a:off x="5724558" y="4500570"/>
              <a:ext cx="776268" cy="522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2302" name="TextBox 1"/>
            <p:cNvSpPr txBox="1">
              <a:spLocks noChangeArrowheads="1"/>
            </p:cNvSpPr>
            <p:nvPr/>
          </p:nvSpPr>
          <p:spPr bwMode="auto">
            <a:xfrm>
              <a:off x="6510376" y="4500570"/>
              <a:ext cx="776268" cy="522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12303" name="TextBox 1"/>
            <p:cNvSpPr txBox="1">
              <a:spLocks noChangeArrowheads="1"/>
            </p:cNvSpPr>
            <p:nvPr/>
          </p:nvSpPr>
          <p:spPr bwMode="auto">
            <a:xfrm>
              <a:off x="7367632" y="4500570"/>
              <a:ext cx="776268" cy="522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12304" name="TextBox 1"/>
            <p:cNvSpPr txBox="1">
              <a:spLocks noChangeArrowheads="1"/>
            </p:cNvSpPr>
            <p:nvPr/>
          </p:nvSpPr>
          <p:spPr bwMode="auto">
            <a:xfrm>
              <a:off x="1071538" y="4500570"/>
              <a:ext cx="776268" cy="522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﹣4</a:t>
              </a:r>
            </a:p>
          </p:txBody>
        </p:sp>
        <p:sp>
          <p:nvSpPr>
            <p:cNvPr id="12305" name="TextBox 1"/>
            <p:cNvSpPr txBox="1">
              <a:spLocks noChangeArrowheads="1"/>
            </p:cNvSpPr>
            <p:nvPr/>
          </p:nvSpPr>
          <p:spPr bwMode="auto">
            <a:xfrm>
              <a:off x="1785918" y="4523724"/>
              <a:ext cx="776268" cy="522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﹣3</a:t>
              </a:r>
            </a:p>
          </p:txBody>
        </p:sp>
        <p:sp>
          <p:nvSpPr>
            <p:cNvPr id="12306" name="TextBox 1"/>
            <p:cNvSpPr txBox="1">
              <a:spLocks noChangeArrowheads="1"/>
            </p:cNvSpPr>
            <p:nvPr/>
          </p:nvSpPr>
          <p:spPr bwMode="auto">
            <a:xfrm>
              <a:off x="2571736" y="4523724"/>
              <a:ext cx="776268" cy="522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﹣2</a:t>
              </a:r>
            </a:p>
          </p:txBody>
        </p:sp>
        <p:sp>
          <p:nvSpPr>
            <p:cNvPr id="12307" name="TextBox 1"/>
            <p:cNvSpPr txBox="1">
              <a:spLocks noChangeArrowheads="1"/>
            </p:cNvSpPr>
            <p:nvPr/>
          </p:nvSpPr>
          <p:spPr bwMode="auto">
            <a:xfrm>
              <a:off x="3428992" y="4523724"/>
              <a:ext cx="776268" cy="522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﹣1</a:t>
              </a:r>
            </a:p>
          </p:txBody>
        </p:sp>
      </p:grpSp>
      <p:cxnSp>
        <p:nvCxnSpPr>
          <p:cNvPr id="54" name="直接连接符 53"/>
          <p:cNvCxnSpPr/>
          <p:nvPr/>
        </p:nvCxnSpPr>
        <p:spPr>
          <a:xfrm rot="5400000">
            <a:off x="5402264" y="3141664"/>
            <a:ext cx="1001713" cy="1588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右箭头 55"/>
          <p:cNvSpPr/>
          <p:nvPr/>
        </p:nvSpPr>
        <p:spPr>
          <a:xfrm>
            <a:off x="6856413" y="3141665"/>
            <a:ext cx="3143251" cy="357187"/>
          </a:xfrm>
          <a:prstGeom prst="rightArrow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7" name="TextBox 1"/>
          <p:cNvSpPr txBox="1">
            <a:spLocks noChangeArrowheads="1"/>
          </p:cNvSpPr>
          <p:nvPr/>
        </p:nvSpPr>
        <p:spPr bwMode="auto">
          <a:xfrm>
            <a:off x="7631113" y="2638427"/>
            <a:ext cx="170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>
                <a:latin typeface="楷体" panose="02010609060101010101" charset="-122"/>
                <a:ea typeface="楷体" panose="02010609060101010101" charset="-122"/>
              </a:rPr>
              <a:t>正数</a:t>
            </a:r>
          </a:p>
        </p:txBody>
      </p:sp>
      <p:sp>
        <p:nvSpPr>
          <p:cNvPr id="58" name="右箭头 57"/>
          <p:cNvSpPr/>
          <p:nvPr/>
        </p:nvSpPr>
        <p:spPr>
          <a:xfrm rot="10800000">
            <a:off x="1998663" y="3141665"/>
            <a:ext cx="3143251" cy="357187"/>
          </a:xfrm>
          <a:prstGeom prst="rightArrow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9" name="TextBox 1"/>
          <p:cNvSpPr txBox="1">
            <a:spLocks noChangeArrowheads="1"/>
          </p:cNvSpPr>
          <p:nvPr/>
        </p:nvSpPr>
        <p:spPr bwMode="auto">
          <a:xfrm>
            <a:off x="2855913" y="2641602"/>
            <a:ext cx="170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>
                <a:latin typeface="楷体" panose="02010609060101010101" charset="-122"/>
                <a:ea typeface="楷体" panose="02010609060101010101" charset="-122"/>
              </a:rPr>
              <a:t>负数</a:t>
            </a:r>
          </a:p>
        </p:txBody>
      </p:sp>
      <p:sp>
        <p:nvSpPr>
          <p:cNvPr id="40" name="TextBox 1"/>
          <p:cNvSpPr txBox="1">
            <a:spLocks noChangeArrowheads="1"/>
          </p:cNvSpPr>
          <p:nvPr/>
        </p:nvSpPr>
        <p:spPr bwMode="auto">
          <a:xfrm>
            <a:off x="1876426" y="4283075"/>
            <a:ext cx="8050213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正数大于</a:t>
            </a:r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；负数小于</a:t>
            </a:r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2297" name="文本框 2"/>
          <p:cNvSpPr txBox="1">
            <a:spLocks noChangeArrowheads="1"/>
          </p:cNvSpPr>
          <p:nvPr/>
        </p:nvSpPr>
        <p:spPr bwMode="auto">
          <a:xfrm>
            <a:off x="1289052" y="725489"/>
            <a:ext cx="51090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sz="32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观察下图，你发现了什么？</a:t>
            </a:r>
            <a:endParaRPr lang="zh-CN" altLang="en-US" sz="32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ldLvl="0" animBg="1"/>
      <p:bldP spid="57" grpId="0"/>
      <p:bldP spid="58" grpId="0" bldLvl="0" animBg="1"/>
      <p:bldP spid="59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82126" y="938213"/>
            <a:ext cx="2238375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圆角矩形标注 1"/>
          <p:cNvSpPr/>
          <p:nvPr/>
        </p:nvSpPr>
        <p:spPr>
          <a:xfrm>
            <a:off x="1523153" y="1123950"/>
            <a:ext cx="8187267" cy="1606550"/>
          </a:xfrm>
          <a:prstGeom prst="wedgeRoundRectCallout">
            <a:avLst>
              <a:gd name="adj1" fmla="val 54157"/>
              <a:gd name="adj2" fmla="val -12450"/>
              <a:gd name="adj3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观察数轴，讨论一下都发现了什么？</a:t>
            </a:r>
          </a:p>
        </p:txBody>
      </p:sp>
      <p:pic>
        <p:nvPicPr>
          <p:cNvPr id="11267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49" y="3233738"/>
            <a:ext cx="1114425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30277" y="1744663"/>
            <a:ext cx="1032986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5.</a:t>
            </a: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）升降机上升</a:t>
            </a: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8</a:t>
            </a: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米记作</a:t>
            </a: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+8</a:t>
            </a: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米，下降</a:t>
            </a: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5</a:t>
            </a: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米记作（    ）米。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  （</a:t>
            </a: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）某粮库运进</a:t>
            </a: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20</a:t>
            </a: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吨粮食记作</a:t>
            </a: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+20</a:t>
            </a: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吨，运出</a:t>
            </a: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15</a:t>
            </a: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吨粮食记作（    ）吨，运出</a:t>
            </a: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100</a:t>
            </a: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吨粮食记作（    ）吨。 </a:t>
            </a:r>
          </a:p>
        </p:txBody>
      </p:sp>
      <p:sp>
        <p:nvSpPr>
          <p:cNvPr id="4" name="剪去单角的矩形 3"/>
          <p:cNvSpPr/>
          <p:nvPr/>
        </p:nvSpPr>
        <p:spPr>
          <a:xfrm>
            <a:off x="-239713" y="692150"/>
            <a:ext cx="4852988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32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10"/>
          <p:cNvSpPr txBox="1">
            <a:spLocks noChangeArrowheads="1"/>
          </p:cNvSpPr>
          <p:nvPr/>
        </p:nvSpPr>
        <p:spPr bwMode="auto">
          <a:xfrm>
            <a:off x="334963" y="723900"/>
            <a:ext cx="411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三、巩固深化</a:t>
            </a:r>
            <a:endParaRPr lang="en-US" altLang="zh-CN" sz="32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9780287" y="1821077"/>
            <a:ext cx="1028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+5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186782" y="4033711"/>
            <a:ext cx="16906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-15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989031" y="4033709"/>
            <a:ext cx="1728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-100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bldLvl="0" animBg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446213" y="1042989"/>
            <a:ext cx="97028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sym typeface="+mn-ea"/>
              </a:rPr>
              <a:t>3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sym typeface="+mn-ea"/>
              </a:rPr>
              <a:t>）学校举行科学知识竞赛，抢答题的评分规则是答对一题得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sym typeface="+mn-ea"/>
              </a:rPr>
              <a:t>100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sym typeface="+mn-ea"/>
              </a:rPr>
              <a:t>分，记作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sym typeface="+mn-ea"/>
              </a:rPr>
              <a:t>+100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sym typeface="+mn-ea"/>
              </a:rPr>
              <a:t>；答错一题扣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sym typeface="+mn-ea"/>
              </a:rPr>
              <a:t>10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sym typeface="+mn-ea"/>
              </a:rPr>
              <a:t>分，应记作（   ）分。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562226" y="3727452"/>
            <a:ext cx="1389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-10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0" grpId="0"/>
      <p:bldP spid="1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5075454ff05o47swr373z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49426" y="1804990"/>
            <a:ext cx="9371013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992564" y="5010152"/>
            <a:ext cx="5106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支出：</a:t>
            </a:r>
            <a:r>
              <a:rPr lang="en-US" altLang="zh-CN" sz="3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-2272</a:t>
            </a:r>
            <a:r>
              <a:rPr lang="zh-CN" altLang="en-US" sz="3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元</a:t>
            </a:r>
            <a:endParaRPr lang="en-US" altLang="zh-CN" sz="360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95325" y="400051"/>
            <a:ext cx="111188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6.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你能说说小明家今年四月上旬的收入和支出情况。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087814" y="4298952"/>
            <a:ext cx="31854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收入：</a:t>
            </a:r>
            <a:r>
              <a:rPr lang="en-US" altLang="zh-CN" sz="3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+5600</a:t>
            </a:r>
            <a:r>
              <a:rPr lang="zh-CN" altLang="en-US" sz="3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元</a:t>
            </a:r>
            <a:endParaRPr lang="zh-CN" altLang="en-US" sz="360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  <p:bldP spid="2" grpId="1"/>
      <p:bldP spid="5" grpId="0"/>
      <p:bldP spid="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5075454ff05o47swr373z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4664" y="1573213"/>
            <a:ext cx="11242675" cy="229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873251" y="2619375"/>
            <a:ext cx="827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-4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700339" y="2619375"/>
            <a:ext cx="825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-3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270751" y="2476502"/>
            <a:ext cx="8255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3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8777289" y="2476502"/>
            <a:ext cx="8255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5</a:t>
            </a:r>
          </a:p>
        </p:txBody>
      </p:sp>
      <p:sp>
        <p:nvSpPr>
          <p:cNvPr id="10" name="圆角矩形标注 9"/>
          <p:cNvSpPr/>
          <p:nvPr/>
        </p:nvSpPr>
        <p:spPr>
          <a:xfrm>
            <a:off x="1288628" y="4248153"/>
            <a:ext cx="9370907" cy="796925"/>
          </a:xfrm>
          <a:prstGeom prst="wedgeRoundRectCallout">
            <a:avLst>
              <a:gd name="adj1" fmla="val 51770"/>
              <a:gd name="adj2" fmla="val 31115"/>
              <a:gd name="adj3" fmla="val 16667"/>
            </a:avLst>
          </a:prstGeom>
          <a:solidFill>
            <a:sysClr val="window" lastClr="FFFFFF"/>
          </a:solidFill>
          <a:ln w="25400" cap="flat" cmpd="sng" algn="ctr">
            <a:solidFill>
              <a:schemeClr val="accent1"/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sz="28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直线上两个数之间的距离越短，它们越接近。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71538" y="811213"/>
            <a:ext cx="10217151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7.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先填一填，再在直线上描点表示</a:t>
            </a:r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-2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和</a:t>
            </a:r>
            <a:r>
              <a:rPr lang="en-US" altLang="zh-CN" sz="3200">
                <a:latin typeface="楷体" panose="02010609060101010101" charset="-122"/>
                <a:ea typeface="楷体" panose="02010609060101010101" charset="-122"/>
              </a:rPr>
              <a:t>-4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3" grpId="0"/>
      <p:bldP spid="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5075454ff05o47swr373z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1" y="1477965"/>
            <a:ext cx="1066800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50913" y="893765"/>
            <a:ext cx="97583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楷体" panose="02010609060101010101" charset="-122"/>
                <a:ea typeface="楷体" panose="02010609060101010101" charset="-122"/>
              </a:rPr>
              <a:t>8.</a:t>
            </a:r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</a:rPr>
              <a:t>一辆公共汽车全程载客数量的变化情况如下</a:t>
            </a:r>
            <a:r>
              <a:rPr lang="zh-CN" altLang="en-US" dirty="0"/>
              <a:t>：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217614" y="2879725"/>
            <a:ext cx="84248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楷体" panose="02010609060101010101" charset="-122"/>
                <a:ea typeface="楷体" panose="02010609060101010101" charset="-122"/>
              </a:rPr>
              <a:t>(1)</a:t>
            </a:r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</a:rPr>
              <a:t>说说中途各站上，下车的人数？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259139" y="3262314"/>
            <a:ext cx="44935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第一站上车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8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人，下车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人；</a:t>
            </a:r>
            <a:endParaRPr lang="en-US" altLang="zh-CN" sz="28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259139" y="3994151"/>
            <a:ext cx="4493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第二站上车</a:t>
            </a:r>
            <a:r>
              <a:rPr lang="en-US" altLang="zh-CN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人，下车</a:t>
            </a:r>
            <a:r>
              <a:rPr lang="en-US" altLang="zh-CN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人；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259139" y="4494214"/>
            <a:ext cx="4493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第三站上车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人，下车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0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人；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259139" y="5027614"/>
            <a:ext cx="4493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第四站上车</a:t>
            </a:r>
            <a:r>
              <a:rPr lang="en-US" altLang="zh-CN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人，下车</a:t>
            </a:r>
            <a:r>
              <a:rPr lang="en-US" altLang="zh-CN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7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人；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259139" y="5608639"/>
            <a:ext cx="4493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第五站上车</a:t>
            </a:r>
            <a:r>
              <a:rPr lang="en-US" altLang="zh-CN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人，下车</a:t>
            </a:r>
            <a:r>
              <a:rPr lang="en-US" altLang="zh-CN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9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人；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标注 9"/>
          <p:cNvSpPr/>
          <p:nvPr/>
        </p:nvSpPr>
        <p:spPr>
          <a:xfrm>
            <a:off x="1187873" y="4664713"/>
            <a:ext cx="9370907" cy="796925"/>
          </a:xfrm>
          <a:prstGeom prst="wedgeRoundRectCallout">
            <a:avLst>
              <a:gd name="adj1" fmla="val 53089"/>
              <a:gd name="adj2" fmla="val -12310"/>
              <a:gd name="adj3" fmla="val 16667"/>
            </a:avLst>
          </a:prstGeom>
          <a:solidFill>
            <a:sysClr val="window" lastClr="FFFFFF"/>
          </a:solidFill>
          <a:ln w="25400" cap="flat" cmpd="sng" algn="ctr">
            <a:solidFill>
              <a:schemeClr val="accent1"/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中途第五站无人上车，中途第三站无人下车。</a:t>
            </a:r>
          </a:p>
        </p:txBody>
      </p:sp>
      <p:pic>
        <p:nvPicPr>
          <p:cNvPr id="2" name="图片 1" descr="15075454ff05o47swr373z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1" y="1765300"/>
            <a:ext cx="10668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50913" y="893765"/>
            <a:ext cx="97583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latin typeface="楷体" panose="02010609060101010101" charset="-122"/>
                <a:ea typeface="楷体" panose="02010609060101010101" charset="-122"/>
              </a:rPr>
              <a:t>8.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</a:rPr>
              <a:t>一辆公共汽车全程载客数量的变化情况如下</a:t>
            </a:r>
            <a:r>
              <a:rPr lang="zh-CN" altLang="en-US"/>
              <a:t>：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149351" y="3136901"/>
            <a:ext cx="91424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楷体" panose="02010609060101010101" charset="-122"/>
                <a:ea typeface="楷体" panose="02010609060101010101" charset="-122"/>
              </a:rPr>
              <a:t>(2)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</a:rPr>
              <a:t>中途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</a:rPr>
              <a:t>5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</a:rPr>
              <a:t>个站，哪个站没有人上车哪个站没有人下车？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剪去单角的矩形 7"/>
          <p:cNvSpPr/>
          <p:nvPr/>
        </p:nvSpPr>
        <p:spPr>
          <a:xfrm>
            <a:off x="-239712" y="692150"/>
            <a:ext cx="4068763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文本框 10"/>
          <p:cNvSpPr txBox="1">
            <a:spLocks noChangeArrowheads="1"/>
          </p:cNvSpPr>
          <p:nvPr/>
        </p:nvSpPr>
        <p:spPr bwMode="auto">
          <a:xfrm>
            <a:off x="334963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四、课堂小结</a:t>
            </a:r>
          </a:p>
        </p:txBody>
      </p:sp>
      <p:pic>
        <p:nvPicPr>
          <p:cNvPr id="2" name="图片 1" descr="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2800" y="2293940"/>
            <a:ext cx="8026400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852988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32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34963" y="723900"/>
            <a:ext cx="411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一、复习巩固</a:t>
            </a:r>
            <a:endParaRPr lang="en-US" altLang="zh-CN" sz="32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4563535" y="4560573"/>
            <a:ext cx="5692140" cy="796925"/>
          </a:xfrm>
          <a:prstGeom prst="wedgeRoundRectCallout">
            <a:avLst>
              <a:gd name="adj1" fmla="val 53807"/>
              <a:gd name="adj2" fmla="val -11195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0</a:t>
            </a:r>
            <a:r>
              <a:rPr lang="zh-CN" altLang="en-US" sz="28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既不是</a:t>
            </a:r>
            <a:r>
              <a:rPr lang="zh-CN" sz="28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正数也不是负数。</a:t>
            </a:r>
            <a:endParaRPr lang="zh-CN" altLang="en-US" sz="2800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grpSp>
        <p:nvGrpSpPr>
          <p:cNvPr id="3079" name="组合 4"/>
          <p:cNvGrpSpPr/>
          <p:nvPr/>
        </p:nvGrpSpPr>
        <p:grpSpPr bwMode="auto">
          <a:xfrm>
            <a:off x="703263" y="1123950"/>
            <a:ext cx="10412412" cy="2097088"/>
            <a:chOff x="831" y="1769"/>
            <a:chExt cx="12297" cy="3304"/>
          </a:xfrm>
        </p:grpSpPr>
        <p:sp>
          <p:nvSpPr>
            <p:cNvPr id="2" name="圆角矩形标注 1"/>
            <p:cNvSpPr/>
            <p:nvPr/>
          </p:nvSpPr>
          <p:spPr>
            <a:xfrm>
              <a:off x="831" y="2758"/>
              <a:ext cx="9961" cy="2222"/>
            </a:xfrm>
            <a:prstGeom prst="wedgeRoundRectCallout">
              <a:avLst>
                <a:gd name="adj1" fmla="val 53212"/>
                <a:gd name="adj2" fmla="val -16516"/>
                <a:gd name="adj3" fmla="val 16667"/>
              </a:avLst>
            </a:prstGeom>
            <a:ln>
              <a:solidFill>
                <a:schemeClr val="accent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1412" tIns="45705" rIns="91412" bIns="45705" anchor="ctr"/>
            <a:lstStyle/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sz="28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+mn-ea"/>
                </a:rPr>
                <a:t>请同学们说说正、负数各有什么特点？0是正数或是负数？</a:t>
              </a:r>
            </a:p>
          </p:txBody>
        </p:sp>
        <p:pic>
          <p:nvPicPr>
            <p:cNvPr id="3083" name="图片 3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486" y="1769"/>
              <a:ext cx="2643" cy="3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3"/>
          <p:cNvGrpSpPr/>
          <p:nvPr/>
        </p:nvGrpSpPr>
        <p:grpSpPr bwMode="auto">
          <a:xfrm>
            <a:off x="1395414" y="619125"/>
            <a:ext cx="9766300" cy="2097088"/>
            <a:chOff x="1648" y="974"/>
            <a:chExt cx="11535" cy="3304"/>
          </a:xfrm>
        </p:grpSpPr>
        <p:pic>
          <p:nvPicPr>
            <p:cNvPr id="4102" name="图片 23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541" y="974"/>
              <a:ext cx="2643" cy="3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圆角矩形标注 1"/>
            <p:cNvSpPr/>
            <p:nvPr/>
          </p:nvSpPr>
          <p:spPr>
            <a:xfrm>
              <a:off x="1648" y="1977"/>
              <a:ext cx="8893" cy="1980"/>
            </a:xfrm>
            <a:prstGeom prst="wedgeRoundRectCallout">
              <a:avLst>
                <a:gd name="adj1" fmla="val 54531"/>
                <a:gd name="adj2" fmla="val -9494"/>
                <a:gd name="adj3" fmla="val 16667"/>
              </a:avLst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1412" tIns="45705" rIns="91412" bIns="45705" anchor="ctr"/>
            <a:lstStyle/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sz="28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+mn-ea"/>
                </a:rPr>
                <a:t>请同学们说说你在生活中见到哪些地方用到负数？</a:t>
              </a:r>
            </a:p>
          </p:txBody>
        </p:sp>
      </p:grpSp>
      <p:sp>
        <p:nvSpPr>
          <p:cNvPr id="3" name="圆角矩形标注 2"/>
          <p:cNvSpPr/>
          <p:nvPr/>
        </p:nvSpPr>
        <p:spPr>
          <a:xfrm>
            <a:off x="2122595" y="4314193"/>
            <a:ext cx="7723293" cy="779145"/>
          </a:xfrm>
          <a:prstGeom prst="wedgeRoundRectCallout">
            <a:avLst>
              <a:gd name="adj1" fmla="val 53913"/>
              <a:gd name="adj2" fmla="val 35085"/>
              <a:gd name="adj3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sz="28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气温、盈利和亏损、支出与收入等。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55064" y="542927"/>
            <a:ext cx="2236787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524001" y="1657352"/>
            <a:ext cx="1428751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3600">
                <a:latin typeface="黑体" panose="02010609060101010101" pitchFamily="49" charset="-122"/>
                <a:ea typeface="黑体" panose="02010609060101010101" pitchFamily="49" charset="-122"/>
              </a:rPr>
              <a:t>﹢</a:t>
            </a: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zh-CN" altLang="en-US" sz="3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333750" y="1643065"/>
            <a:ext cx="1428751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﹣5</a:t>
            </a:r>
          </a:p>
        </p:txBody>
      </p:sp>
      <p:sp>
        <p:nvSpPr>
          <p:cNvPr id="5125" name="TextBox 1"/>
          <p:cNvSpPr txBox="1">
            <a:spLocks noChangeArrowheads="1"/>
          </p:cNvSpPr>
          <p:nvPr/>
        </p:nvSpPr>
        <p:spPr bwMode="auto">
          <a:xfrm>
            <a:off x="4857750" y="1657352"/>
            <a:ext cx="1428751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6286500" y="1643065"/>
            <a:ext cx="1428751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﹣7</a:t>
            </a: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8001001" y="1643065"/>
            <a:ext cx="1809751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﹣3</a:t>
            </a: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1714500" y="2571752"/>
            <a:ext cx="1238251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5810250" y="2568577"/>
            <a:ext cx="1809751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2000</a:t>
            </a:r>
          </a:p>
        </p:txBody>
      </p:sp>
      <p:grpSp>
        <p:nvGrpSpPr>
          <p:cNvPr id="5130" name="组合 30"/>
          <p:cNvGrpSpPr/>
          <p:nvPr/>
        </p:nvGrpSpPr>
        <p:grpSpPr bwMode="auto">
          <a:xfrm>
            <a:off x="1905000" y="3425827"/>
            <a:ext cx="8096251" cy="2360613"/>
            <a:chOff x="1071538" y="3854239"/>
            <a:chExt cx="6072230" cy="2360843"/>
          </a:xfrm>
        </p:grpSpPr>
        <p:sp>
          <p:nvSpPr>
            <p:cNvPr id="5134" name="TextBox 1"/>
            <p:cNvSpPr txBox="1">
              <a:spLocks noChangeArrowheads="1"/>
            </p:cNvSpPr>
            <p:nvPr/>
          </p:nvSpPr>
          <p:spPr bwMode="auto">
            <a:xfrm>
              <a:off x="1714480" y="3854239"/>
              <a:ext cx="1428760" cy="645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zh-CN" altLang="en-US" sz="3600">
                  <a:latin typeface="黑体" panose="02010609060101010101" pitchFamily="49" charset="-122"/>
                  <a:ea typeface="黑体" panose="02010609060101010101" pitchFamily="49" charset="-122"/>
                </a:rPr>
                <a:t>正数</a:t>
              </a:r>
            </a:p>
          </p:txBody>
        </p:sp>
        <p:sp>
          <p:nvSpPr>
            <p:cNvPr id="5135" name="TextBox 1"/>
            <p:cNvSpPr txBox="1">
              <a:spLocks noChangeArrowheads="1"/>
            </p:cNvSpPr>
            <p:nvPr/>
          </p:nvSpPr>
          <p:spPr bwMode="auto">
            <a:xfrm>
              <a:off x="5072066" y="3857628"/>
              <a:ext cx="1428760" cy="645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zh-CN" altLang="en-US" sz="3600">
                  <a:latin typeface="黑体" panose="02010609060101010101" pitchFamily="49" charset="-122"/>
                  <a:ea typeface="黑体" panose="02010609060101010101" pitchFamily="49" charset="-122"/>
                </a:rPr>
                <a:t>负数</a:t>
              </a:r>
            </a:p>
          </p:txBody>
        </p:sp>
        <p:sp>
          <p:nvSpPr>
            <p:cNvPr id="26" name="椭圆 25"/>
            <p:cNvSpPr/>
            <p:nvPr/>
          </p:nvSpPr>
          <p:spPr>
            <a:xfrm>
              <a:off x="1071538" y="4643304"/>
              <a:ext cx="2714644" cy="1571778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4429124" y="4643304"/>
              <a:ext cx="2714644" cy="1571778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3143251" y="2568577"/>
            <a:ext cx="17145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-100</a:t>
            </a:r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8096250" y="2571752"/>
            <a:ext cx="1809751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207</a:t>
            </a: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2667001" y="2425702"/>
            <a:ext cx="70485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既不是正数，也不是负数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39593E-6 L 0.06302 0.39847 " pathEditMode="relative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7.12303E-7 L 0.2757 0.3987 " pathEditMode="relative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02683E-6 L 0.12275 0.4019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2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02683E-6 L 0.0059 0.4965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2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028E-7 L 0.15121 0.2666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0" y="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16466E-6 L 0.29792 0.361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4.16281E-7 L -0.3151 0.35661 " pathEditMode="relative" ptsTypes="AA">
                                      <p:cBhvr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028E-7 L -0.37986 0.3612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  <p:bldP spid="19" grpId="0"/>
      <p:bldP spid="20" grpId="0"/>
      <p:bldP spid="21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852988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32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34963" y="723900"/>
            <a:ext cx="411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二、学习新知</a:t>
            </a:r>
            <a:endParaRPr lang="en-US" altLang="zh-CN" sz="32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71500" y="2905125"/>
          <a:ext cx="9429749" cy="109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83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月份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一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二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三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四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五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6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盈亏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/</a:t>
                      </a:r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元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﹢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3000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﹢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4200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﹣1800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﹢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2700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﹣900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0001251" y="2905125"/>
          <a:ext cx="1501775" cy="109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82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六</a:t>
                      </a:r>
                    </a:p>
                  </a:txBody>
                  <a:tcPr marL="121903" marR="121903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2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﹢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3700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121903" marR="121903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56" name="TextBox 1"/>
          <p:cNvSpPr txBox="1">
            <a:spLocks noChangeArrowheads="1"/>
          </p:cNvSpPr>
          <p:nvPr/>
        </p:nvSpPr>
        <p:spPr bwMode="auto">
          <a:xfrm>
            <a:off x="2203451" y="4143375"/>
            <a:ext cx="79883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</a:rPr>
              <a:t>盈利用正数表示；亏损用负数表示。</a:t>
            </a:r>
          </a:p>
        </p:txBody>
      </p:sp>
      <p:sp>
        <p:nvSpPr>
          <p:cNvPr id="3" name="圆角矩形标注 2"/>
          <p:cNvSpPr/>
          <p:nvPr/>
        </p:nvSpPr>
        <p:spPr>
          <a:xfrm>
            <a:off x="2439248" y="4790443"/>
            <a:ext cx="7819813" cy="1166495"/>
          </a:xfrm>
          <a:prstGeom prst="wedgeRoundRectCallout">
            <a:avLst>
              <a:gd name="adj1" fmla="val 53648"/>
              <a:gd name="adj2" fmla="val 9880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sz="28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上半年是盈利还是亏损了？盈利或亏损了多少元？</a:t>
            </a:r>
          </a:p>
        </p:txBody>
      </p:sp>
      <p:sp>
        <p:nvSpPr>
          <p:cNvPr id="6183" name="文本框 3"/>
          <p:cNvSpPr txBox="1">
            <a:spLocks noChangeArrowheads="1"/>
          </p:cNvSpPr>
          <p:nvPr/>
        </p:nvSpPr>
        <p:spPr bwMode="auto">
          <a:xfrm>
            <a:off x="1417637" y="1285875"/>
            <a:ext cx="90614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新华服装店去年上半年每月的盈亏情况如下表：</a:t>
            </a:r>
            <a:endParaRPr lang="zh-CN" altLang="en-US" sz="3200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5156" grpId="0"/>
      <p:bldP spid="515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55064" y="542927"/>
            <a:ext cx="2236787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圆角矩形标注 1"/>
          <p:cNvSpPr/>
          <p:nvPr/>
        </p:nvSpPr>
        <p:spPr>
          <a:xfrm>
            <a:off x="1141308" y="750573"/>
            <a:ext cx="7819813" cy="1166495"/>
          </a:xfrm>
          <a:prstGeom prst="wedgeRoundRectCallout">
            <a:avLst>
              <a:gd name="adj1" fmla="val 53919"/>
              <a:gd name="adj2" fmla="val 17174"/>
              <a:gd name="adj3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sz="28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上半年是盈利还是亏损了？盈利或亏损了多少元？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74664" y="2689225"/>
          <a:ext cx="9429749" cy="109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83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月份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一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二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三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四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五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6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盈亏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/</a:t>
                      </a:r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元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﹢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3000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﹢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4200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﹣1800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﹢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2700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﹣900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9904413" y="2689225"/>
          <a:ext cx="1503363" cy="109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82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六</a:t>
                      </a:r>
                    </a:p>
                  </a:txBody>
                  <a:tcPr marL="122032" marR="12203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2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﹢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3700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122032" marR="12203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56" name="TextBox 1"/>
          <p:cNvSpPr txBox="1">
            <a:spLocks noChangeArrowheads="1"/>
          </p:cNvSpPr>
          <p:nvPr/>
        </p:nvSpPr>
        <p:spPr bwMode="auto">
          <a:xfrm>
            <a:off x="2106614" y="4214815"/>
            <a:ext cx="79883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盈利用正数表示；亏损用负数表示。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727325" y="4908552"/>
            <a:ext cx="6750051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盈利了，盈利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10900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元。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6" grpId="0"/>
      <p:bldP spid="5156" grpId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组合 13"/>
          <p:cNvGrpSpPr/>
          <p:nvPr/>
        </p:nvGrpSpPr>
        <p:grpSpPr bwMode="auto">
          <a:xfrm>
            <a:off x="1239839" y="2214563"/>
            <a:ext cx="10287000" cy="1784350"/>
            <a:chOff x="714348" y="2214554"/>
            <a:chExt cx="7715304" cy="1784704"/>
          </a:xfrm>
        </p:grpSpPr>
        <p:sp>
          <p:nvSpPr>
            <p:cNvPr id="8233" name="TextBox 1"/>
            <p:cNvSpPr txBox="1">
              <a:spLocks noChangeArrowheads="1"/>
            </p:cNvSpPr>
            <p:nvPr/>
          </p:nvSpPr>
          <p:spPr bwMode="auto">
            <a:xfrm>
              <a:off x="714349" y="2228671"/>
              <a:ext cx="3571899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</a:rPr>
                <a:t>七月份：亏损</a:t>
              </a:r>
              <a:r>
                <a:rPr lang="en-US" altLang="zh-CN" sz="2800" dirty="0">
                  <a:latin typeface="楷体" panose="02010609060101010101" charset="-122"/>
                  <a:ea typeface="楷体" panose="02010609060101010101" charset="-122"/>
                </a:rPr>
                <a:t>1200</a:t>
              </a:r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</a:rPr>
                <a:t>元</a:t>
              </a:r>
            </a:p>
          </p:txBody>
        </p:sp>
        <p:sp>
          <p:nvSpPr>
            <p:cNvPr id="8234" name="TextBox 1"/>
            <p:cNvSpPr txBox="1">
              <a:spLocks noChangeArrowheads="1"/>
            </p:cNvSpPr>
            <p:nvPr/>
          </p:nvSpPr>
          <p:spPr bwMode="auto">
            <a:xfrm>
              <a:off x="4572001" y="2214554"/>
              <a:ext cx="3571899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八月份：亏损</a:t>
              </a:r>
              <a:r>
                <a:rPr lang="en-US" altLang="zh-CN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650</a:t>
              </a:r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元</a:t>
              </a:r>
            </a:p>
          </p:txBody>
        </p:sp>
        <p:sp>
          <p:nvSpPr>
            <p:cNvPr id="8235" name="TextBox 1"/>
            <p:cNvSpPr txBox="1">
              <a:spLocks noChangeArrowheads="1"/>
            </p:cNvSpPr>
            <p:nvPr/>
          </p:nvSpPr>
          <p:spPr bwMode="auto">
            <a:xfrm>
              <a:off x="714348" y="2834342"/>
              <a:ext cx="3571899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九月份：盈利</a:t>
              </a:r>
              <a:r>
                <a:rPr lang="en-US" altLang="zh-CN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2500</a:t>
              </a:r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元</a:t>
              </a:r>
            </a:p>
          </p:txBody>
        </p:sp>
        <p:sp>
          <p:nvSpPr>
            <p:cNvPr id="8236" name="TextBox 1"/>
            <p:cNvSpPr txBox="1">
              <a:spLocks noChangeArrowheads="1"/>
            </p:cNvSpPr>
            <p:nvPr/>
          </p:nvSpPr>
          <p:spPr bwMode="auto">
            <a:xfrm>
              <a:off x="4572000" y="2820225"/>
              <a:ext cx="3571899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十月份：盈利</a:t>
              </a:r>
              <a:r>
                <a:rPr lang="en-US" altLang="zh-CN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4300</a:t>
              </a:r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元</a:t>
              </a:r>
            </a:p>
          </p:txBody>
        </p:sp>
        <p:sp>
          <p:nvSpPr>
            <p:cNvPr id="8237" name="TextBox 1"/>
            <p:cNvSpPr txBox="1">
              <a:spLocks noChangeArrowheads="1"/>
            </p:cNvSpPr>
            <p:nvPr/>
          </p:nvSpPr>
          <p:spPr bwMode="auto">
            <a:xfrm>
              <a:off x="714348" y="3477284"/>
              <a:ext cx="3786214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十一月份：盈利</a:t>
              </a:r>
              <a:r>
                <a:rPr lang="en-US" altLang="zh-CN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3700</a:t>
              </a:r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元</a:t>
              </a:r>
            </a:p>
          </p:txBody>
        </p:sp>
        <p:sp>
          <p:nvSpPr>
            <p:cNvPr id="8238" name="TextBox 1"/>
            <p:cNvSpPr txBox="1">
              <a:spLocks noChangeArrowheads="1"/>
            </p:cNvSpPr>
            <p:nvPr/>
          </p:nvSpPr>
          <p:spPr bwMode="auto">
            <a:xfrm>
              <a:off x="4572000" y="3463167"/>
              <a:ext cx="3857652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十二月份：亏损</a:t>
              </a:r>
              <a:r>
                <a:rPr lang="en-US" altLang="zh-CN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250</a:t>
              </a:r>
              <a:r>
                <a:rPr lang="zh-CN" altLang="en-US" sz="2800">
                  <a:latin typeface="华文楷体" panose="02010600040101010101" pitchFamily="2" charset="-122"/>
                  <a:ea typeface="华文楷体" panose="02010600040101010101" pitchFamily="2" charset="-122"/>
                </a:rPr>
                <a:t>元</a:t>
              </a:r>
            </a:p>
          </p:txBody>
        </p:sp>
      </p:grp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666751" y="4259263"/>
          <a:ext cx="9429749" cy="109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83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月份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七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八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九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十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十一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6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盈亏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/</a:t>
                      </a:r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元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10096501" y="4259263"/>
          <a:ext cx="1503363" cy="109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82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十二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122032" marR="12203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270"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2032" marR="12203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2489200" y="4833938"/>
            <a:ext cx="17018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﹣1200</a:t>
            </a: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4013200" y="4833938"/>
            <a:ext cx="17018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﹣650</a:t>
            </a: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5537200" y="4833938"/>
            <a:ext cx="17018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﹢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2500</a:t>
            </a:r>
            <a:endParaRPr lang="zh-CN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7061200" y="4833938"/>
            <a:ext cx="17018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﹢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4300</a:t>
            </a:r>
            <a:endParaRPr lang="zh-CN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8477251" y="4833938"/>
            <a:ext cx="17018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﹢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3700</a:t>
            </a:r>
            <a:endParaRPr lang="zh-CN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10001251" y="4833938"/>
            <a:ext cx="17018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﹣250</a:t>
            </a:r>
          </a:p>
        </p:txBody>
      </p:sp>
      <p:sp>
        <p:nvSpPr>
          <p:cNvPr id="8232" name="文本框 2"/>
          <p:cNvSpPr txBox="1">
            <a:spLocks noChangeArrowheads="1"/>
          </p:cNvSpPr>
          <p:nvPr/>
        </p:nvSpPr>
        <p:spPr bwMode="auto">
          <a:xfrm>
            <a:off x="1298575" y="566738"/>
            <a:ext cx="945038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2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根据新光服装店去年下半年每月的盈亏情况，填写下表。</a:t>
            </a:r>
            <a:endParaRPr lang="zh-CN" altLang="en-US" sz="32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13"/>
          <p:cNvGrpSpPr/>
          <p:nvPr/>
        </p:nvGrpSpPr>
        <p:grpSpPr bwMode="auto">
          <a:xfrm>
            <a:off x="187325" y="1639890"/>
            <a:ext cx="10287000" cy="1785937"/>
            <a:chOff x="714348" y="2214554"/>
            <a:chExt cx="7715304" cy="1784704"/>
          </a:xfrm>
        </p:grpSpPr>
        <p:sp>
          <p:nvSpPr>
            <p:cNvPr id="9257" name="TextBox 1"/>
            <p:cNvSpPr txBox="1">
              <a:spLocks noChangeArrowheads="1"/>
            </p:cNvSpPr>
            <p:nvPr/>
          </p:nvSpPr>
          <p:spPr bwMode="auto">
            <a:xfrm>
              <a:off x="714349" y="2228671"/>
              <a:ext cx="3571899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七月份：亏损</a:t>
              </a:r>
              <a:r>
                <a:rPr lang="en-US" altLang="zh-CN" sz="2800">
                  <a:latin typeface="楷体" panose="02010609060101010101" charset="-122"/>
                  <a:ea typeface="楷体" panose="02010609060101010101" charset="-122"/>
                </a:rPr>
                <a:t>1200</a:t>
              </a:r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元</a:t>
              </a:r>
            </a:p>
          </p:txBody>
        </p:sp>
        <p:sp>
          <p:nvSpPr>
            <p:cNvPr id="9258" name="TextBox 1"/>
            <p:cNvSpPr txBox="1">
              <a:spLocks noChangeArrowheads="1"/>
            </p:cNvSpPr>
            <p:nvPr/>
          </p:nvSpPr>
          <p:spPr bwMode="auto">
            <a:xfrm>
              <a:off x="4572001" y="2214554"/>
              <a:ext cx="3571899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八月份：亏损</a:t>
              </a:r>
              <a:r>
                <a:rPr lang="en-US" altLang="zh-CN" sz="2800">
                  <a:latin typeface="楷体" panose="02010609060101010101" charset="-122"/>
                  <a:ea typeface="楷体" panose="02010609060101010101" charset="-122"/>
                </a:rPr>
                <a:t>650</a:t>
              </a:r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元</a:t>
              </a:r>
            </a:p>
          </p:txBody>
        </p:sp>
        <p:sp>
          <p:nvSpPr>
            <p:cNvPr id="9259" name="TextBox 1"/>
            <p:cNvSpPr txBox="1">
              <a:spLocks noChangeArrowheads="1"/>
            </p:cNvSpPr>
            <p:nvPr/>
          </p:nvSpPr>
          <p:spPr bwMode="auto">
            <a:xfrm>
              <a:off x="714348" y="2834342"/>
              <a:ext cx="3571899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九月份：盈利</a:t>
              </a:r>
              <a:r>
                <a:rPr lang="en-US" altLang="zh-CN" sz="2800">
                  <a:latin typeface="楷体" panose="02010609060101010101" charset="-122"/>
                  <a:ea typeface="楷体" panose="02010609060101010101" charset="-122"/>
                </a:rPr>
                <a:t>2500</a:t>
              </a:r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元</a:t>
              </a:r>
            </a:p>
          </p:txBody>
        </p:sp>
        <p:sp>
          <p:nvSpPr>
            <p:cNvPr id="9260" name="TextBox 1"/>
            <p:cNvSpPr txBox="1">
              <a:spLocks noChangeArrowheads="1"/>
            </p:cNvSpPr>
            <p:nvPr/>
          </p:nvSpPr>
          <p:spPr bwMode="auto">
            <a:xfrm>
              <a:off x="4572000" y="2820225"/>
              <a:ext cx="3571899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十月份：盈利</a:t>
              </a:r>
              <a:r>
                <a:rPr lang="en-US" altLang="zh-CN" sz="2800">
                  <a:latin typeface="楷体" panose="02010609060101010101" charset="-122"/>
                  <a:ea typeface="楷体" panose="02010609060101010101" charset="-122"/>
                </a:rPr>
                <a:t>4300</a:t>
              </a:r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元</a:t>
              </a:r>
            </a:p>
          </p:txBody>
        </p:sp>
        <p:sp>
          <p:nvSpPr>
            <p:cNvPr id="9261" name="TextBox 1"/>
            <p:cNvSpPr txBox="1">
              <a:spLocks noChangeArrowheads="1"/>
            </p:cNvSpPr>
            <p:nvPr/>
          </p:nvSpPr>
          <p:spPr bwMode="auto">
            <a:xfrm>
              <a:off x="714348" y="3477284"/>
              <a:ext cx="3786214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十一月份：盈利</a:t>
              </a:r>
              <a:r>
                <a:rPr lang="en-US" altLang="zh-CN" sz="2800">
                  <a:latin typeface="楷体" panose="02010609060101010101" charset="-122"/>
                  <a:ea typeface="楷体" panose="02010609060101010101" charset="-122"/>
                </a:rPr>
                <a:t>3700</a:t>
              </a:r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元</a:t>
              </a:r>
            </a:p>
          </p:txBody>
        </p:sp>
        <p:sp>
          <p:nvSpPr>
            <p:cNvPr id="9262" name="TextBox 1"/>
            <p:cNvSpPr txBox="1">
              <a:spLocks noChangeArrowheads="1"/>
            </p:cNvSpPr>
            <p:nvPr/>
          </p:nvSpPr>
          <p:spPr bwMode="auto">
            <a:xfrm>
              <a:off x="4572000" y="3463167"/>
              <a:ext cx="3857652" cy="52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十二月份：亏损</a:t>
              </a:r>
              <a:r>
                <a:rPr lang="en-US" altLang="zh-CN" sz="2800">
                  <a:latin typeface="楷体" panose="02010609060101010101" charset="-122"/>
                  <a:ea typeface="楷体" panose="02010609060101010101" charset="-122"/>
                </a:rPr>
                <a:t>250</a:t>
              </a:r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元</a:t>
              </a:r>
            </a:p>
          </p:txBody>
        </p:sp>
      </p:grp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284164" y="3613150"/>
          <a:ext cx="9429749" cy="109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19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83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月份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七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八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九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十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十一</a:t>
                      </a: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6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盈亏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/</a:t>
                      </a:r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元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19" marR="121919" marT="45699" marB="45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9713913" y="3613150"/>
          <a:ext cx="1503363" cy="109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82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十二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2032" marR="12203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270"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2032" marR="122032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2106613" y="4187825"/>
            <a:ext cx="1701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﹣1200</a:t>
            </a: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3630613" y="4187825"/>
            <a:ext cx="1701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﹣650</a:t>
            </a: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5154613" y="4187825"/>
            <a:ext cx="1701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﹢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2500</a:t>
            </a:r>
            <a:endParaRPr lang="zh-CN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6678613" y="4187825"/>
            <a:ext cx="1701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﹢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4300</a:t>
            </a:r>
            <a:endParaRPr lang="zh-CN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8094663" y="4187825"/>
            <a:ext cx="1701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﹢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3700</a:t>
            </a:r>
            <a:endParaRPr lang="zh-CN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9618663" y="4187825"/>
            <a:ext cx="1701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﹣250</a:t>
            </a:r>
          </a:p>
        </p:txBody>
      </p:sp>
      <p:sp>
        <p:nvSpPr>
          <p:cNvPr id="9256" name="文本框 2"/>
          <p:cNvSpPr txBox="1">
            <a:spLocks noChangeArrowheads="1"/>
          </p:cNvSpPr>
          <p:nvPr/>
        </p:nvSpPr>
        <p:spPr bwMode="auto">
          <a:xfrm>
            <a:off x="2224090" y="542926"/>
            <a:ext cx="510909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下半年是盈利还是亏损了？</a:t>
            </a:r>
            <a:endParaRPr lang="zh-CN" altLang="en-US" sz="3200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/>
          <p:cNvPicPr>
            <a:picLocks noChangeAspect="1"/>
          </p:cNvPicPr>
          <p:nvPr/>
        </p:nvPicPr>
        <p:blipFill>
          <a:blip r:embed="rId2">
            <a:lum bright="-12000" contrast="20000"/>
          </a:blip>
          <a:srcRect/>
          <a:stretch>
            <a:fillRect/>
          </a:stretch>
        </p:blipFill>
        <p:spPr bwMode="auto">
          <a:xfrm>
            <a:off x="381001" y="1466852"/>
            <a:ext cx="11334751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3" name="组合 45"/>
          <p:cNvGrpSpPr/>
          <p:nvPr/>
        </p:nvGrpSpPr>
        <p:grpSpPr bwMode="auto">
          <a:xfrm>
            <a:off x="1143001" y="4110040"/>
            <a:ext cx="10096500" cy="617537"/>
            <a:chOff x="857224" y="4429132"/>
            <a:chExt cx="7572428" cy="617812"/>
          </a:xfrm>
        </p:grpSpPr>
        <p:grpSp>
          <p:nvGrpSpPr>
            <p:cNvPr id="10254" name="组合 33"/>
            <p:cNvGrpSpPr/>
            <p:nvPr/>
          </p:nvGrpSpPr>
          <p:grpSpPr bwMode="auto">
            <a:xfrm>
              <a:off x="857224" y="4429132"/>
              <a:ext cx="7572428" cy="143670"/>
              <a:chOff x="857224" y="4429132"/>
              <a:chExt cx="7572428" cy="143670"/>
            </a:xfrm>
          </p:grpSpPr>
          <p:cxnSp>
            <p:nvCxnSpPr>
              <p:cNvPr id="16" name="直接箭头连接符 15"/>
              <p:cNvCxnSpPr/>
              <p:nvPr/>
            </p:nvCxnSpPr>
            <p:spPr>
              <a:xfrm>
                <a:off x="857224" y="4570482"/>
                <a:ext cx="7572428" cy="1589"/>
              </a:xfrm>
              <a:prstGeom prst="straightConnector1">
                <a:avLst/>
              </a:prstGeom>
              <a:noFill/>
              <a:ln w="3175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rot="5400000">
                <a:off x="4499936" y="4500006"/>
                <a:ext cx="142939" cy="11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 rot="5400000">
                <a:off x="5285754" y="4500006"/>
                <a:ext cx="142939" cy="11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 rot="5400000">
                <a:off x="6071572" y="4500006"/>
                <a:ext cx="142939" cy="11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 rot="5400000">
                <a:off x="6857390" y="4500006"/>
                <a:ext cx="142939" cy="11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 rot="5400000">
                <a:off x="7643208" y="4500006"/>
                <a:ext cx="142939" cy="119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 rot="5400000">
                <a:off x="1357854" y="4500006"/>
                <a:ext cx="142939" cy="119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 rot="5400000">
                <a:off x="2143672" y="4500006"/>
                <a:ext cx="142939" cy="119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 rot="5400000">
                <a:off x="2929490" y="4500006"/>
                <a:ext cx="142939" cy="119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rot="5400000">
                <a:off x="3715308" y="4500006"/>
                <a:ext cx="142939" cy="119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55" name="TextBox 1"/>
            <p:cNvSpPr txBox="1">
              <a:spLocks noChangeArrowheads="1"/>
            </p:cNvSpPr>
            <p:nvPr/>
          </p:nvSpPr>
          <p:spPr bwMode="auto">
            <a:xfrm>
              <a:off x="4224360" y="4477416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0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0256" name="TextBox 1"/>
            <p:cNvSpPr txBox="1">
              <a:spLocks noChangeArrowheads="1"/>
            </p:cNvSpPr>
            <p:nvPr/>
          </p:nvSpPr>
          <p:spPr bwMode="auto">
            <a:xfrm>
              <a:off x="5010178" y="4477416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0257" name="TextBox 1"/>
            <p:cNvSpPr txBox="1">
              <a:spLocks noChangeArrowheads="1"/>
            </p:cNvSpPr>
            <p:nvPr/>
          </p:nvSpPr>
          <p:spPr bwMode="auto">
            <a:xfrm>
              <a:off x="5724558" y="4500570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0258" name="TextBox 1"/>
            <p:cNvSpPr txBox="1">
              <a:spLocks noChangeArrowheads="1"/>
            </p:cNvSpPr>
            <p:nvPr/>
          </p:nvSpPr>
          <p:spPr bwMode="auto">
            <a:xfrm>
              <a:off x="6510376" y="4500570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3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0259" name="TextBox 1"/>
            <p:cNvSpPr txBox="1">
              <a:spLocks noChangeArrowheads="1"/>
            </p:cNvSpPr>
            <p:nvPr/>
          </p:nvSpPr>
          <p:spPr bwMode="auto">
            <a:xfrm>
              <a:off x="7367632" y="4500570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4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0260" name="TextBox 1"/>
            <p:cNvSpPr txBox="1">
              <a:spLocks noChangeArrowheads="1"/>
            </p:cNvSpPr>
            <p:nvPr/>
          </p:nvSpPr>
          <p:spPr bwMode="auto">
            <a:xfrm>
              <a:off x="1071538" y="4500570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﹣4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0261" name="TextBox 1"/>
            <p:cNvSpPr txBox="1">
              <a:spLocks noChangeArrowheads="1"/>
            </p:cNvSpPr>
            <p:nvPr/>
          </p:nvSpPr>
          <p:spPr bwMode="auto">
            <a:xfrm>
              <a:off x="1785918" y="4523724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﹣3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0262" name="TextBox 1"/>
            <p:cNvSpPr txBox="1">
              <a:spLocks noChangeArrowheads="1"/>
            </p:cNvSpPr>
            <p:nvPr/>
          </p:nvSpPr>
          <p:spPr bwMode="auto">
            <a:xfrm>
              <a:off x="2571736" y="4523724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﹣2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0263" name="TextBox 1"/>
            <p:cNvSpPr txBox="1">
              <a:spLocks noChangeArrowheads="1"/>
            </p:cNvSpPr>
            <p:nvPr/>
          </p:nvSpPr>
          <p:spPr bwMode="auto">
            <a:xfrm>
              <a:off x="3428992" y="4523724"/>
              <a:ext cx="7762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﹣1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5632451" y="3892552"/>
            <a:ext cx="749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endParaRPr lang="zh-CN" altLang="en-US" sz="36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8" name="TextBox 1"/>
          <p:cNvSpPr txBox="1">
            <a:spLocks noChangeArrowheads="1"/>
          </p:cNvSpPr>
          <p:nvPr/>
        </p:nvSpPr>
        <p:spPr bwMode="auto">
          <a:xfrm>
            <a:off x="7715251" y="3895727"/>
            <a:ext cx="749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endParaRPr lang="zh-CN" altLang="en-US" sz="36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TextBox 1"/>
          <p:cNvSpPr txBox="1">
            <a:spLocks noChangeArrowheads="1"/>
          </p:cNvSpPr>
          <p:nvPr/>
        </p:nvSpPr>
        <p:spPr bwMode="auto">
          <a:xfrm>
            <a:off x="3536951" y="3895727"/>
            <a:ext cx="7493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endParaRPr lang="zh-CN" altLang="en-US" sz="36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7" name="TextBox 1"/>
          <p:cNvSpPr txBox="1">
            <a:spLocks noChangeArrowheads="1"/>
          </p:cNvSpPr>
          <p:nvPr/>
        </p:nvSpPr>
        <p:spPr bwMode="auto">
          <a:xfrm>
            <a:off x="5441951" y="3463927"/>
            <a:ext cx="17018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>
                <a:latin typeface="楷体" panose="02010609060101010101" charset="-122"/>
                <a:ea typeface="楷体" panose="02010609060101010101" charset="-122"/>
              </a:rPr>
              <a:t>学校</a:t>
            </a:r>
          </a:p>
        </p:txBody>
      </p:sp>
      <p:sp>
        <p:nvSpPr>
          <p:cNvPr id="51" name="TextBox 1"/>
          <p:cNvSpPr txBox="1">
            <a:spLocks noChangeArrowheads="1"/>
          </p:cNvSpPr>
          <p:nvPr/>
        </p:nvSpPr>
        <p:spPr bwMode="auto">
          <a:xfrm>
            <a:off x="7442200" y="3463927"/>
            <a:ext cx="17018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>
                <a:latin typeface="楷体" panose="02010609060101010101" charset="-122"/>
                <a:ea typeface="楷体" panose="02010609060101010101" charset="-122"/>
              </a:rPr>
              <a:t>邮局</a:t>
            </a:r>
          </a:p>
        </p:txBody>
      </p:sp>
      <p:sp>
        <p:nvSpPr>
          <p:cNvPr id="52" name="TextBox 1"/>
          <p:cNvSpPr txBox="1">
            <a:spLocks noChangeArrowheads="1"/>
          </p:cNvSpPr>
          <p:nvPr/>
        </p:nvSpPr>
        <p:spPr bwMode="auto">
          <a:xfrm>
            <a:off x="3333749" y="3467100"/>
            <a:ext cx="17018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>
                <a:latin typeface="楷体" panose="02010609060101010101" charset="-122"/>
                <a:ea typeface="楷体" panose="02010609060101010101" charset="-122"/>
              </a:rPr>
              <a:t>公园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765425" y="4610101"/>
            <a:ext cx="557075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如果把向东走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千米记作﹢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千米，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那么向西走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千米记作什么？</a:t>
            </a: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190501" y="1908175"/>
            <a:ext cx="2190751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﹣2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千米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9823450" y="1908175"/>
            <a:ext cx="2190751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﹢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千米</a:t>
            </a:r>
          </a:p>
        </p:txBody>
      </p:sp>
      <p:sp>
        <p:nvSpPr>
          <p:cNvPr id="10253" name="文本框 4"/>
          <p:cNvSpPr txBox="1">
            <a:spLocks noChangeArrowheads="1"/>
          </p:cNvSpPr>
          <p:nvPr/>
        </p:nvSpPr>
        <p:spPr bwMode="auto">
          <a:xfrm>
            <a:off x="1058864" y="466726"/>
            <a:ext cx="71609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2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用直线上的点表示邮局和公园的位置。</a:t>
            </a:r>
            <a:endParaRPr lang="zh-CN" altLang="en-US" sz="3200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1" grpId="0"/>
      <p:bldP spid="52" grpId="0"/>
      <p:bldP spid="4" grpId="0"/>
      <p:bldP spid="4" grpId="1"/>
      <p:bldP spid="13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755</Words>
  <Application>Microsoft Office PowerPoint</Application>
  <PresentationFormat>宽屏</PresentationFormat>
  <Paragraphs>178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黑体</vt:lpstr>
      <vt:lpstr>华文楷体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2023-01-17T03:15:17Z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C5E3640E1A7E45B286956BE2360F65C3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