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17754-76ED-40E4-A4F0-0C68A933E29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1474D-1C41-45F3-82AD-5C0BD5107D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245ED-6257-4474-8AEC-99EC1D6D0C5E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31F20-AF62-4C42-AC85-BFF805A3AAF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90C79-D921-48FA-8840-E8B18CF208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8BF5-B2B0-4F00-B8F5-A66419BBF44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A6C23-62A4-4789-BDAE-86B2877498B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F8C8A-1491-46F2-9264-E70039D30AF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9F159-1E6C-4675-A411-3EC83BF6EEA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6392D-84E5-4192-B381-64721B69477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22F2-74B9-4B4E-A2A4-C180B0F7AB6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A83D0-7AB2-4115-BD12-136E4607C8C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6ED3E-F14D-44C7-B4E4-01D0CB93BED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CBF9F8-9209-416A-B25C-A1ABB6D6AE0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/>
          </p:cNvSpPr>
          <p:nvPr/>
        </p:nvSpPr>
        <p:spPr bwMode="auto">
          <a:xfrm>
            <a:off x="1808856" y="1902719"/>
            <a:ext cx="5638800" cy="1363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同底数幂的乘法</a:t>
            </a:r>
          </a:p>
        </p:txBody>
      </p:sp>
      <p:sp>
        <p:nvSpPr>
          <p:cNvPr id="7" name="矩形 6"/>
          <p:cNvSpPr/>
          <p:nvPr/>
        </p:nvSpPr>
        <p:spPr>
          <a:xfrm>
            <a:off x="2981010" y="54590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11188" y="908050"/>
            <a:ext cx="66960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8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>
                <a:solidFill>
                  <a:srgbClr val="008000"/>
                </a:solidFill>
                <a:latin typeface="Times New Roman" panose="02020603050405020304" pitchFamily="18" charset="0"/>
              </a:rPr>
              <a:t>例</a:t>
            </a:r>
            <a:r>
              <a:rPr lang="zh-CN" altLang="en-US" sz="3600" b="1">
                <a:solidFill>
                  <a:srgbClr val="008000"/>
                </a:solidFill>
                <a:latin typeface="宋体" panose="02010600030101010101" pitchFamily="2" charset="-122"/>
              </a:rPr>
              <a:t>3</a:t>
            </a:r>
            <a:r>
              <a:rPr lang="en-US" sz="3600" b="1">
                <a:solidFill>
                  <a:srgbClr val="008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计算，</a:t>
            </a:r>
            <a:r>
              <a:rPr lang="zh-CN" altLang="en-US" sz="2800" b="1">
                <a:solidFill>
                  <a:srgbClr val="030305"/>
                </a:solidFill>
                <a:latin typeface="宋体" panose="02010600030101010101" pitchFamily="2" charset="-122"/>
              </a:rPr>
              <a:t>结果用幂的形式表示：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  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·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6119813" y="2060575"/>
            <a:ext cx="3024187" cy="1249363"/>
            <a:chOff x="0" y="0"/>
            <a:chExt cx="1905" cy="787"/>
          </a:xfrm>
        </p:grpSpPr>
        <p:sp>
          <p:nvSpPr>
            <p:cNvPr id="12292" name="AutoShape 5"/>
            <p:cNvSpPr>
              <a:spLocks noChangeArrowheads="1"/>
            </p:cNvSpPr>
            <p:nvPr/>
          </p:nvSpPr>
          <p:spPr bwMode="auto">
            <a:xfrm>
              <a:off x="0" y="14"/>
              <a:ext cx="1860" cy="771"/>
            </a:xfrm>
            <a:prstGeom prst="wedgeRoundRectCallout">
              <a:avLst>
                <a:gd name="adj1" fmla="val -72741"/>
                <a:gd name="adj2" fmla="val -64917"/>
                <a:gd name="adj3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93" name="Text Box 6"/>
            <p:cNvSpPr txBox="1">
              <a:spLocks noChangeArrowheads="1"/>
            </p:cNvSpPr>
            <p:nvPr/>
          </p:nvSpPr>
          <p:spPr bwMode="auto">
            <a:xfrm>
              <a:off x="45" y="0"/>
              <a:ext cx="1860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ea typeface="黑体" panose="02010609060101010101" pitchFamily="49" charset="-122"/>
                </a:rPr>
                <a:t>公式中的</a:t>
              </a:r>
              <a:r>
                <a:rPr lang="en-US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400" b="1">
                  <a:solidFill>
                    <a:srgbClr val="000000"/>
                  </a:solidFill>
                  <a:ea typeface="黑体" panose="02010609060101010101" pitchFamily="49" charset="-122"/>
                </a:rPr>
                <a:t>可代表一</a:t>
              </a:r>
              <a:r>
                <a:rPr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个数或字母或多项式等</a:t>
              </a:r>
              <a:r>
                <a:rPr 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12294" name="Group 6"/>
          <p:cNvGrpSpPr/>
          <p:nvPr/>
        </p:nvGrpSpPr>
        <p:grpSpPr bwMode="auto">
          <a:xfrm>
            <a:off x="3421063" y="3386138"/>
            <a:ext cx="2233612" cy="730250"/>
            <a:chOff x="0" y="0"/>
            <a:chExt cx="2304256" cy="1350807"/>
          </a:xfrm>
        </p:grpSpPr>
        <p:sp>
          <p:nvSpPr>
            <p:cNvPr id="12295" name="矩形标注 13"/>
            <p:cNvSpPr>
              <a:spLocks noChangeArrowheads="1"/>
            </p:cNvSpPr>
            <p:nvPr/>
          </p:nvSpPr>
          <p:spPr bwMode="auto">
            <a:xfrm>
              <a:off x="0" y="0"/>
              <a:ext cx="2088430" cy="1224136"/>
            </a:xfrm>
            <a:prstGeom prst="wedgeRectCallout">
              <a:avLst>
                <a:gd name="adj1" fmla="val -45157"/>
                <a:gd name="adj2" fmla="val -96231"/>
              </a:avLst>
            </a:pr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72059" y="505084"/>
              <a:ext cx="2232197" cy="845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FF"/>
                  </a:solidFill>
                  <a:ea typeface="黑体" panose="02010609060101010101" pitchFamily="49" charset="-122"/>
                </a:rPr>
                <a:t>注意运算顺序</a:t>
              </a:r>
            </a:p>
          </p:txBody>
        </p:sp>
      </p:grpSp>
      <p:sp>
        <p:nvSpPr>
          <p:cNvPr id="12297" name="AutoShape 2"/>
          <p:cNvSpPr>
            <a:spLocks noChangeArrowheads="1"/>
          </p:cNvSpPr>
          <p:nvPr/>
        </p:nvSpPr>
        <p:spPr bwMode="auto">
          <a:xfrm>
            <a:off x="0" y="679450"/>
            <a:ext cx="2573338" cy="115888"/>
          </a:xfrm>
          <a:prstGeom prst="parallelogram">
            <a:avLst>
              <a:gd name="adj" fmla="val 288362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85750" y="96838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例题导学</a:t>
            </a:r>
            <a:endParaRPr lang="zh-CN" altLang="en-US" sz="36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5725" y="887413"/>
            <a:ext cx="788511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a typeface="华文中宋" panose="02010600040101010101" pitchFamily="2" charset="-122"/>
              </a:rPr>
              <a:t>计算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a typeface="华文中宋" panose="02010600040101010101" pitchFamily="2" charset="-122"/>
              </a:rPr>
              <a:t>  </a:t>
            </a:r>
            <a:r>
              <a:rPr lang="en-US" altLang="zh-CN" sz="4000" dirty="0">
                <a:solidFill>
                  <a:srgbClr val="000000"/>
                </a:solidFill>
                <a:ea typeface="华文中宋" panose="02010600040101010101" pitchFamily="2" charset="-122"/>
              </a:rPr>
              <a:t>1.(a-b)(a-b)</a:t>
            </a:r>
            <a:r>
              <a:rPr lang="en-US" altLang="zh-CN" sz="4000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4000" dirty="0">
                <a:solidFill>
                  <a:srgbClr val="000000"/>
                </a:solidFill>
                <a:ea typeface="华文中宋" panose="02010600040101010101" pitchFamily="2" charset="-122"/>
              </a:rPr>
              <a:t>(a-b)</a:t>
            </a:r>
            <a:r>
              <a:rPr lang="en-US" altLang="zh-CN" sz="4000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4000" dirty="0">
                <a:solidFill>
                  <a:srgbClr val="000000"/>
                </a:solidFill>
                <a:ea typeface="华文中宋" panose="02010600040101010101" pitchFamily="2" charset="-122"/>
              </a:rPr>
              <a:t>                        2.(m-n)(n-m)</a:t>
            </a:r>
            <a:r>
              <a:rPr lang="en-US" altLang="zh-CN" sz="4000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4000" dirty="0">
                <a:solidFill>
                  <a:srgbClr val="000000"/>
                </a:solidFill>
                <a:ea typeface="华文中宋" panose="02010600040101010101" pitchFamily="2" charset="-122"/>
              </a:rPr>
              <a:t>(m-n)</a:t>
            </a:r>
            <a:r>
              <a:rPr lang="en-US" altLang="zh-CN" sz="4000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000" dirty="0">
              <a:solidFill>
                <a:srgbClr val="FF3399"/>
              </a:solidFill>
              <a:ea typeface="华文中宋" panose="02010600040101010101" pitchFamily="2" charset="-122"/>
            </a:endParaRP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4714875" y="187325"/>
            <a:ext cx="4083050" cy="700088"/>
            <a:chOff x="0" y="0"/>
            <a:chExt cx="3560" cy="816"/>
          </a:xfrm>
        </p:grpSpPr>
        <p:pic>
          <p:nvPicPr>
            <p:cNvPr id="13316" name="Picture 10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小荷才露尖尖角</a:t>
              </a:r>
            </a:p>
          </p:txBody>
        </p:sp>
      </p:grpSp>
      <p:sp>
        <p:nvSpPr>
          <p:cNvPr id="13318" name="AutoShape 2"/>
          <p:cNvSpPr>
            <a:spLocks noChangeArrowheads="1"/>
          </p:cNvSpPr>
          <p:nvPr/>
        </p:nvSpPr>
        <p:spPr bwMode="auto">
          <a:xfrm>
            <a:off x="0" y="712788"/>
            <a:ext cx="2573338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4613" y="187325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巩固练习</a:t>
            </a:r>
            <a:r>
              <a:rPr lang="en-US" altLang="zh-CN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3</a:t>
            </a:r>
            <a:endParaRPr lang="en-US" altLang="zh-CN" sz="36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74613" y="2395538"/>
            <a:ext cx="69850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en-US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+1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·a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是正整数）</a:t>
            </a:r>
            <a:endParaRPr lang="en-US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40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675" y="4708525"/>
            <a:ext cx="74612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2" name="AutoShape 2"/>
          <p:cNvSpPr>
            <a:spLocks noChangeArrowheads="1"/>
          </p:cNvSpPr>
          <p:nvPr/>
        </p:nvSpPr>
        <p:spPr bwMode="auto">
          <a:xfrm>
            <a:off x="85725" y="4468813"/>
            <a:ext cx="2573338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7025" y="3886200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ea typeface="隶书" panose="02010509060101010101" pitchFamily="49" charset="-122"/>
              </a:rPr>
              <a:t>友情提醒</a:t>
            </a:r>
            <a:endParaRPr lang="zh-CN" altLang="en-US" sz="3600" b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 autoUpdateAnimBg="0"/>
      <p:bldP spid="13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488" y="1146175"/>
            <a:ext cx="91440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填空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arenBoth"/>
            </a:pP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(    )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=a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8</a:t>
            </a:r>
            <a:endParaRPr lang="en-US" altLang="zh-CN" sz="3200" b="1">
              <a:solidFill>
                <a:srgbClr val="0000FF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(2)a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_____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=a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10</a:t>
            </a:r>
            <a:endParaRPr lang="en-US" altLang="zh-CN" sz="3200" b="1">
              <a:solidFill>
                <a:srgbClr val="0000FF"/>
              </a:solidFill>
              <a:ea typeface="华文中宋" panose="0201060004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(3)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若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m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=a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10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,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则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m=____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(4)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若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x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x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x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=x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2a+3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,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则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a=____.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3200" b="1" baseline="30000">
              <a:solidFill>
                <a:srgbClr val="0000FF"/>
              </a:solidFill>
              <a:ea typeface="华文中宋" panose="02010600040101010101" pitchFamily="2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44663" y="1900238"/>
            <a:ext cx="420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ea typeface="华文中宋" panose="02010600040101010101" pitchFamily="2" charset="-122"/>
              </a:rPr>
              <a:t>5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54175" y="2608263"/>
            <a:ext cx="725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32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4</a:t>
            </a:r>
            <a:endParaRPr lang="en-US" altLang="zh-CN" sz="3200" b="1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32288" y="3359150"/>
            <a:ext cx="420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ea typeface="华文中宋" panose="02010600040101010101" pitchFamily="2" charset="-122"/>
              </a:rPr>
              <a:t>6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99038" y="3938588"/>
            <a:ext cx="93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25413" y="496888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迁移应用</a:t>
            </a:r>
          </a:p>
        </p:txBody>
      </p:sp>
      <p:sp>
        <p:nvSpPr>
          <p:cNvPr id="14344" name="AutoShape 2"/>
          <p:cNvSpPr>
            <a:spLocks noChangeArrowheads="1"/>
          </p:cNvSpPr>
          <p:nvPr/>
        </p:nvSpPr>
        <p:spPr bwMode="auto">
          <a:xfrm>
            <a:off x="0" y="1030288"/>
            <a:ext cx="2573338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4251325"/>
            <a:ext cx="8569325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1.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已知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＝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＝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，求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＋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的值；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2.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已知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en-US" altLang="zh-CN" sz="3600" b="1" i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＋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＝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81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，求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74613" y="830263"/>
            <a:ext cx="2573337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36550" y="3549650"/>
            <a:ext cx="2673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巩固练习</a:t>
            </a:r>
            <a:r>
              <a:rPr lang="en-US" alt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4</a:t>
            </a:r>
            <a:endParaRPr lang="en-US" altLang="zh-CN" sz="40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grpSp>
        <p:nvGrpSpPr>
          <p:cNvPr id="15365" name="Group 5"/>
          <p:cNvGrpSpPr/>
          <p:nvPr/>
        </p:nvGrpSpPr>
        <p:grpSpPr bwMode="auto">
          <a:xfrm>
            <a:off x="5340350" y="5594350"/>
            <a:ext cx="3563938" cy="720725"/>
            <a:chOff x="0" y="0"/>
            <a:chExt cx="3560" cy="816"/>
          </a:xfrm>
        </p:grpSpPr>
        <p:pic>
          <p:nvPicPr>
            <p:cNvPr id="15366" name="Picture 5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更上一层楼</a:t>
              </a:r>
            </a:p>
          </p:txBody>
        </p:sp>
      </p:grpSp>
      <p:sp>
        <p:nvSpPr>
          <p:cNvPr id="15368" name="WordArt 8"/>
          <p:cNvSpPr>
            <a:spLocks noChangeArrowheads="1" noChangeShapeType="1"/>
          </p:cNvSpPr>
          <p:nvPr/>
        </p:nvSpPr>
        <p:spPr bwMode="auto">
          <a:xfrm>
            <a:off x="334963" y="469900"/>
            <a:ext cx="35496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9050">
                  <a:solidFill>
                    <a:srgbClr val="000000"/>
                  </a:solidFill>
                  <a:miter lim="800000"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幂的乘法的逆运算</a:t>
            </a:r>
          </a:p>
        </p:txBody>
      </p:sp>
      <p:sp>
        <p:nvSpPr>
          <p:cNvPr id="15369" name="Text Box 92"/>
          <p:cNvSpPr txBox="1">
            <a:spLocks noChangeArrowheads="1"/>
          </p:cNvSpPr>
          <p:nvPr/>
        </p:nvSpPr>
        <p:spPr bwMode="auto">
          <a:xfrm>
            <a:off x="334963" y="946150"/>
            <a:ext cx="7888287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en-US" sz="4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8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m+n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US" sz="4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8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sz="4800" b="1" i="1">
                <a:solidFill>
                  <a:srgbClr val="000000"/>
                </a:solidFill>
                <a:latin typeface="Times New Roman" panose="02020603050405020304" pitchFamily="18" charset="0"/>
              </a:rPr>
              <a:t> · a</a:t>
            </a:r>
            <a:r>
              <a:rPr lang="en-US" sz="48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都是正整数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36550" y="2084388"/>
            <a:ext cx="6726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99CC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例4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已知a</a:t>
            </a:r>
            <a:r>
              <a:rPr lang="zh-CN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=3, a</a:t>
            </a:r>
            <a:r>
              <a:rPr lang="zh-CN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=21, 求a</a:t>
            </a:r>
            <a:r>
              <a:rPr lang="zh-CN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m+n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的值.</a:t>
            </a:r>
            <a:endParaRPr lang="zh-CN" altLang="en-US" sz="3200" b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utoUpdateAnimBg="0"/>
      <p:bldP spid="15364" grpId="0" bldLvl="0" autoUpdateAnimBg="0"/>
      <p:bldP spid="15368" grpId="0" animBg="1"/>
      <p:bldP spid="15369" grpId="0" bldLvl="0" animBg="1" autoUpdateAnimBg="0"/>
      <p:bldP spid="15370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" y="1239838"/>
            <a:ext cx="8686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       </a:t>
            </a:r>
            <a:r>
              <a:rPr lang="zh-CN" altLang="en-US" sz="3600" b="1" dirty="0">
                <a:solidFill>
                  <a:srgbClr val="0000FF"/>
                </a:solidFill>
              </a:rPr>
              <a:t>如果地球卫星绕地球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运行速度是　　　　　　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求卫星运行</a:t>
            </a:r>
            <a:r>
              <a:rPr lang="en-US" altLang="zh-CN" sz="3600" b="1" dirty="0">
                <a:solidFill>
                  <a:srgbClr val="0000FF"/>
                </a:solidFill>
              </a:rPr>
              <a:t>1h</a:t>
            </a:r>
            <a:r>
              <a:rPr lang="zh-CN" altLang="en-US" sz="3600" b="1" dirty="0">
                <a:solidFill>
                  <a:srgbClr val="0000FF"/>
                </a:solidFill>
              </a:rPr>
              <a:t>的路程</a:t>
            </a:r>
            <a:r>
              <a:rPr lang="zh-CN" altLang="en-US" sz="3600" dirty="0">
                <a:solidFill>
                  <a:srgbClr val="0000FF"/>
                </a:solidFill>
              </a:rPr>
              <a:t>。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573338" y="2108200"/>
          <a:ext cx="28225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3" imgW="876935" imgH="228600" progId="Equation.DSMT4">
                  <p:embed/>
                </p:oleObj>
              </mc:Choice>
              <mc:Fallback>
                <p:oleObj r:id="rId3" imgW="876935" imgH="228600" progId="Equation.DSMT4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2108200"/>
                        <a:ext cx="28225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8" name="Group 4"/>
          <p:cNvGrpSpPr/>
          <p:nvPr/>
        </p:nvGrpSpPr>
        <p:grpSpPr bwMode="auto">
          <a:xfrm>
            <a:off x="655638" y="3529013"/>
            <a:ext cx="7391400" cy="3008312"/>
            <a:chOff x="0" y="0"/>
            <a:chExt cx="5760" cy="2316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32" y="48"/>
              <a:ext cx="494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</a:rPr>
                <a:t>解：</a:t>
              </a:r>
              <a:r>
                <a:rPr lang="zh-CN" altLang="en-US">
                  <a:solidFill>
                    <a:srgbClr val="000000"/>
                  </a:solidFill>
                </a:rPr>
                <a:t> </a:t>
              </a:r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1296" y="0"/>
            <a:ext cx="187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r:id="rId5" imgW="901700" imgH="203200" progId="Equation.3">
                    <p:embed/>
                  </p:oleObj>
                </mc:Choice>
                <mc:Fallback>
                  <p:oleObj r:id="rId5" imgW="901700" imgH="203200" progId="Equation.3">
                    <p:embed/>
                    <p:pic>
                      <p:nvPicPr>
                        <p:cNvPr id="0" name="图片 4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0"/>
                          <a:ext cx="1872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1104" y="336"/>
            <a:ext cx="2681" cy="1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r:id="rId7" imgW="1625600" imgH="901700" progId="Equation.3">
                    <p:embed/>
                  </p:oleObj>
                </mc:Choice>
                <mc:Fallback>
                  <p:oleObj r:id="rId7" imgW="1625600" imgH="901700" progId="Equation.3">
                    <p:embed/>
                    <p:pic>
                      <p:nvPicPr>
                        <p:cNvPr id="0" name="图片 4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36"/>
                          <a:ext cx="2681" cy="1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0" y="1776"/>
              <a:ext cx="5760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</a:rPr>
                <a:t>答：卫星运行</a:t>
              </a:r>
              <a:r>
                <a:rPr lang="en-US" altLang="zh-CN" sz="3200" b="1">
                  <a:solidFill>
                    <a:srgbClr val="000000"/>
                  </a:solidFill>
                </a:rPr>
                <a:t>1h</a:t>
              </a:r>
              <a:r>
                <a:rPr lang="zh-CN" altLang="en-US" sz="3200" b="1">
                  <a:solidFill>
                    <a:srgbClr val="000000"/>
                  </a:solidFill>
                </a:rPr>
                <a:t>路程是</a:t>
              </a:r>
              <a:r>
                <a:rPr lang="zh-CN" altLang="en-US" sz="4000" b="1">
                  <a:solidFill>
                    <a:srgbClr val="000000"/>
                  </a:solidFill>
                </a:rPr>
                <a:t>　　　　　　。</a:t>
              </a:r>
              <a:r>
                <a:rPr lang="zh-CN" altLang="en-US">
                  <a:solidFill>
                    <a:srgbClr val="000000"/>
                  </a:solidFill>
                </a:rPr>
                <a:t> </a:t>
              </a:r>
            </a:p>
          </p:txBody>
        </p:sp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3312" y="1776"/>
            <a:ext cx="1920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r:id="rId9" imgW="825500" imgH="203200" progId="Equation.3">
                    <p:embed/>
                  </p:oleObj>
                </mc:Choice>
                <mc:Fallback>
                  <p:oleObj r:id="rId9" imgW="825500" imgH="203200" progId="Equation.3">
                    <p:embed/>
                    <p:pic>
                      <p:nvPicPr>
                        <p:cNvPr id="0" name="图片 4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776"/>
                          <a:ext cx="1920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4" name="AutoShape 2"/>
          <p:cNvSpPr>
            <a:spLocks noChangeArrowheads="1"/>
          </p:cNvSpPr>
          <p:nvPr/>
        </p:nvSpPr>
        <p:spPr bwMode="auto">
          <a:xfrm>
            <a:off x="0" y="941388"/>
            <a:ext cx="2573338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5750" y="358775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学以致用</a:t>
            </a:r>
            <a:endParaRPr lang="zh-CN" altLang="en-US" sz="36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99188" y="331788"/>
            <a:ext cx="2689225" cy="23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 descr="白色大理石"/>
          <p:cNvSpPr txBox="1">
            <a:spLocks noChangeArrowheads="1"/>
          </p:cNvSpPr>
          <p:nvPr/>
        </p:nvSpPr>
        <p:spPr bwMode="auto">
          <a:xfrm>
            <a:off x="4502150" y="2038350"/>
            <a:ext cx="3887788" cy="2141538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同底数幂相乘，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底数　　  指数　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·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= 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m+n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正整数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17411" name="Text Box 3" descr="白色大理石"/>
          <p:cNvSpPr txBox="1">
            <a:spLocks noChangeArrowheads="1"/>
          </p:cNvSpPr>
          <p:nvPr/>
        </p:nvSpPr>
        <p:spPr bwMode="auto">
          <a:xfrm>
            <a:off x="254000" y="3898900"/>
            <a:ext cx="1871663" cy="617538"/>
          </a:xfrm>
          <a:prstGeom prst="rect">
            <a:avLst/>
          </a:prstGeom>
          <a:blipFill dpi="0" rotWithShape="0">
            <a:blip r:embed="rId2">
              <a:alphaModFix amt="40000"/>
            </a:blip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我的收获</a:t>
            </a:r>
          </a:p>
        </p:txBody>
      </p:sp>
      <p:sp>
        <p:nvSpPr>
          <p:cNvPr id="17412" name="Text Box 4" descr="白色大理石"/>
          <p:cNvSpPr txBox="1">
            <a:spLocks noChangeArrowheads="1"/>
          </p:cNvSpPr>
          <p:nvPr/>
        </p:nvSpPr>
        <p:spPr bwMode="auto">
          <a:xfrm>
            <a:off x="2828925" y="2847975"/>
            <a:ext cx="1066800" cy="617538"/>
          </a:xfrm>
          <a:prstGeom prst="rect">
            <a:avLst/>
          </a:prstGeom>
          <a:blipFill dpi="0" rotWithShape="0">
            <a:blip r:embed="rId2">
              <a:alphaModFix amt="40000"/>
            </a:blip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知识　       </a:t>
            </a:r>
          </a:p>
        </p:txBody>
      </p:sp>
      <p:sp>
        <p:nvSpPr>
          <p:cNvPr id="17413" name="Text Box 5" descr="白色大理石"/>
          <p:cNvSpPr txBox="1">
            <a:spLocks noChangeArrowheads="1"/>
          </p:cNvSpPr>
          <p:nvPr/>
        </p:nvSpPr>
        <p:spPr bwMode="auto">
          <a:xfrm>
            <a:off x="2828925" y="4937125"/>
            <a:ext cx="1066800" cy="617538"/>
          </a:xfrm>
          <a:prstGeom prst="rect">
            <a:avLst/>
          </a:prstGeom>
          <a:blipFill dpi="0" rotWithShape="0">
            <a:blip r:embed="rId2">
              <a:alphaModFix amt="40000"/>
            </a:blip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方法　</a:t>
            </a:r>
          </a:p>
        </p:txBody>
      </p:sp>
      <p:sp>
        <p:nvSpPr>
          <p:cNvPr id="17414" name="Text Box 6" descr="白色大理石"/>
          <p:cNvSpPr txBox="1">
            <a:spLocks noChangeArrowheads="1"/>
          </p:cNvSpPr>
          <p:nvPr/>
        </p:nvSpPr>
        <p:spPr bwMode="auto">
          <a:xfrm>
            <a:off x="4429125" y="4465638"/>
            <a:ext cx="3889375" cy="1592262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 w="381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特殊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→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一般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→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特殊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例子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公式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应用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2506663" y="3178175"/>
            <a:ext cx="338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06663" y="5265738"/>
            <a:ext cx="338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506663" y="3178175"/>
            <a:ext cx="0" cy="20907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125663" y="4216400"/>
            <a:ext cx="3587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895725" y="3149600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3895725" y="5265738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365750" y="2530475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不变，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310438" y="252571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相加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933950" y="5024438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373813" y="5024438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7742238" y="5024438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789488" y="2601913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6340475" y="2601913"/>
            <a:ext cx="825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510213" y="3105150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7310438" y="3105150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365750" y="54816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→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805613" y="54784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→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2362200" y="587375"/>
            <a:ext cx="798513" cy="8128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总</a:t>
            </a:r>
            <a:endParaRPr lang="zh-CN" altLang="en-US" sz="3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3246438" y="571500"/>
            <a:ext cx="798512" cy="8128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结</a:t>
            </a:r>
            <a:endParaRPr lang="zh-CN" altLang="en-US" sz="3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>
            <a:off x="4124325" y="573088"/>
            <a:ext cx="798513" cy="8128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与</a:t>
            </a:r>
            <a:endParaRPr lang="zh-CN" altLang="en-US" sz="3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984750" y="573088"/>
            <a:ext cx="798513" cy="8128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回</a:t>
            </a:r>
            <a:endParaRPr lang="zh-CN" altLang="en-US" sz="3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436" name="AutoShape 28"/>
          <p:cNvSpPr>
            <a:spLocks noChangeArrowheads="1"/>
          </p:cNvSpPr>
          <p:nvPr/>
        </p:nvSpPr>
        <p:spPr bwMode="auto">
          <a:xfrm>
            <a:off x="5853113" y="573088"/>
            <a:ext cx="798512" cy="812800"/>
          </a:xfrm>
          <a:prstGeom prst="star8">
            <a:avLst>
              <a:gd name="adj" fmla="val 38250"/>
            </a:avLst>
          </a:prstGeom>
          <a:solidFill>
            <a:srgbClr val="66FF33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顾</a:t>
            </a:r>
            <a:endParaRPr lang="zh-CN" altLang="en-US" sz="3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nimBg="1" autoUpdateAnimBg="0"/>
      <p:bldP spid="17412" grpId="0" animBg="1" autoUpdateAnimBg="0"/>
      <p:bldP spid="17413" grpId="0" animBg="1" autoUpdateAnimBg="0"/>
      <p:bldP spid="17414" grpId="0" animBg="1" autoUpdateAnimBg="0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utoUpdateAnimBg="0"/>
      <p:bldP spid="17422" grpId="0" autoUpdateAnimBg="0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utoUpdateAnimBg="0"/>
      <p:bldP spid="174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5900" y="882650"/>
            <a:ext cx="874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zh-CN" altLang="en-US" sz="3600" b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计算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☆ ☆ 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403350" y="1571625"/>
          <a:ext cx="242728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928370" imgH="470535" progId="Equation.3">
                  <p:embed/>
                </p:oleObj>
              </mc:Choice>
              <mc:Fallback>
                <p:oleObj r:id="rId3" imgW="928370" imgH="470535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571625"/>
                        <a:ext cx="2427288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8066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                          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13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2997200"/>
            <a:ext cx="864235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 －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5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m+1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             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是大于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的整数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endParaRPr lang="zh-CN" altLang="en-US" sz="2800" b="1" baseline="30000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8569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zh-CN" altLang="en-US" sz="3600" b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计算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（ 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☆ ☆ ☆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）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4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×3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×3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　    （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4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5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15900" y="212725"/>
            <a:ext cx="221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分层训练</a:t>
            </a:r>
          </a:p>
        </p:txBody>
      </p:sp>
      <p:sp>
        <p:nvSpPr>
          <p:cNvPr id="18440" name="AutoShape 2"/>
          <p:cNvSpPr>
            <a:spLocks noChangeArrowheads="1"/>
          </p:cNvSpPr>
          <p:nvPr/>
        </p:nvSpPr>
        <p:spPr bwMode="auto">
          <a:xfrm>
            <a:off x="115888" y="798513"/>
            <a:ext cx="2573337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5900" y="339725"/>
            <a:ext cx="874871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3、</a:t>
            </a:r>
            <a:r>
              <a:rPr lang="en-US" sz="3600" b="1" dirty="0">
                <a:solidFill>
                  <a:srgbClr val="FF3399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计算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  <a:sym typeface="Wingdings" panose="05000000000000000000" pitchFamily="2" charset="2"/>
              </a:rPr>
              <a:t>（ 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☆ ☆ ☆ ☆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  <a:sym typeface="Wingdings" panose="05000000000000000000" pitchFamily="2" charset="2"/>
              </a:rPr>
              <a:t>）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（1）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p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q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5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q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p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（2）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s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t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s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t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en-US" sz="3600" b="1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m＋n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t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－</a:t>
            </a:r>
            <a:r>
              <a:rPr lang="en-US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s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　</a:t>
            </a: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             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m，n是正整数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（3）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n－1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是正整数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3789363"/>
            <a:ext cx="85693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）、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已知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8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，求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  <a:r>
              <a:rPr lang="zh-CN" alt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＋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的值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）、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在银河系中，恒星“心宿二”的体积约是太阳的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2.2×10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8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倍，太阳的体积约是地球的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1.3×10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倍，那么“心宿二”的体积约是地球的多少倍？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8750" y="3124200"/>
            <a:ext cx="467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隶书" panose="02010509060101010101" pitchFamily="49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ea typeface="隶书" panose="02010509060101010101" pitchFamily="49" charset="-122"/>
              </a:rPr>
              <a:t>、</a:t>
            </a:r>
            <a:r>
              <a:rPr lang="zh-CN" altLang="en-US" sz="3200" b="1" dirty="0">
                <a:solidFill>
                  <a:srgbClr val="FF3399"/>
                </a:solidFill>
                <a:ea typeface="隶书" panose="02010509060101010101" pitchFamily="49" charset="-122"/>
              </a:rPr>
              <a:t>解答题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  <a:sym typeface="Wingdings" panose="05000000000000000000" pitchFamily="2" charset="2"/>
              </a:rPr>
              <a:t>（ 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☆ ☆ ☆ ☆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ea typeface="隶书" panose="02010509060101010101" pitchFamily="49" charset="-122"/>
              </a:rPr>
              <a:t>☆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ea typeface="隶书" panose="02010509060101010101" pitchFamily="49" charset="-122"/>
                <a:sym typeface="Wingdings" panose="05000000000000000000" pitchFamily="2" charset="2"/>
              </a:rPr>
              <a:t>）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371475"/>
            <a:ext cx="1933575" cy="254000"/>
          </a:xfrm>
          <a:prstGeom prst="parallelogram">
            <a:avLst>
              <a:gd name="adj" fmla="val 98857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992438" y="833438"/>
            <a:ext cx="1219200" cy="1143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44838" y="833438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6000" b="1" baseline="3000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3373438" y="1671638"/>
            <a:ext cx="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382838" y="1366838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3906838" y="1214438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40038" y="2433638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ea typeface="华文中宋" panose="02010600040101010101" pitchFamily="2" charset="-122"/>
              </a:rPr>
              <a:t>底数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16438" y="833438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333399"/>
                </a:solidFill>
                <a:ea typeface="华文中宋" panose="02010600040101010101" pitchFamily="2" charset="-122"/>
              </a:rPr>
              <a:t>指数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73238" y="1030288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幂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46038"/>
            <a:ext cx="297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ea typeface="华文中宋" panose="02010600040101010101" pitchFamily="2" charset="-122"/>
              </a:rPr>
              <a:t>知识再现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402263" y="1519238"/>
            <a:ext cx="356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华文中宋" panose="02010600040101010101" pitchFamily="2" charset="-122"/>
              </a:rPr>
              <a:t>你能说出</a:t>
            </a:r>
            <a:r>
              <a:rPr lang="en-US" altLang="zh-CN" sz="2400" b="1" dirty="0">
                <a:solidFill>
                  <a:srgbClr val="FF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2400" b="1" baseline="30000" dirty="0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ea typeface="华文中宋" panose="02010600040101010101" pitchFamily="2" charset="-122"/>
              </a:rPr>
              <a:t>的意义吗？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402263" y="1976438"/>
            <a:ext cx="336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表示</a:t>
            </a:r>
            <a:r>
              <a:rPr lang="en-US" altLang="zh-CN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个</a:t>
            </a:r>
            <a:r>
              <a:rPr lang="en-US" altLang="zh-CN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的积的运算</a:t>
            </a:r>
            <a:r>
              <a:rPr lang="en-US" altLang="zh-CN" sz="2400" b="1" dirty="0">
                <a:solidFill>
                  <a:srgbClr val="333399"/>
                </a:solidFill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651500" y="3490913"/>
            <a:ext cx="42656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99"/>
                </a:solidFill>
                <a:ea typeface="华文中宋" panose="02010600040101010101" pitchFamily="2" charset="-122"/>
              </a:rPr>
              <a:t>计算</a:t>
            </a: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 1. (-2)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 ;  (-2)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 ;   </a:t>
            </a:r>
            <a:endParaRPr lang="en-US" altLang="zh-CN" sz="3200" b="1" baseline="300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402263" y="4749800"/>
            <a:ext cx="347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2. (-3)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 ;  (-3)</a:t>
            </a:r>
            <a:r>
              <a:rPr lang="en-US" altLang="zh-CN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200" b="1">
                <a:solidFill>
                  <a:srgbClr val="0000FF"/>
                </a:solidFill>
                <a:ea typeface="华文中宋" panose="02010600040101010101" pitchFamily="2" charset="-122"/>
              </a:rPr>
              <a:t>;   </a:t>
            </a:r>
            <a:endParaRPr lang="en-US" altLang="zh-CN" sz="3200" b="1" baseline="30000">
              <a:solidFill>
                <a:srgbClr val="0000FF"/>
              </a:solidFill>
              <a:ea typeface="华文中宋" panose="02010600040101010101" pitchFamily="2" charset="-122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5378450" y="5495925"/>
            <a:ext cx="4335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ea typeface="隶书" panose="02010509060101010101" pitchFamily="49" charset="-122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ea typeface="隶书" panose="02010509060101010101" pitchFamily="49" charset="-122"/>
              </a:rPr>
              <a:t>3. (-a)</a:t>
            </a:r>
            <a:r>
              <a:rPr lang="en-US" altLang="zh-CN" sz="3200" b="1" baseline="30000">
                <a:solidFill>
                  <a:srgbClr val="0000FF"/>
                </a:solidFill>
                <a:ea typeface="隶书" panose="02010509060101010101" pitchFamily="49" charset="-122"/>
              </a:rPr>
              <a:t>4</a:t>
            </a:r>
            <a:r>
              <a:rPr lang="en-US" altLang="zh-CN" sz="3200" b="1">
                <a:solidFill>
                  <a:srgbClr val="0000FF"/>
                </a:solidFill>
                <a:ea typeface="隶书" panose="02010509060101010101" pitchFamily="49" charset="-122"/>
              </a:rPr>
              <a:t>  ; (-a)</a:t>
            </a:r>
            <a:r>
              <a:rPr lang="en-US" altLang="zh-CN" sz="3200" b="1" baseline="30000">
                <a:solidFill>
                  <a:srgbClr val="0000FF"/>
                </a:solidFill>
                <a:ea typeface="隶书" panose="02010509060101010101" pitchFamily="49" charset="-122"/>
              </a:rPr>
              <a:t>5 </a:t>
            </a:r>
            <a:r>
              <a:rPr lang="en-US" altLang="zh-CN" sz="3200" b="1">
                <a:solidFill>
                  <a:srgbClr val="0000FF"/>
                </a:solidFill>
                <a:ea typeface="隶书" panose="02010509060101010101" pitchFamily="49" charset="-122"/>
              </a:rPr>
              <a:t>;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235575" y="3662363"/>
            <a:ext cx="671513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6666"/>
                </a:solidFill>
                <a:ea typeface="隶书" panose="02010509060101010101" pitchFamily="49" charset="-122"/>
              </a:rPr>
              <a:t>--------------------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0" y="3371850"/>
            <a:ext cx="1363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99"/>
                </a:solidFill>
                <a:ea typeface="华文中宋" panose="02010600040101010101" pitchFamily="2" charset="-122"/>
              </a:rPr>
              <a:t>填空：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3970338"/>
            <a:ext cx="557212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2×2×2×2=2</a:t>
            </a:r>
            <a:r>
              <a:rPr lang="zh-CN" altLang="en-US" sz="3200" b="1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（  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32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a×a×a×a×a×a</a:t>
            </a: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=a</a:t>
            </a:r>
            <a:r>
              <a:rPr lang="zh-CN" altLang="en-US" sz="3200" b="1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（  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32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a×a×a</a:t>
            </a: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×</a:t>
            </a:r>
            <a:r>
              <a:rPr lang="en-US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…</a:t>
            </a:r>
            <a:r>
              <a:rPr lang="en-US" altLang="zh-CN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×a=a</a:t>
            </a:r>
            <a:r>
              <a:rPr lang="zh-CN" altLang="en-US" sz="3200" b="1" baseline="30000" dirty="0">
                <a:solidFill>
                  <a:srgbClr val="000000"/>
                </a:solidFill>
                <a:ea typeface="华文中宋" panose="02010600040101010101" pitchFamily="2" charset="-122"/>
              </a:rPr>
              <a:t>（    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 </a:t>
            </a:r>
          </a:p>
        </p:txBody>
      </p:sp>
      <p:sp>
        <p:nvSpPr>
          <p:cNvPr id="4116" name="AutoShape 20"/>
          <p:cNvSpPr/>
          <p:nvPr/>
        </p:nvSpPr>
        <p:spPr bwMode="auto">
          <a:xfrm rot="16200000">
            <a:off x="2344737" y="3709988"/>
            <a:ext cx="246063" cy="3182938"/>
          </a:xfrm>
          <a:prstGeom prst="leftBrace">
            <a:avLst>
              <a:gd name="adj1" fmla="val 107795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7" name="AutoShape 21"/>
          <p:cNvSpPr/>
          <p:nvPr/>
        </p:nvSpPr>
        <p:spPr bwMode="auto">
          <a:xfrm rot="16200000">
            <a:off x="2185194" y="4606131"/>
            <a:ext cx="101600" cy="2719388"/>
          </a:xfrm>
          <a:prstGeom prst="leftBrace">
            <a:avLst>
              <a:gd name="adj1" fmla="val 223047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741488" y="6016625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99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2400" b="1">
                <a:solidFill>
                  <a:srgbClr val="FF3399"/>
                </a:solidFill>
                <a:ea typeface="华文中宋" panose="02010600040101010101" pitchFamily="2" charset="-122"/>
              </a:rPr>
              <a:t>个</a:t>
            </a:r>
            <a:r>
              <a:rPr lang="en-US" altLang="zh-CN" sz="2400" b="1">
                <a:solidFill>
                  <a:srgbClr val="FF3399"/>
                </a:solidFill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595688" y="3951288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a typeface="华文中宋" panose="02010600040101010101" pitchFamily="2" charset="-122"/>
              </a:rPr>
              <a:t>4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795838" y="4648200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a typeface="华文中宋" panose="02010600040101010101" pitchFamily="2" charset="-122"/>
              </a:rPr>
              <a:t>6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391025" y="5367338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1" grpId="0" animBg="1"/>
      <p:bldP spid="4102" grpId="0" animBg="1"/>
      <p:bldP spid="4103" grpId="0" animBg="1"/>
      <p:bldP spid="4104" grpId="0" autoUpdateAnimBg="0"/>
      <p:bldP spid="4105" grpId="0" autoUpdateAnimBg="0"/>
      <p:bldP spid="4106" grpId="0" autoUpdateAnimBg="0"/>
      <p:bldP spid="4108" grpId="0" autoUpdateAnimBg="0"/>
      <p:bldP spid="4109" grpId="0" autoUpdateAnimBg="0"/>
      <p:bldP spid="4110" grpId="0" autoUpdateAnimBg="0"/>
      <p:bldP spid="4111" grpId="0" autoUpdateAnimBg="0"/>
      <p:bldP spid="4112" grpId="0" autoUpdateAnimBg="0"/>
      <p:bldP spid="4114" grpId="0" autoUpdateAnimBg="0"/>
      <p:bldP spid="4115" grpId="0" autoUpdateAnimBg="0"/>
      <p:bldP spid="4116" grpId="0" animBg="1"/>
      <p:bldP spid="4117" grpId="0" animBg="1"/>
      <p:bldP spid="4118" grpId="0" autoUpdateAnimBg="0"/>
      <p:bldP spid="4119" grpId="0" autoUpdateAnimBg="0"/>
      <p:bldP spid="4120" grpId="0" autoUpdateAnimBg="0"/>
      <p:bldP spid="41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6513" y="4586288"/>
            <a:ext cx="2225675" cy="230187"/>
          </a:xfrm>
          <a:prstGeom prst="parallelogram">
            <a:avLst>
              <a:gd name="adj" fmla="val 125563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89013" y="1300163"/>
            <a:ext cx="76025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 dirty="0" err="1">
                <a:solidFill>
                  <a:srgbClr val="FF0000"/>
                </a:solidFill>
                <a:ea typeface="华文中宋" panose="02010600040101010101" pitchFamily="2" charset="-122"/>
              </a:rPr>
              <a:t>m</a:t>
            </a:r>
            <a:r>
              <a:rPr lang="en-US" altLang="zh-CN" sz="4800" b="1" dirty="0" err="1">
                <a:solidFill>
                  <a:srgbClr val="FF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48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 dirty="0" err="1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  <a:r>
              <a:rPr lang="en-US" altLang="zh-CN" sz="4800" b="1" dirty="0">
                <a:solidFill>
                  <a:srgbClr val="000000"/>
                </a:solidFill>
                <a:ea typeface="华文中宋" panose="02010600040101010101" pitchFamily="2" charset="-122"/>
              </a:rPr>
              <a:t>=</a:t>
            </a:r>
            <a:r>
              <a:rPr lang="en-US" altLang="zh-CN" sz="4800" b="1" dirty="0" err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 dirty="0" err="1">
                <a:solidFill>
                  <a:srgbClr val="FF0000"/>
                </a:solidFill>
                <a:ea typeface="华文中宋" panose="02010600040101010101" pitchFamily="2" charset="-122"/>
              </a:rPr>
              <a:t>m</a:t>
            </a:r>
            <a:r>
              <a:rPr lang="en-US" altLang="zh-CN" sz="4800" b="1" baseline="30000" dirty="0" err="1">
                <a:solidFill>
                  <a:srgbClr val="FF3399"/>
                </a:solidFill>
                <a:ea typeface="华文中宋" panose="02010600040101010101" pitchFamily="2" charset="-122"/>
              </a:rPr>
              <a:t>+</a:t>
            </a:r>
            <a:r>
              <a:rPr lang="en-US" altLang="zh-CN" sz="4800" b="1" baseline="30000" dirty="0" err="1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ea typeface="华文中宋" panose="02010600040101010101" pitchFamily="2" charset="-122"/>
              </a:rPr>
              <a:t>m</a:t>
            </a:r>
            <a:r>
              <a:rPr lang="zh-CN" altLang="en-US" sz="2400" b="1" dirty="0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2400" b="1" dirty="0">
                <a:solidFill>
                  <a:srgbClr val="000000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ea typeface="华文中宋" panose="02010600040101010101" pitchFamily="2" charset="-122"/>
              </a:rPr>
              <a:t>都是正整数</a:t>
            </a:r>
            <a:r>
              <a:rPr lang="zh-CN" altLang="en-US" sz="3200" b="1" dirty="0">
                <a:solidFill>
                  <a:srgbClr val="000000"/>
                </a:solidFill>
                <a:ea typeface="华文中宋" panose="02010600040101010101" pitchFamily="2" charset="-122"/>
              </a:rPr>
              <a:t>）</a:t>
            </a:r>
            <a:endParaRPr lang="zh-CN" altLang="en-US" sz="3200" b="1" baseline="30000" dirty="0">
              <a:solidFill>
                <a:srgbClr val="000000"/>
              </a:solidFill>
              <a:ea typeface="华文中宋" panose="02010600040101010101" pitchFamily="2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3363" y="2124075"/>
            <a:ext cx="8910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ea typeface="隶书" panose="02010509060101010101" pitchFamily="49" charset="-122"/>
              </a:rPr>
              <a:t>你能用文字语言将</a:t>
            </a:r>
            <a:r>
              <a:rPr lang="zh-CN" altLang="en-US" sz="2800" b="1" dirty="0">
                <a:solidFill>
                  <a:srgbClr val="0000FF"/>
                </a:solidFill>
                <a:ea typeface="隶书" panose="02010509060101010101" pitchFamily="49" charset="-122"/>
              </a:rPr>
              <a:t>同底数幂</a:t>
            </a:r>
            <a:r>
              <a:rPr lang="zh-CN" altLang="en-US" sz="2800" b="1" dirty="0">
                <a:solidFill>
                  <a:srgbClr val="FF0000"/>
                </a:solidFill>
                <a:ea typeface="隶书" panose="02010509060101010101" pitchFamily="49" charset="-122"/>
              </a:rPr>
              <a:t>乘法的性质叙述出来吗？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79513" y="3040063"/>
            <a:ext cx="721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ea typeface="华文中宋" panose="02010600040101010101" pitchFamily="2" charset="-122"/>
              </a:rPr>
              <a:t>同底数幂相乘，底数        ，指数        </a:t>
            </a:r>
            <a:r>
              <a:rPr lang="en-US" altLang="zh-CN" sz="3200" b="1" dirty="0">
                <a:solidFill>
                  <a:srgbClr val="FF0000"/>
                </a:solidFill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3363" y="4238625"/>
            <a:ext cx="2028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请你推广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27075" y="4818063"/>
            <a:ext cx="36353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m</a:t>
            </a:r>
            <a:r>
              <a:rPr lang="en-US" altLang="zh-CN" sz="4800" b="1">
                <a:solidFill>
                  <a:srgbClr val="FF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4800" b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  <a:r>
              <a:rPr lang="en-US" altLang="zh-CN" sz="4800" b="1">
                <a:solidFill>
                  <a:srgbClr val="FF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4800" b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p</a:t>
            </a:r>
            <a:r>
              <a:rPr lang="en-US" altLang="zh-CN" sz="4800" b="1">
                <a:solidFill>
                  <a:srgbClr val="000000"/>
                </a:solidFill>
                <a:ea typeface="华文中宋" panose="02010600040101010101" pitchFamily="2" charset="-122"/>
              </a:rPr>
              <a:t>=</a:t>
            </a:r>
            <a:endParaRPr lang="en-US" altLang="zh-CN" sz="4800" b="1" baseline="30000">
              <a:solidFill>
                <a:srgbClr val="000000"/>
              </a:solidFill>
              <a:ea typeface="华文中宋" panose="02010600040101010101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45013" y="4818063"/>
            <a:ext cx="18573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>
                <a:solidFill>
                  <a:srgbClr val="000000"/>
                </a:solidFill>
                <a:ea typeface="华文中宋" panose="02010600040101010101" pitchFamily="2" charset="-122"/>
              </a:rPr>
              <a:t>a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m</a:t>
            </a:r>
            <a:r>
              <a:rPr lang="en-US" altLang="zh-CN" sz="4800" b="1" baseline="30000">
                <a:solidFill>
                  <a:srgbClr val="FF3399"/>
                </a:solidFill>
                <a:ea typeface="华文中宋" panose="02010600040101010101" pitchFamily="2" charset="-122"/>
              </a:rPr>
              <a:t>+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n</a:t>
            </a:r>
            <a:r>
              <a:rPr lang="en-US" altLang="zh-CN" sz="4800" b="1" baseline="30000">
                <a:solidFill>
                  <a:srgbClr val="FF3399"/>
                </a:solidFill>
                <a:ea typeface="华文中宋" panose="02010600040101010101" pitchFamily="2" charset="-122"/>
              </a:rPr>
              <a:t>+</a:t>
            </a:r>
            <a:r>
              <a:rPr lang="en-US" altLang="zh-CN" sz="4800" b="1" baseline="30000">
                <a:solidFill>
                  <a:srgbClr val="FF0000"/>
                </a:solidFill>
                <a:ea typeface="华文中宋" panose="02010600040101010101" pitchFamily="2" charset="-122"/>
              </a:rPr>
              <a:t>p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921125" y="5641975"/>
            <a:ext cx="496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ea typeface="华文中宋" panose="02010600040101010101" pitchFamily="2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ea typeface="华文中宋" panose="02010600040101010101" pitchFamily="2" charset="-122"/>
              </a:rPr>
              <a:t>m</a:t>
            </a:r>
            <a:r>
              <a:rPr lang="zh-CN" altLang="en-US" sz="2400" b="1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ea typeface="华文中宋" panose="02010600040101010101" pitchFamily="2" charset="-122"/>
              </a:rPr>
              <a:t>n</a:t>
            </a:r>
            <a:r>
              <a:rPr lang="zh-CN" altLang="en-US" sz="2400" b="1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2400" b="1">
                <a:solidFill>
                  <a:srgbClr val="000000"/>
                </a:solidFill>
                <a:ea typeface="华文中宋" panose="02010600040101010101" pitchFamily="2" charset="-122"/>
              </a:rPr>
              <a:t>p</a:t>
            </a:r>
            <a:r>
              <a:rPr lang="zh-CN" altLang="en-US" sz="2400" b="1">
                <a:solidFill>
                  <a:srgbClr val="000000"/>
                </a:solidFill>
                <a:ea typeface="华文中宋" panose="02010600040101010101" pitchFamily="2" charset="-122"/>
              </a:rPr>
              <a:t>都是正整数</a:t>
            </a:r>
            <a:r>
              <a:rPr lang="en-US" altLang="zh-CN" sz="3200" b="1">
                <a:solidFill>
                  <a:srgbClr val="000000"/>
                </a:solidFill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819650" y="304006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ea typeface="华文中宋" panose="02010600040101010101" pitchFamily="2" charset="-122"/>
              </a:rPr>
              <a:t>不变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986588" y="30432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ea typeface="华文中宋" panose="02010600040101010101" pitchFamily="2" charset="-122"/>
              </a:rPr>
              <a:t>相加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6513" y="887413"/>
            <a:ext cx="4783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同底数幂的乘法法则：</a:t>
            </a:r>
          </a:p>
        </p:txBody>
      </p:sp>
      <p:sp>
        <p:nvSpPr>
          <p:cNvPr id="5133" name="AutoShape 2"/>
          <p:cNvSpPr>
            <a:spLocks noChangeArrowheads="1"/>
          </p:cNvSpPr>
          <p:nvPr/>
        </p:nvSpPr>
        <p:spPr bwMode="auto">
          <a:xfrm>
            <a:off x="-28575" y="425450"/>
            <a:ext cx="2222500" cy="230188"/>
          </a:xfrm>
          <a:prstGeom prst="parallelogram">
            <a:avLst>
              <a:gd name="adj" fmla="val 125383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5100" y="76200"/>
            <a:ext cx="2028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总结法则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27125" y="1479550"/>
            <a:ext cx="619125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【</a:t>
            </a:r>
            <a:r>
              <a:rPr lang="zh-CN" alt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例1</a:t>
            </a:r>
            <a:r>
              <a:rPr 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】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3200" b="1">
                <a:solidFill>
                  <a:srgbClr val="333399"/>
                </a:solidFill>
                <a:ea typeface="华文中宋" panose="02010600040101010101" pitchFamily="2" charset="-122"/>
              </a:rPr>
              <a:t>:计算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333399"/>
                </a:solidFill>
                <a:ea typeface="华文中宋" panose="02010600040101010101" pitchFamily="2" charset="-122"/>
              </a:rPr>
              <a:t>  (1）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  (2)     x</a:t>
            </a:r>
            <a:r>
              <a:rPr lang="zh-CN" altLang="en-US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x</a:t>
            </a:r>
            <a:r>
              <a:rPr lang="zh-CN" altLang="en-US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7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  (3)     -a</a:t>
            </a:r>
            <a:r>
              <a:rPr lang="zh-CN" altLang="en-US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6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（4）a</a:t>
            </a:r>
            <a:r>
              <a:rPr lang="zh-CN" altLang="en-US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3m</a:t>
            </a:r>
            <a:r>
              <a:rPr lang="zh-CN" altLang="en-US" sz="32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sz="3200" b="1" baseline="30000">
                <a:solidFill>
                  <a:srgbClr val="0000FF"/>
                </a:solidFill>
                <a:ea typeface="华文中宋" panose="02010600040101010101" pitchFamily="2" charset="-122"/>
              </a:rPr>
              <a:t>2m-1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(m</a:t>
            </a:r>
            <a:r>
              <a:rPr lang="zh-CN" altLang="en-US" sz="3200" b="1">
                <a:solidFill>
                  <a:srgbClr val="FF0000"/>
                </a:solidFill>
                <a:ea typeface="黑体" panose="02010609060101010101" pitchFamily="49" charset="-122"/>
              </a:rPr>
              <a:t>是正整数</a:t>
            </a:r>
            <a:r>
              <a:rPr lang="zh-CN" altLang="en-US" sz="3200" b="1">
                <a:solidFill>
                  <a:srgbClr val="0000FF"/>
                </a:solidFill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440488" y="3163888"/>
            <a:ext cx="2438400" cy="1054100"/>
          </a:xfrm>
          <a:prstGeom prst="wedgeEllipseCallout">
            <a:avLst>
              <a:gd name="adj1" fmla="val -204949"/>
              <a:gd name="adj2" fmla="val -31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ea typeface="华文中宋" panose="02010600040101010101" pitchFamily="2" charset="-122"/>
              </a:rPr>
              <a:t>指数是</a:t>
            </a:r>
            <a:r>
              <a:rPr lang="en-US" altLang="zh-CN" sz="2800" b="1">
                <a:solidFill>
                  <a:srgbClr val="FF0000"/>
                </a:solidFill>
                <a:ea typeface="华文中宋" panose="0201060004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华文中宋" panose="02010600040101010101" pitchFamily="2" charset="-122"/>
              </a:rPr>
              <a:t>不要漏了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41575" y="2117725"/>
          <a:ext cx="27908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4" imgW="876935" imgH="241300" progId="Equation.DSMT4">
                  <p:embed/>
                </p:oleObj>
              </mc:Choice>
              <mc:Fallback>
                <p:oleObj r:id="rId4" imgW="876935" imgH="2413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2117725"/>
                        <a:ext cx="27908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2"/>
          <p:cNvSpPr>
            <a:spLocks noChangeArrowheads="1"/>
          </p:cNvSpPr>
          <p:nvPr/>
        </p:nvSpPr>
        <p:spPr bwMode="auto">
          <a:xfrm>
            <a:off x="0" y="679450"/>
            <a:ext cx="2573338" cy="115888"/>
          </a:xfrm>
          <a:prstGeom prst="parallelogram">
            <a:avLst>
              <a:gd name="adj" fmla="val 288362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5750" y="96838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例题导学</a:t>
            </a:r>
            <a:endParaRPr lang="zh-CN" altLang="en-US" sz="36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7800" y="301625"/>
            <a:ext cx="2651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巩固练习</a:t>
            </a:r>
            <a:r>
              <a:rPr lang="en-US" alt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1</a:t>
            </a:r>
            <a:endParaRPr lang="en-US" altLang="zh-CN" sz="40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860425" y="36099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6099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2" name="Group 4"/>
          <p:cNvGrpSpPr/>
          <p:nvPr/>
        </p:nvGrpSpPr>
        <p:grpSpPr bwMode="auto">
          <a:xfrm>
            <a:off x="5287963" y="255588"/>
            <a:ext cx="3584575" cy="631825"/>
            <a:chOff x="0" y="0"/>
            <a:chExt cx="3424" cy="816"/>
          </a:xfrm>
        </p:grpSpPr>
        <p:pic>
          <p:nvPicPr>
            <p:cNvPr id="7173" name="Picture 97" descr="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WordArt 99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721" cy="369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 dirty="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小试牛刀</a:t>
              </a:r>
            </a:p>
          </p:txBody>
        </p:sp>
      </p:grp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1163" y="1254125"/>
            <a:ext cx="2417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隶书" panose="02010509060101010101" pitchFamily="49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ea typeface="隶书" panose="02010509060101010101" pitchFamily="49" charset="-122"/>
              </a:rPr>
              <a:t>计算</a:t>
            </a:r>
            <a:r>
              <a:rPr lang="en-US" altLang="zh-CN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抢答</a:t>
            </a:r>
            <a:r>
              <a:rPr lang="en-US" altLang="zh-CN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)</a:t>
            </a:r>
          </a:p>
        </p:txBody>
      </p:sp>
      <p:sp>
        <p:nvSpPr>
          <p:cNvPr id="7176" name="AutoShape 2"/>
          <p:cNvSpPr>
            <a:spLocks noChangeArrowheads="1"/>
          </p:cNvSpPr>
          <p:nvPr/>
        </p:nvSpPr>
        <p:spPr bwMode="auto">
          <a:xfrm>
            <a:off x="247650" y="887413"/>
            <a:ext cx="2428875" cy="115887"/>
          </a:xfrm>
          <a:prstGeom prst="parallelogram">
            <a:avLst>
              <a:gd name="adj" fmla="val 272176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50888" y="189865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×10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0413" y="2478088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7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·a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50888" y="3062288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  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·x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44525" y="363855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80808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 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·</a:t>
            </a:r>
            <a:r>
              <a:rPr lang="en-US" altLang="zh-CN" sz="3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solidFill>
                  <a:srgbClr val="80808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0413" y="4914900"/>
            <a:ext cx="6634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×10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×10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                 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60413" y="42799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·x ·x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15963" y="5494338"/>
            <a:ext cx="457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·y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·y</a:t>
            </a:r>
            <a:r>
              <a:rPr lang="en-US" altLang="zh-CN" sz="3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·y</a:t>
            </a:r>
            <a:r>
              <a:rPr lang="en-US" altLang="zh-CN" sz="3200" dirty="0">
                <a:solidFill>
                  <a:srgbClr val="80808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5843588" y="73025"/>
            <a:ext cx="3097212" cy="471488"/>
            <a:chOff x="0" y="0"/>
            <a:chExt cx="3424" cy="816"/>
          </a:xfrm>
        </p:grpSpPr>
        <p:pic>
          <p:nvPicPr>
            <p:cNvPr id="8195" name="Picture 97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6" name="WordArt 99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721" cy="369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火眼金睛</a:t>
              </a:r>
            </a:p>
          </p:txBody>
        </p:sp>
      </p:grp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28588" y="835025"/>
            <a:ext cx="86487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下面的计算是否正确？如有错误，请改正：</a:t>
            </a:r>
            <a:endParaRPr 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；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·x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x·x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＝ 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）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618163" y="3621088"/>
            <a:ext cx="719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618163" y="3044825"/>
            <a:ext cx="719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618163" y="2468563"/>
            <a:ext cx="719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5618163" y="1892300"/>
            <a:ext cx="719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6624638" y="19018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6634163" y="2468563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6527800" y="3044825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6596063" y="357822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sz="36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5763" y="4725144"/>
            <a:ext cx="6210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u="sng" dirty="0">
                <a:solidFill>
                  <a:srgbClr val="0066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你认为，用法则时应该注意些什么</a:t>
            </a:r>
            <a:r>
              <a:rPr lang="en-US" altLang="zh-CN" sz="2800" b="1" u="sng" dirty="0">
                <a:solidFill>
                  <a:srgbClr val="0066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?</a:t>
            </a:r>
          </a:p>
        </p:txBody>
      </p:sp>
      <p:grpSp>
        <p:nvGrpSpPr>
          <p:cNvPr id="8207" name="Group 15"/>
          <p:cNvGrpSpPr/>
          <p:nvPr/>
        </p:nvGrpSpPr>
        <p:grpSpPr bwMode="auto">
          <a:xfrm>
            <a:off x="1763713" y="5526088"/>
            <a:ext cx="5329237" cy="981075"/>
            <a:chOff x="0" y="0"/>
            <a:chExt cx="3810" cy="1026"/>
          </a:xfrm>
        </p:grpSpPr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 flipV="1">
              <a:off x="0" y="0"/>
              <a:ext cx="3810" cy="1026"/>
            </a:xfrm>
            <a:prstGeom prst="cloudCallout">
              <a:avLst>
                <a:gd name="adj1" fmla="val -24519"/>
                <a:gd name="adj2" fmla="val 6315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09" name="Text Box 17" descr="白色大理石"/>
            <p:cNvSpPr txBox="1">
              <a:spLocks noChangeArrowheads="1"/>
            </p:cNvSpPr>
            <p:nvPr/>
          </p:nvSpPr>
          <p:spPr bwMode="auto">
            <a:xfrm>
              <a:off x="406" y="149"/>
              <a:ext cx="3056" cy="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  幂的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必须相同，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相乘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时指数才能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相加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8205" grpId="0" autoUpdateAnimBg="0"/>
      <p:bldP spid="82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932238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54050" y="2060575"/>
          <a:ext cx="4043363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5" imgW="1118870" imgH="508635" progId="Equation.DSMT4">
                  <p:embed/>
                </p:oleObj>
              </mc:Choice>
              <mc:Fallback>
                <p:oleObj r:id="rId5" imgW="1118870" imgH="508635" progId="Equation.DSMT4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060575"/>
                        <a:ext cx="4043363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65113" y="3911600"/>
            <a:ext cx="75612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40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en-US" sz="40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×</a:t>
            </a:r>
            <a:r>
              <a:rPr lang="en-US" sz="40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×</a:t>
            </a:r>
            <a:r>
              <a:rPr lang="en-US" sz="40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en-US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zh-CN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5287963" y="128588"/>
            <a:ext cx="3584575" cy="758825"/>
            <a:chOff x="0" y="0"/>
            <a:chExt cx="3424" cy="816"/>
          </a:xfrm>
        </p:grpSpPr>
        <p:pic>
          <p:nvPicPr>
            <p:cNvPr id="9222" name="Picture 97" descr="1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WordArt 99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721" cy="369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进步的阶梯</a:t>
              </a:r>
            </a:p>
          </p:txBody>
        </p:sp>
      </p:grp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11163" y="1204913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ea typeface="隶书" panose="02010509060101010101" pitchFamily="49" charset="-122"/>
              </a:rPr>
              <a:t>3.</a:t>
            </a:r>
            <a:r>
              <a:rPr lang="zh-CN" altLang="en-US" sz="3600" b="1" dirty="0">
                <a:solidFill>
                  <a:srgbClr val="000000"/>
                </a:solidFill>
                <a:ea typeface="隶书" panose="02010509060101010101" pitchFamily="49" charset="-122"/>
              </a:rPr>
              <a:t>计算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4988" y="1165225"/>
            <a:ext cx="2441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【</a:t>
            </a:r>
            <a:r>
              <a:rPr lang="zh-CN" alt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例2</a:t>
            </a:r>
            <a:r>
              <a:rPr lang="en-US" sz="3200" b="1">
                <a:solidFill>
                  <a:srgbClr val="008000"/>
                </a:solidFill>
                <a:ea typeface="隶书" panose="02010509060101010101" pitchFamily="49" charset="-122"/>
              </a:rPr>
              <a:t>】</a:t>
            </a:r>
            <a:r>
              <a:rPr lang="zh-CN" altLang="en-US" sz="3200" b="1">
                <a:solidFill>
                  <a:srgbClr val="333399"/>
                </a:solidFill>
                <a:ea typeface="华文中宋" panose="02010600040101010101" pitchFamily="2" charset="-122"/>
              </a:rPr>
              <a:t>计算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47913" y="1744663"/>
            <a:ext cx="4465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(1)     </a:t>
            </a:r>
            <a:r>
              <a:rPr lang="en-US" altLang="zh-CN" sz="3200" b="1">
                <a:solidFill>
                  <a:srgbClr val="FF3399"/>
                </a:solidFill>
                <a:ea typeface="隶书" panose="02010509060101010101" pitchFamily="49" charset="-122"/>
              </a:rPr>
              <a:t>(-x)</a:t>
            </a:r>
            <a:r>
              <a:rPr lang="en-US" altLang="zh-CN" sz="3200" b="1" baseline="30000">
                <a:solidFill>
                  <a:srgbClr val="FF3399"/>
                </a:solidFill>
                <a:ea typeface="隶书" panose="02010509060101010101" pitchFamily="49" charset="-122"/>
              </a:rPr>
              <a:t>2</a:t>
            </a:r>
            <a:r>
              <a:rPr lang="en-US" altLang="zh-CN" sz="3200" b="1">
                <a:solidFill>
                  <a:srgbClr val="FF3399"/>
                </a:solidFill>
                <a:latin typeface="华文中宋" panose="02010600040101010101" pitchFamily="2" charset="-122"/>
                <a:ea typeface="隶书" panose="02010509060101010101" pitchFamily="49" charset="-122"/>
              </a:rPr>
              <a:t>·</a:t>
            </a:r>
            <a:r>
              <a:rPr lang="en-US" altLang="zh-CN" sz="3200" b="1">
                <a:solidFill>
                  <a:srgbClr val="FF3399"/>
                </a:solidFill>
                <a:ea typeface="隶书" panose="02010509060101010101" pitchFamily="49" charset="-122"/>
              </a:rPr>
              <a:t>(-x</a:t>
            </a:r>
            <a:r>
              <a:rPr lang="en-US" altLang="zh-CN" sz="3200" b="1" baseline="30000">
                <a:solidFill>
                  <a:srgbClr val="FF3399"/>
                </a:solidFill>
                <a:ea typeface="隶书" panose="02010509060101010101" pitchFamily="49" charset="-122"/>
              </a:rPr>
              <a:t>3</a:t>
            </a:r>
            <a:r>
              <a:rPr lang="en-US" altLang="zh-CN" sz="3200" b="1">
                <a:solidFill>
                  <a:srgbClr val="FF3399"/>
                </a:solidFill>
                <a:ea typeface="隶书" panose="02010509060101010101" pitchFamily="49" charset="-122"/>
              </a:rPr>
              <a:t>)</a:t>
            </a:r>
            <a:endParaRPr lang="en-US" altLang="zh-CN" sz="3200" b="1">
              <a:solidFill>
                <a:srgbClr val="FF3399"/>
              </a:solidFill>
              <a:ea typeface="华文中宋" panose="02010600040101010101" pitchFamily="2" charset="-122"/>
            </a:endParaRPr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230188" y="749300"/>
            <a:ext cx="2573337" cy="115888"/>
          </a:xfrm>
          <a:prstGeom prst="parallelogram">
            <a:avLst>
              <a:gd name="adj" fmla="val 288362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5938" y="166688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ea typeface="隶书" panose="02010509060101010101" pitchFamily="49" charset="-122"/>
              </a:rPr>
              <a:t>例题导学</a:t>
            </a:r>
            <a:endParaRPr lang="zh-CN" altLang="en-US" sz="3600" b="1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750" y="5253038"/>
            <a:ext cx="5849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1、先把各个幂变成同底数幂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750" y="5765800"/>
            <a:ext cx="8794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ea typeface="隶书" panose="02010509060101010101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、确定结果的</a:t>
            </a:r>
            <a:r>
              <a:rPr lang="zh-CN" altLang="en-US" sz="3200" b="1">
                <a:solidFill>
                  <a:srgbClr val="FF0000"/>
                </a:solidFill>
                <a:ea typeface="隶书" panose="02010509060101010101" pitchFamily="49" charset="-122"/>
              </a:rPr>
              <a:t>符号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，并将</a:t>
            </a:r>
            <a:r>
              <a:rPr lang="zh-CN" altLang="en-US" sz="3200" b="1">
                <a:solidFill>
                  <a:srgbClr val="FF0000"/>
                </a:solidFill>
                <a:ea typeface="隶书" panose="02010509060101010101" pitchFamily="49" charset="-122"/>
              </a:rPr>
              <a:t>同底数幂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相乘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0188" y="4111625"/>
            <a:ext cx="8135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ea typeface="华文中宋" panose="02010600040101010101" pitchFamily="2" charset="-122"/>
              </a:rPr>
              <a:t>归纳：</a:t>
            </a:r>
            <a:r>
              <a:rPr lang="zh-CN" altLang="en-US" sz="3200" b="1">
                <a:solidFill>
                  <a:srgbClr val="0000FF"/>
                </a:solidFill>
                <a:latin typeface="长城行楷体" pitchFamily="1" charset="-122"/>
                <a:ea typeface="长城行楷体" pitchFamily="1" charset="-122"/>
              </a:rPr>
              <a:t>根据幂的符号规律</a:t>
            </a:r>
            <a:r>
              <a:rPr lang="en-US" altLang="zh-CN" sz="3200" b="1">
                <a:solidFill>
                  <a:srgbClr val="0000FF"/>
                </a:solidFill>
                <a:latin typeface="长城行楷体" pitchFamily="1" charset="-122"/>
                <a:ea typeface="长城行楷体" pitchFamily="1" charset="-122"/>
              </a:rPr>
              <a:t>,</a:t>
            </a:r>
            <a:r>
              <a:rPr lang="zh-CN" altLang="en-US" sz="3200" b="1">
                <a:solidFill>
                  <a:srgbClr val="0000FF"/>
                </a:solidFill>
                <a:latin typeface="长城行楷体" pitchFamily="1" charset="-122"/>
                <a:ea typeface="长城行楷体" pitchFamily="1" charset="-122"/>
              </a:rPr>
              <a:t>可把不同底数的幂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长城行楷体" pitchFamily="1" charset="-122"/>
                <a:ea typeface="长城行楷体" pitchFamily="1" charset="-122"/>
              </a:rPr>
              <a:t>化成同底数的幂相乘</a:t>
            </a:r>
            <a:r>
              <a:rPr lang="en-US" altLang="zh-CN" sz="3200" b="1">
                <a:solidFill>
                  <a:srgbClr val="0000FF"/>
                </a:solidFill>
                <a:latin typeface="长城行楷体" pitchFamily="1" charset="-122"/>
                <a:ea typeface="长城行楷体" pitchFamily="1" charset="-122"/>
              </a:rPr>
              <a:t>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084388" y="2478088"/>
            <a:ext cx="3748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3399"/>
                </a:solidFill>
                <a:ea typeface="华文中宋" panose="02010600040101010101" pitchFamily="2" charset="-122"/>
              </a:rPr>
              <a:t>（</a:t>
            </a: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FF3399"/>
                </a:solidFill>
                <a:ea typeface="华文中宋" panose="02010600040101010101" pitchFamily="2" charset="-122"/>
              </a:rPr>
              <a:t>）   </a:t>
            </a: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(-a</a:t>
            </a:r>
            <a:r>
              <a:rPr lang="en-US" altLang="zh-CN" sz="3200" b="1" baseline="30000">
                <a:solidFill>
                  <a:srgbClr val="FF3399"/>
                </a:solidFill>
                <a:ea typeface="华文中宋" panose="02010600040101010101" pitchFamily="2" charset="-122"/>
              </a:rPr>
              <a:t>2</a:t>
            </a: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) </a:t>
            </a:r>
            <a:r>
              <a:rPr lang="en-US" altLang="zh-CN" sz="3200" b="1">
                <a:solidFill>
                  <a:srgbClr val="FF3399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>
                <a:solidFill>
                  <a:srgbClr val="FF3399"/>
                </a:solidFill>
                <a:ea typeface="华文中宋" panose="02010600040101010101" pitchFamily="2" charset="-122"/>
              </a:rPr>
              <a:t>(-a) </a:t>
            </a:r>
            <a:r>
              <a:rPr lang="en-US" altLang="zh-CN" sz="3200" b="1" baseline="30000">
                <a:solidFill>
                  <a:srgbClr val="FF3399"/>
                </a:solidFill>
                <a:ea typeface="华文中宋" panose="0201060004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4714875" y="5599113"/>
            <a:ext cx="4083050" cy="1009650"/>
            <a:chOff x="0" y="0"/>
            <a:chExt cx="3560" cy="816"/>
          </a:xfrm>
        </p:grpSpPr>
        <p:pic>
          <p:nvPicPr>
            <p:cNvPr id="11267" name="Picture 10" descr="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03" y="136"/>
              <a:ext cx="2857" cy="36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>
                  <a:ln w="12700">
                    <a:solidFill>
                      <a:srgbClr val="B2B2B2"/>
                    </a:solidFill>
                    <a:rou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65999"/>
                      </a:srgbClr>
                    </a:outerShdw>
                  </a:effectLst>
                  <a:latin typeface="宋体" panose="02010600030101010101" pitchFamily="2" charset="-122"/>
                </a:rPr>
                <a:t>小荷才露尖尖角</a:t>
              </a:r>
            </a:p>
          </p:txBody>
        </p:sp>
      </p:grpSp>
      <p:sp>
        <p:nvSpPr>
          <p:cNvPr id="11269" name="AutoShape 2"/>
          <p:cNvSpPr>
            <a:spLocks noChangeArrowheads="1"/>
          </p:cNvSpPr>
          <p:nvPr/>
        </p:nvSpPr>
        <p:spPr bwMode="auto">
          <a:xfrm>
            <a:off x="0" y="712788"/>
            <a:ext cx="2573338" cy="115887"/>
          </a:xfrm>
          <a:prstGeom prst="parallelogram">
            <a:avLst>
              <a:gd name="adj" fmla="val 288364"/>
            </a:avLst>
          </a:prstGeom>
          <a:gradFill rotWithShape="1">
            <a:gsLst>
              <a:gs pos="0">
                <a:schemeClr val="bg1"/>
              </a:gs>
              <a:gs pos="100000">
                <a:srgbClr val="99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4613" y="187325"/>
            <a:ext cx="2498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巩固练习</a:t>
            </a:r>
            <a:r>
              <a:rPr lang="en-US" altLang="zh-CN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2</a:t>
            </a:r>
            <a:endParaRPr lang="en-US" altLang="zh-CN" sz="36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69963" y="2767013"/>
            <a:ext cx="3249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ea typeface="华文中宋" panose="02010600040101010101" pitchFamily="2" charset="-122"/>
              </a:rPr>
              <a:t>(2)     (-n)</a:t>
            </a:r>
            <a:r>
              <a:rPr lang="en-US" altLang="zh-CN" sz="3200" b="1" baseline="30000" dirty="0">
                <a:solidFill>
                  <a:srgbClr val="0000FF"/>
                </a:solidFill>
                <a:ea typeface="华文中宋" panose="02010600040101010101" pitchFamily="2" charset="-122"/>
              </a:rPr>
              <a:t>4</a:t>
            </a:r>
            <a:r>
              <a:rPr lang="en-US" altLang="zh-CN" sz="32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lang="en-US" altLang="zh-CN" sz="3200" b="1" dirty="0">
                <a:solidFill>
                  <a:srgbClr val="0000FF"/>
                </a:solidFill>
                <a:ea typeface="华文中宋" panose="02010600040101010101" pitchFamily="2" charset="-122"/>
              </a:rPr>
              <a:t>(-n</a:t>
            </a:r>
            <a:r>
              <a:rPr lang="en-US" altLang="zh-CN" sz="3200" b="1" baseline="30000" dirty="0">
                <a:solidFill>
                  <a:srgbClr val="0000FF"/>
                </a:solidFill>
                <a:ea typeface="华文中宋" panose="02010600040101010101" pitchFamily="2" charset="-122"/>
              </a:rPr>
              <a:t>3</a:t>
            </a:r>
            <a:r>
              <a:rPr lang="en-US" altLang="zh-CN" sz="3200" b="1" dirty="0">
                <a:solidFill>
                  <a:srgbClr val="0000FF"/>
                </a:solidFill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46125" y="1898650"/>
            <a:ext cx="3389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（</a:t>
            </a:r>
            <a:r>
              <a:rPr 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）  </a:t>
            </a:r>
            <a:r>
              <a:rPr lang="en-US" sz="3200" b="1" i="1" dirty="0">
                <a:solidFill>
                  <a:srgbClr val="0000FF"/>
                </a:solidFill>
                <a:ea typeface="隶书" panose="02010509060101010101" pitchFamily="49" charset="-122"/>
              </a:rPr>
              <a:t>a</a:t>
            </a:r>
            <a:r>
              <a:rPr lang="en-US" sz="3200" b="1" baseline="30000" dirty="0">
                <a:solidFill>
                  <a:srgbClr val="0000FF"/>
                </a:solidFill>
                <a:ea typeface="隶书" panose="02010509060101010101" pitchFamily="49" charset="-122"/>
              </a:rPr>
              <a:t>7</a:t>
            </a:r>
            <a:r>
              <a:rPr 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·(</a:t>
            </a:r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－</a:t>
            </a:r>
            <a:r>
              <a:rPr lang="en-US" sz="3200" b="1" i="1" dirty="0">
                <a:solidFill>
                  <a:srgbClr val="0000FF"/>
                </a:solidFill>
                <a:ea typeface="隶书" panose="02010509060101010101" pitchFamily="49" charset="-122"/>
              </a:rPr>
              <a:t>a</a:t>
            </a:r>
            <a:r>
              <a:rPr 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)</a:t>
            </a:r>
            <a:r>
              <a:rPr lang="en-US" sz="3200" b="1" baseline="30000" dirty="0">
                <a:solidFill>
                  <a:srgbClr val="0000FF"/>
                </a:solidFill>
                <a:ea typeface="隶书" panose="02010509060101010101" pitchFamily="49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ea typeface="隶书" panose="02010509060101010101" pitchFamily="49" charset="-122"/>
              </a:rPr>
              <a:t>；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69963" y="3635375"/>
            <a:ext cx="336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(3)     (-y) ·y</a:t>
            </a:r>
            <a:r>
              <a:rPr lang="en-US" altLang="zh-CN" sz="3200" b="1" baseline="30000" dirty="0">
                <a:solidFill>
                  <a:srgbClr val="0000FF"/>
                </a:solidFill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·(-y)</a:t>
            </a:r>
            <a:r>
              <a:rPr lang="en-US" altLang="zh-CN" sz="3200" b="1" baseline="30000" dirty="0">
                <a:solidFill>
                  <a:srgbClr val="0000FF"/>
                </a:solidFill>
                <a:ea typeface="隶书" panose="02010509060101010101" pitchFamily="49" charset="-122"/>
              </a:rPr>
              <a:t>3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46125" y="97631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333399"/>
                </a:solidFill>
                <a:ea typeface="华文中宋" panose="02010600040101010101" pitchFamily="2" charset="-122"/>
              </a:rPr>
              <a:t>计算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全屏显示(4:3)</PresentationFormat>
  <Paragraphs>160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黑体</vt:lpstr>
      <vt:lpstr>华文行楷</vt:lpstr>
      <vt:lpstr>华文隶书</vt:lpstr>
      <vt:lpstr>华文新魏</vt:lpstr>
      <vt:lpstr>华文中宋</vt:lpstr>
      <vt:lpstr>隶书</vt:lpstr>
      <vt:lpstr>宋体</vt:lpstr>
      <vt:lpstr>微软雅黑</vt:lpstr>
      <vt:lpstr>长城行楷体</vt:lpstr>
      <vt:lpstr>Arial</vt:lpstr>
      <vt:lpstr>Calibri</vt:lpstr>
      <vt:lpstr>Times New Roman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2018-07-11T08:50:00Z</dcterms:created>
  <dcterms:modified xsi:type="dcterms:W3CDTF">2023-01-17T03:15:23Z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E1DA98BD6B2842B1BD34DAFC8EE826B0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