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10" r:id="rId3"/>
    <p:sldId id="566" r:id="rId4"/>
    <p:sldId id="574" r:id="rId5"/>
    <p:sldId id="553" r:id="rId6"/>
    <p:sldId id="568" r:id="rId7"/>
    <p:sldId id="565" r:id="rId8"/>
    <p:sldId id="542" r:id="rId9"/>
    <p:sldId id="556" r:id="rId10"/>
    <p:sldId id="575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楷体_GB2312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009900"/>
    <a:srgbClr val="0000FF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6997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年、月、日 认识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时记时法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slide" Target="slide1.xm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image" Target="../media/image17.png"/><Relationship Id="rId10" Type="http://schemas.openxmlformats.org/officeDocument/2006/relationships/image" Target="../media/image5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1.xml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2359" y="141962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24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时记时法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4535" y="4413686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8682" y="660235"/>
            <a:ext cx="168539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年、月、日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66899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395536" y="627534"/>
            <a:ext cx="64087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看着钟面想一想，这时你可能在做什么？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5931" y="1563638"/>
            <a:ext cx="5715635" cy="192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27584" y="2627933"/>
            <a:ext cx="7128792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普通记时法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前面有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，而且表示的时间是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0-12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584" y="1907853"/>
            <a:ext cx="720080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小时，可以用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时记时法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表示，也可以用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通记时法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表示；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4" y="3429312"/>
            <a:ext cx="691276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时记时法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没有时间词，表示的时间是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0-24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1350" y="1032862"/>
            <a:ext cx="3185639" cy="1466880"/>
            <a:chOff x="691350" y="1032862"/>
            <a:chExt cx="3185639" cy="1466880"/>
          </a:xfrm>
          <a:noFill/>
        </p:grpSpPr>
        <p:sp>
          <p:nvSpPr>
            <p:cNvPr id="16" name="云形标注 5"/>
            <p:cNvSpPr>
              <a:spLocks noChangeArrowheads="1"/>
            </p:cNvSpPr>
            <p:nvPr/>
          </p:nvSpPr>
          <p:spPr bwMode="auto">
            <a:xfrm>
              <a:off x="691350" y="1032862"/>
              <a:ext cx="3185639" cy="1466880"/>
            </a:xfrm>
            <a:prstGeom prst="cloudCallout">
              <a:avLst>
                <a:gd name="adj1" fmla="val -40490"/>
                <a:gd name="adj2" fmla="val 669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971600" y="1155397"/>
              <a:ext cx="2664296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这是一份什么？你从中得到了一些什么信息？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20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4168190" y="4087735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475655" y="2955597"/>
            <a:ext cx="3633815" cy="1200329"/>
            <a:chOff x="760753" y="2634466"/>
            <a:chExt cx="2947151" cy="1200329"/>
          </a:xfrm>
          <a:noFill/>
        </p:grpSpPr>
        <p:sp>
          <p:nvSpPr>
            <p:cNvPr id="2" name="圆角矩形标注 1"/>
            <p:cNvSpPr/>
            <p:nvPr/>
          </p:nvSpPr>
          <p:spPr>
            <a:xfrm>
              <a:off x="760753" y="2643759"/>
              <a:ext cx="2947151" cy="921090"/>
            </a:xfrm>
            <a:prstGeom prst="wedgeRoundRectCallout">
              <a:avLst>
                <a:gd name="adj1" fmla="val 25288"/>
                <a:gd name="adj2" fmla="val 74559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10245"/>
            <p:cNvSpPr txBox="1">
              <a:spLocks noChangeArrowheads="1"/>
            </p:cNvSpPr>
            <p:nvPr/>
          </p:nvSpPr>
          <p:spPr bwMode="auto">
            <a:xfrm>
              <a:off x="760753" y="2634466"/>
              <a:ext cx="2947150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这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是一份节目预告，里面有各种节目的播出时间。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5623545" y="825556"/>
            <a:ext cx="2520280" cy="297033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6244090" y="816555"/>
            <a:ext cx="153017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节目预告</a:t>
            </a: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890955" y="1221600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8:10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智慧树</a:t>
            </a: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5890954" y="1528775"/>
            <a:ext cx="22052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8:40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芝麻开门</a:t>
            </a: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933340" y="1809995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5866664" y="2029070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14:00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动画剧场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5866665" y="2341485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16:00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异想天开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935960" y="2661760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5890955" y="2893690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18:30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快乐大巴</a:t>
            </a: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980965" y="3246825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363" y="2157476"/>
            <a:ext cx="1126831" cy="161482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127601" y="753548"/>
            <a:ext cx="2520280" cy="2970330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748146" y="744547"/>
            <a:ext cx="153017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节目预告</a:t>
            </a: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6395011" y="1149592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8:10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智慧树</a:t>
            </a: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395010" y="1456767"/>
            <a:ext cx="22052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8:40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芝麻开门</a:t>
            </a: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6437396" y="1737987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370720" y="1957062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14:00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动画剧场</a:t>
            </a: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6370721" y="2269477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16:00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异想天开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6440016" y="2589752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395011" y="2821682"/>
            <a:ext cx="2281445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18:30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快乐大巴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6485021" y="3174817"/>
            <a:ext cx="198022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……    ……</a:t>
            </a:r>
            <a:endParaRPr lang="zh-CN" altLang="en-US" sz="18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86001" y="1884728"/>
            <a:ext cx="2325959" cy="936954"/>
            <a:chOff x="1571166" y="2472367"/>
            <a:chExt cx="2830828" cy="936954"/>
          </a:xfrm>
          <a:noFill/>
        </p:grpSpPr>
        <p:sp>
          <p:nvSpPr>
            <p:cNvPr id="34" name="云形标注 33"/>
            <p:cNvSpPr/>
            <p:nvPr/>
          </p:nvSpPr>
          <p:spPr>
            <a:xfrm>
              <a:off x="1571166" y="2472367"/>
              <a:ext cx="2830828" cy="936954"/>
            </a:xfrm>
            <a:prstGeom prst="cloudCallout">
              <a:avLst>
                <a:gd name="adj1" fmla="val -56748"/>
                <a:gd name="adj2" fmla="val 251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1919707" y="2525345"/>
              <a:ext cx="2273246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怎么会有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14:00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2676" y="3389710"/>
            <a:ext cx="3511252" cy="901957"/>
            <a:chOff x="-1093774" y="1159558"/>
            <a:chExt cx="4950550" cy="901957"/>
          </a:xfrm>
          <a:noFill/>
        </p:grpSpPr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>
              <a:off x="-1077394" y="1159558"/>
              <a:ext cx="4860540" cy="901957"/>
            </a:xfrm>
            <a:prstGeom prst="wedgeRoundRectCallout">
              <a:avLst>
                <a:gd name="adj1" fmla="val 56928"/>
                <a:gd name="adj2" fmla="val 8782"/>
                <a:gd name="adj3" fmla="val 16667"/>
              </a:avLst>
            </a:prstGeom>
            <a:grpFill/>
            <a:ln w="9525">
              <a:solidFill>
                <a:srgbClr val="CC00CC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文本框 10245"/>
            <p:cNvSpPr txBox="1">
              <a:spLocks noChangeArrowheads="1"/>
            </p:cNvSpPr>
            <p:nvPr/>
          </p:nvSpPr>
          <p:spPr bwMode="auto">
            <a:xfrm>
              <a:off x="-1093774" y="1205694"/>
              <a:ext cx="4950550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这里用的是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24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时记时法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14:00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是下午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1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3" cstate="email"/>
          <a:srcRect l="21242" t="20082" r="22361" b="15874"/>
          <a:stretch>
            <a:fillRect/>
          </a:stretch>
        </p:blipFill>
        <p:spPr bwMode="auto">
          <a:xfrm>
            <a:off x="701654" y="2234755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3840196" y="3174817"/>
            <a:ext cx="1126831" cy="161482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3" name="图片 4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333294" y="3821780"/>
            <a:ext cx="723540" cy="656457"/>
          </a:xfrm>
          <a:prstGeom prst="rect">
            <a:avLst/>
          </a:prstGeom>
          <a:noFill/>
        </p:spPr>
      </p:pic>
      <p:grpSp>
        <p:nvGrpSpPr>
          <p:cNvPr id="61" name="组合 60"/>
          <p:cNvGrpSpPr/>
          <p:nvPr/>
        </p:nvGrpSpPr>
        <p:grpSpPr>
          <a:xfrm>
            <a:off x="1710447" y="2765056"/>
            <a:ext cx="7326049" cy="1750910"/>
            <a:chOff x="881590" y="3133481"/>
            <a:chExt cx="7326049" cy="1750910"/>
          </a:xfrm>
          <a:noFill/>
        </p:grpSpPr>
        <p:pic>
          <p:nvPicPr>
            <p:cNvPr id="65" name="图片 64" descr="j_p51_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81590" y="3156815"/>
              <a:ext cx="2351363" cy="1678065"/>
            </a:xfrm>
            <a:prstGeom prst="rect">
              <a:avLst/>
            </a:prstGeom>
            <a:grpFill/>
          </p:spPr>
        </p:pic>
        <p:pic>
          <p:nvPicPr>
            <p:cNvPr id="66" name="图片 65" descr="j_p51_3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356865" y="3156815"/>
              <a:ext cx="2296913" cy="1639206"/>
            </a:xfrm>
            <a:prstGeom prst="rect">
              <a:avLst/>
            </a:prstGeom>
            <a:grpFill/>
          </p:spPr>
        </p:pic>
        <p:pic>
          <p:nvPicPr>
            <p:cNvPr id="67" name="图片 66" descr="j_p51_4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754204" y="3133481"/>
              <a:ext cx="2453435" cy="1750910"/>
            </a:xfrm>
            <a:prstGeom prst="rect">
              <a:avLst/>
            </a:prstGeom>
            <a:grpFill/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360681"/>
            <a:ext cx="1421295" cy="15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14927" y="360681"/>
            <a:ext cx="1361444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80211" y="288673"/>
            <a:ext cx="1575176" cy="17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4817" y="1146946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35107" y="1191951"/>
            <a:ext cx="676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463660" y="2005920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769169" y="2000680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053009" y="2000680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368044" y="201282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2666649" y="201282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2936679" y="201020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249094" y="200758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3547699" y="201020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3836779" y="201282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135384" y="2010205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338739" y="200758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641629" y="200758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4890944" y="200758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70499" y="2318335"/>
            <a:ext cx="3590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5579" y="2334765"/>
            <a:ext cx="3590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5231934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5546969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816999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6129414" y="201282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6447069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726624" y="2000680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7029514" y="2003300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7328119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7640534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7920089" y="2000680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8202264" y="201282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8524204" y="2010205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8" name="下箭头 67"/>
          <p:cNvSpPr/>
          <p:nvPr/>
        </p:nvSpPr>
        <p:spPr>
          <a:xfrm>
            <a:off x="3771152" y="2473355"/>
            <a:ext cx="180020" cy="450050"/>
          </a:xfrm>
          <a:prstGeom prst="downArrow">
            <a:avLst/>
          </a:prstGeom>
          <a:noFill/>
          <a:ln>
            <a:noFill/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5194882" y="2473355"/>
            <a:ext cx="180020" cy="450050"/>
          </a:xfrm>
          <a:prstGeom prst="downArrow">
            <a:avLst/>
          </a:prstGeom>
          <a:noFill/>
          <a:ln>
            <a:noFill/>
          </a:ln>
          <a:scene3d>
            <a:camera prst="orthographicFront">
              <a:rot lat="0" lon="0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>
            <a:off x="7649442" y="2423110"/>
            <a:ext cx="180020" cy="450050"/>
          </a:xfrm>
          <a:prstGeom prst="downArrow">
            <a:avLst/>
          </a:prstGeom>
          <a:noFill/>
          <a:ln>
            <a:noFill/>
          </a:ln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80927" y="792729"/>
            <a:ext cx="112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时针第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94615" y="792729"/>
            <a:ext cx="112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时针第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76009" y="2515164"/>
            <a:ext cx="1984105" cy="1200329"/>
            <a:chOff x="1411080" y="2583653"/>
            <a:chExt cx="2379388" cy="1200329"/>
          </a:xfrm>
          <a:noFill/>
        </p:grpSpPr>
        <p:sp>
          <p:nvSpPr>
            <p:cNvPr id="74" name="圆角矩形标注 73"/>
            <p:cNvSpPr/>
            <p:nvPr/>
          </p:nvSpPr>
          <p:spPr>
            <a:xfrm>
              <a:off x="1411080" y="2643758"/>
              <a:ext cx="2296824" cy="1080120"/>
            </a:xfrm>
            <a:prstGeom prst="wedgeRoundRectCallout">
              <a:avLst>
                <a:gd name="adj1" fmla="val -25493"/>
                <a:gd name="adj2" fmla="val 68797"/>
                <a:gd name="adj3" fmla="val 1666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文本框 10245"/>
            <p:cNvSpPr txBox="1">
              <a:spLocks noChangeArrowheads="1"/>
            </p:cNvSpPr>
            <p:nvPr/>
          </p:nvSpPr>
          <p:spPr bwMode="auto">
            <a:xfrm>
              <a:off x="1414204" y="2583653"/>
              <a:ext cx="2376264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上午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时，用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时记时法表示就是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8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66757" y="3571477"/>
            <a:ext cx="684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62979" y="3603961"/>
            <a:ext cx="935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244408" y="3939902"/>
            <a:ext cx="101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9986" y="2575269"/>
            <a:ext cx="1981500" cy="1080120"/>
            <a:chOff x="1399307" y="2643758"/>
            <a:chExt cx="2376264" cy="1080120"/>
          </a:xfrm>
          <a:noFill/>
        </p:grpSpPr>
        <p:sp>
          <p:nvSpPr>
            <p:cNvPr id="80" name="圆角矩形标注 79"/>
            <p:cNvSpPr/>
            <p:nvPr/>
          </p:nvSpPr>
          <p:spPr>
            <a:xfrm>
              <a:off x="1411080" y="2643758"/>
              <a:ext cx="2296824" cy="1080120"/>
            </a:xfrm>
            <a:prstGeom prst="wedgeRoundRectCallout">
              <a:avLst>
                <a:gd name="adj1" fmla="val -25493"/>
                <a:gd name="adj2" fmla="val 68797"/>
                <a:gd name="adj3" fmla="val 1666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文本框 10245"/>
            <p:cNvSpPr txBox="1">
              <a:spLocks noChangeArrowheads="1"/>
            </p:cNvSpPr>
            <p:nvPr/>
          </p:nvSpPr>
          <p:spPr bwMode="auto">
            <a:xfrm>
              <a:off x="1399307" y="2672211"/>
              <a:ext cx="2376264" cy="1015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中午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，用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时记时法表示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就是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7381" y="2491357"/>
            <a:ext cx="1984105" cy="1200329"/>
            <a:chOff x="1411080" y="2583653"/>
            <a:chExt cx="2379388" cy="1200329"/>
          </a:xfrm>
          <a:noFill/>
        </p:grpSpPr>
        <p:sp>
          <p:nvSpPr>
            <p:cNvPr id="83" name="圆角矩形标注 82"/>
            <p:cNvSpPr/>
            <p:nvPr/>
          </p:nvSpPr>
          <p:spPr>
            <a:xfrm>
              <a:off x="1411080" y="2643758"/>
              <a:ext cx="2296824" cy="1080120"/>
            </a:xfrm>
            <a:prstGeom prst="wedgeRoundRectCallout">
              <a:avLst>
                <a:gd name="adj1" fmla="val -25493"/>
                <a:gd name="adj2" fmla="val 68797"/>
                <a:gd name="adj3" fmla="val 1666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文本框 10245"/>
            <p:cNvSpPr txBox="1">
              <a:spLocks noChangeArrowheads="1"/>
            </p:cNvSpPr>
            <p:nvPr/>
          </p:nvSpPr>
          <p:spPr bwMode="auto">
            <a:xfrm>
              <a:off x="1414204" y="2583653"/>
              <a:ext cx="2376264" cy="12003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晚上</a:t>
              </a:r>
              <a:r>
                <a:rPr lang="en-US" altLang="zh-CN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8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，在中午</a:t>
              </a:r>
              <a:r>
                <a:rPr lang="en-US" altLang="zh-CN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时之后，用</a:t>
              </a:r>
              <a:r>
                <a:rPr lang="en-US" altLang="zh-CN" sz="1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24</a:t>
              </a: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时记时法表示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就是</a:t>
              </a:r>
              <a:r>
                <a:rPr lang="en-US" altLang="zh-CN" sz="1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20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8+12</a:t>
              </a:r>
              <a:r>
                <a:rPr lang="zh-CN" altLang="en-US" sz="1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r>
                <a:rPr lang="zh-CN" altLang="en-US" sz="1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</a:t>
              </a:r>
              <a:endPara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72" name="图片 7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5" name="文本框 26">
              <a:hlinkClick r:id="rId1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8" grpId="0"/>
      <p:bldP spid="69" grpId="0"/>
      <p:bldP spid="70" grpId="0"/>
      <p:bldP spid="2" grpId="0"/>
      <p:bldP spid="71" grpId="0"/>
      <p:bldP spid="4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339502"/>
            <a:ext cx="1421295" cy="15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251520" y="3806244"/>
            <a:ext cx="945105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051968" y="2198331"/>
            <a:ext cx="685810" cy="3734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4927" y="339502"/>
            <a:ext cx="1361444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0211" y="267494"/>
            <a:ext cx="1575176" cy="17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817" y="1125767"/>
            <a:ext cx="695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5107" y="1170772"/>
            <a:ext cx="676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755576" y="1928918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061085" y="1923678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344925" y="1923678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659960" y="193582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958565" y="193582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2228595" y="193320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541010" y="193058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2839615" y="193320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128695" y="193582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427300" y="1933203"/>
            <a:ext cx="25360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3630655" y="193058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933545" y="193058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182860" y="193058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2415" y="2241333"/>
            <a:ext cx="3590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495" y="2257763"/>
            <a:ext cx="3590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4523850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4838885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108915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421330" y="193582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5738985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018540" y="1923678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6321430" y="1926298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620035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932450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7212005" y="1923678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22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7494180" y="193582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7816120" y="1933203"/>
            <a:ext cx="45005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16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endParaRPr lang="zh-CN" altLang="en-US" sz="1600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80927" y="771550"/>
            <a:ext cx="112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时针第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94615" y="771550"/>
            <a:ext cx="1122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时针第</a:t>
            </a:r>
            <a:r>
              <a:rPr lang="en-US" altLang="zh-CN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1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382232" y="2571750"/>
            <a:ext cx="2248423" cy="847427"/>
            <a:chOff x="881589" y="3561860"/>
            <a:chExt cx="4635516" cy="847427"/>
          </a:xfrm>
          <a:noFill/>
        </p:grpSpPr>
        <p:sp>
          <p:nvSpPr>
            <p:cNvPr id="66" name="AutoShape 12"/>
            <p:cNvSpPr>
              <a:spLocks noChangeArrowheads="1"/>
            </p:cNvSpPr>
            <p:nvPr/>
          </p:nvSpPr>
          <p:spPr bwMode="auto">
            <a:xfrm>
              <a:off x="881589" y="3561860"/>
              <a:ext cx="4635516" cy="847427"/>
            </a:xfrm>
            <a:prstGeom prst="wedgeRoundRectCallout">
              <a:avLst>
                <a:gd name="adj1" fmla="val -56512"/>
                <a:gd name="adj2" fmla="val 45059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" name="文本框 10245"/>
            <p:cNvSpPr txBox="1">
              <a:spLocks noChangeArrowheads="1"/>
            </p:cNvSpPr>
            <p:nvPr/>
          </p:nvSpPr>
          <p:spPr bwMode="auto">
            <a:xfrm>
              <a:off x="926593" y="3578290"/>
              <a:ext cx="4590512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16:00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是下午几时？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18:30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9" name="Picture 5" descr="C:\Users\jinse\Desktop\课件样例\人物图\48.jpg"/>
          <p:cNvPicPr>
            <a:picLocks noChangeAspect="1" noChangeArrowheads="1"/>
          </p:cNvPicPr>
          <p:nvPr/>
        </p:nvPicPr>
        <p:blipFill rotWithShape="1">
          <a:blip r:embed="rId9" cstate="email"/>
          <a:srcRect l="27543" t="10678" r="26729" b="12975"/>
          <a:stretch>
            <a:fillRect/>
          </a:stretch>
        </p:blipFill>
        <p:spPr bwMode="auto">
          <a:xfrm>
            <a:off x="251520" y="3105736"/>
            <a:ext cx="979684" cy="1233601"/>
          </a:xfrm>
          <a:prstGeom prst="rect">
            <a:avLst/>
          </a:prstGeom>
          <a:noFill/>
        </p:spPr>
      </p:pic>
      <p:pic>
        <p:nvPicPr>
          <p:cNvPr id="70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10" cstate="email"/>
          <a:srcRect l="21242" t="20082" r="22361" b="15874"/>
          <a:stretch>
            <a:fillRect/>
          </a:stretch>
        </p:blipFill>
        <p:spPr bwMode="auto">
          <a:xfrm>
            <a:off x="6300192" y="4021164"/>
            <a:ext cx="723540" cy="656457"/>
          </a:xfrm>
          <a:prstGeom prst="rect">
            <a:avLst/>
          </a:prstGeom>
          <a:noFill/>
        </p:spPr>
      </p:pic>
      <p:grpSp>
        <p:nvGrpSpPr>
          <p:cNvPr id="71" name="组合 70"/>
          <p:cNvGrpSpPr/>
          <p:nvPr/>
        </p:nvGrpSpPr>
        <p:grpSpPr>
          <a:xfrm>
            <a:off x="5537202" y="2750846"/>
            <a:ext cx="3108738" cy="1080120"/>
            <a:chOff x="963418" y="2643758"/>
            <a:chExt cx="2744486" cy="1080120"/>
          </a:xfrm>
          <a:noFill/>
        </p:grpSpPr>
        <p:sp>
          <p:nvSpPr>
            <p:cNvPr id="72" name="圆角矩形标注 71"/>
            <p:cNvSpPr/>
            <p:nvPr/>
          </p:nvSpPr>
          <p:spPr>
            <a:xfrm>
              <a:off x="963418" y="2643758"/>
              <a:ext cx="2744486" cy="1080120"/>
            </a:xfrm>
            <a:prstGeom prst="wedgeRoundRectCallout">
              <a:avLst>
                <a:gd name="adj1" fmla="val -25493"/>
                <a:gd name="adj2" fmla="val 68797"/>
                <a:gd name="adj3" fmla="val 16667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文本框 10245"/>
            <p:cNvSpPr txBox="1">
              <a:spLocks noChangeArrowheads="1"/>
            </p:cNvSpPr>
            <p:nvPr/>
          </p:nvSpPr>
          <p:spPr bwMode="auto">
            <a:xfrm>
              <a:off x="963419" y="2665491"/>
              <a:ext cx="2731694" cy="1015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16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：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和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18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：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30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，都在中午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时之后，用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普通记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时法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表示要减去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时。</a:t>
              </a:r>
              <a:endPara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1691680" y="3500210"/>
            <a:ext cx="3933437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16:00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是下午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16-12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1691680" y="3986264"/>
            <a:ext cx="4427968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18:30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是下午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18-12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分。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4" name="图片 6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8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1520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07315" y="4101920"/>
            <a:ext cx="945105" cy="900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19872" y="1403868"/>
            <a:ext cx="2880320" cy="1311898"/>
            <a:chOff x="1850214" y="1118021"/>
            <a:chExt cx="5264568" cy="461665"/>
          </a:xfrm>
          <a:noFill/>
        </p:grpSpPr>
        <p:sp>
          <p:nvSpPr>
            <p:cNvPr id="2" name="圆角矩形标注 1"/>
            <p:cNvSpPr/>
            <p:nvPr/>
          </p:nvSpPr>
          <p:spPr>
            <a:xfrm>
              <a:off x="1850214" y="1134980"/>
              <a:ext cx="5264568" cy="374873"/>
            </a:xfrm>
            <a:prstGeom prst="wedgeRoundRectCallout">
              <a:avLst>
                <a:gd name="adj1" fmla="val -63925"/>
                <a:gd name="adj2" fmla="val 9462"/>
                <a:gd name="adj3" fmla="val 16667"/>
              </a:avLst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10245"/>
            <p:cNvSpPr txBox="1">
              <a:spLocks noChangeArrowheads="1"/>
            </p:cNvSpPr>
            <p:nvPr/>
          </p:nvSpPr>
          <p:spPr bwMode="auto">
            <a:xfrm>
              <a:off x="1939208" y="1118021"/>
              <a:ext cx="5175574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生活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中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有很多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地方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用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24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时记时法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表示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时间。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3652" y="1335185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8244408" y="1008102"/>
            <a:ext cx="776868" cy="828660"/>
          </a:xfrm>
          <a:prstGeom prst="rect">
            <a:avLst/>
          </a:prstGeom>
          <a:noFill/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854865" y="611957"/>
            <a:ext cx="2250250" cy="734615"/>
            <a:chOff x="1420847" y="3827275"/>
            <a:chExt cx="2250250" cy="734615"/>
          </a:xfrm>
          <a:noFill/>
        </p:grpSpPr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幅图没过中午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时，所以是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时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868144" y="612999"/>
            <a:ext cx="2250250" cy="734615"/>
            <a:chOff x="1420847" y="3827275"/>
            <a:chExt cx="2250250" cy="734615"/>
          </a:xfrm>
          <a:noFill/>
        </p:grpSpPr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6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幅图过了中午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时，所以是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16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时。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670066" y="885949"/>
            <a:ext cx="51980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时记时法表示下面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钟面上的时间。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548015" y="1509632"/>
            <a:ext cx="6255695" cy="3150350"/>
          </a:xfrm>
          <a:prstGeom prst="roundRect">
            <a:avLst/>
          </a:prstGeom>
          <a:noFill/>
          <a:ln w="190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548015" y="3039802"/>
            <a:ext cx="6255695" cy="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0"/>
            <a:endCxn id="45" idx="2"/>
          </p:cNvCxnSpPr>
          <p:nvPr/>
        </p:nvCxnSpPr>
        <p:spPr>
          <a:xfrm>
            <a:off x="4675863" y="1509632"/>
            <a:ext cx="0" cy="315035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 descr="j_p52_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13401" y="1547732"/>
            <a:ext cx="2070230" cy="1477432"/>
          </a:xfrm>
          <a:prstGeom prst="rect">
            <a:avLst/>
          </a:prstGeom>
        </p:spPr>
      </p:pic>
      <p:pic>
        <p:nvPicPr>
          <p:cNvPr id="49" name="图片 48" descr="j_p52_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8057" y="3068377"/>
            <a:ext cx="2160240" cy="1541669"/>
          </a:xfrm>
          <a:prstGeom prst="rect">
            <a:avLst/>
          </a:prstGeom>
        </p:spPr>
      </p:pic>
      <p:pic>
        <p:nvPicPr>
          <p:cNvPr id="50" name="图片 49" descr="j_p52_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3411" y="3129812"/>
            <a:ext cx="2117170" cy="1510932"/>
          </a:xfrm>
          <a:prstGeom prst="rect">
            <a:avLst/>
          </a:prstGeom>
        </p:spPr>
      </p:pic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422891" y="2049692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7848716" y="1966587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056" y="1557257"/>
            <a:ext cx="2125972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437656" y="3579862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17:00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7884196" y="3534857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19:00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88612" y="987574"/>
            <a:ext cx="1539172" cy="308141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868144" y="612999"/>
            <a:ext cx="2250250" cy="734615"/>
            <a:chOff x="1420847" y="3827275"/>
            <a:chExt cx="2250250" cy="734615"/>
          </a:xfrm>
          <a:noFill/>
        </p:grpSpPr>
        <p:sp>
          <p:nvSpPr>
            <p:cNvPr id="72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3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幅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图过了中午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时，所以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17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</a:t>
              </a:r>
              <a:r>
                <a:rPr lang="zh-CN" altLang="en-US" sz="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。</a:t>
              </a:r>
              <a:endPara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68144" y="614052"/>
            <a:ext cx="2250250" cy="734615"/>
            <a:chOff x="1420847" y="3827275"/>
            <a:chExt cx="2250250" cy="734615"/>
          </a:xfrm>
          <a:noFill/>
        </p:grpSpPr>
        <p:sp>
          <p:nvSpPr>
            <p:cNvPr id="78" name="AutoShape 12"/>
            <p:cNvSpPr>
              <a:spLocks noChangeArrowheads="1"/>
            </p:cNvSpPr>
            <p:nvPr/>
          </p:nvSpPr>
          <p:spPr bwMode="auto">
            <a:xfrm>
              <a:off x="1434349" y="3837574"/>
              <a:ext cx="2223247" cy="724316"/>
            </a:xfrm>
            <a:prstGeom prst="wedgeRoundRectCallout">
              <a:avLst>
                <a:gd name="adj1" fmla="val 60377"/>
                <a:gd name="adj2" fmla="val 32836"/>
                <a:gd name="adj3" fmla="val 16667"/>
              </a:avLst>
            </a:prstGeom>
            <a:grp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3" name="文本框 10245"/>
            <p:cNvSpPr txBox="1">
              <a:spLocks noChangeArrowheads="1"/>
            </p:cNvSpPr>
            <p:nvPr/>
          </p:nvSpPr>
          <p:spPr bwMode="auto">
            <a:xfrm>
              <a:off x="1420847" y="3827275"/>
              <a:ext cx="2250250" cy="70788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幅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图过了中午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时，所以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19</a:t>
              </a: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时</a:t>
              </a:r>
              <a:r>
                <a:rPr lang="zh-CN" altLang="en-US" sz="2000" b="1" dirty="0" smtClean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。</a:t>
              </a:r>
              <a:endPara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85185" y="2427734"/>
            <a:ext cx="11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4+12=16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32264" y="3984907"/>
            <a:ext cx="11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7+12=19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3528" y="4029912"/>
            <a:ext cx="113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5+12=17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79" grpId="0"/>
      <p:bldP spid="80" grpId="0"/>
      <p:bldP spid="82" grpId="0"/>
      <p:bldP spid="84" grpId="0"/>
      <p:bldP spid="2" grpId="0" animBg="1"/>
      <p:bldP spid="5" grpId="0"/>
      <p:bldP spid="85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9642" y="627534"/>
            <a:ext cx="1792597" cy="159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187624" y="2292719"/>
            <a:ext cx="2115235" cy="5400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1385646" y="2337724"/>
            <a:ext cx="18902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7:30~18:30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4112949" y="1180119"/>
            <a:ext cx="2475275" cy="1197752"/>
          </a:xfrm>
          <a:prstGeom prst="wedgeRoundRectCallout">
            <a:avLst>
              <a:gd name="adj1" fmla="val 61147"/>
              <a:gd name="adj2" fmla="val 4687"/>
              <a:gd name="adj3" fmla="val 16667"/>
            </a:avLst>
          </a:prstGeom>
          <a:noFill/>
          <a:ln w="9525">
            <a:solidFill>
              <a:srgbClr val="0033CC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4067944" y="1177542"/>
            <a:ext cx="261029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从上午几时几分到下午几时几分禁止机动车通行？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115616" y="3829276"/>
            <a:ext cx="64633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答：从上午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: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到下午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6:30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禁止机动车通行。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1475656" y="2994797"/>
            <a:ext cx="54906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7:30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没过中午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时，所以是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7:30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403648" y="3408843"/>
            <a:ext cx="549061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18:30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过了中午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时，所以是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下午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6:30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015517" y="1425665"/>
            <a:ext cx="1126831" cy="161482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7" grpId="0" animBg="1"/>
      <p:bldP spid="18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4" name="文本框 10245"/>
          <p:cNvSpPr txBox="1">
            <a:spLocks noChangeArrowheads="1"/>
          </p:cNvSpPr>
          <p:nvPr/>
        </p:nvSpPr>
        <p:spPr bwMode="auto">
          <a:xfrm>
            <a:off x="395536" y="608370"/>
            <a:ext cx="50405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你能给下面的钟面画上时针吗？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91630"/>
            <a:ext cx="8002615" cy="18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102330" y="3291830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3127555" y="3272780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13:00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223740" y="3291830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21:00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7293970" y="3246825"/>
            <a:ext cx="1170130" cy="45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24:00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665" y="1986685"/>
            <a:ext cx="304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95" y="1986685"/>
            <a:ext cx="400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070" y="2228140"/>
            <a:ext cx="476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0" grpId="0"/>
      <p:bldP spid="51" grpId="0"/>
      <p:bldP spid="61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全屏显示(16:9)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42F67D812D2940929A376672B4506DDC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