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07" r:id="rId2"/>
    <p:sldId id="264" r:id="rId3"/>
    <p:sldId id="308" r:id="rId4"/>
    <p:sldId id="309" r:id="rId5"/>
    <p:sldId id="310" r:id="rId6"/>
    <p:sldId id="306" r:id="rId7"/>
    <p:sldId id="311" r:id="rId8"/>
    <p:sldId id="260" r:id="rId9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333" autoAdjust="0"/>
  </p:normalViewPr>
  <p:slideViewPr>
    <p:cSldViewPr snapToGrid="0">
      <p:cViewPr>
        <p:scale>
          <a:sx n="100" d="100"/>
          <a:sy n="100" d="100"/>
        </p:scale>
        <p:origin x="-282" y="-774"/>
      </p:cViewPr>
      <p:guideLst>
        <p:guide orient="horz" pos="16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1790700"/>
            <a:ext cx="9144000" cy="13811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1790700"/>
            <a:ext cx="9144000" cy="1381125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>
              <a:defRPr sz="33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131471" y="352409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4233767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rId2" action="ppaction://hlinksldjump" tooltip="点击进入"/>
          </p:cNvPr>
          <p:cNvSpPr/>
          <p:nvPr userDrawn="1"/>
        </p:nvSpPr>
        <p:spPr>
          <a:xfrm>
            <a:off x="6259666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49058" y="0"/>
            <a:ext cx="6829425" cy="350535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352551"/>
            <a:ext cx="7886700" cy="3280172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8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849058" y="350535"/>
            <a:ext cx="6272543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/>
          </a:p>
        </p:txBody>
      </p:sp>
      <p:sp>
        <p:nvSpPr>
          <p:cNvPr id="8" name="矩形 7"/>
          <p:cNvSpPr/>
          <p:nvPr/>
        </p:nvSpPr>
        <p:spPr>
          <a:xfrm>
            <a:off x="0" y="5053785"/>
            <a:ext cx="9157036" cy="9619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8172400" y="350535"/>
            <a:ext cx="971600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1817694" cy="6815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400" b="1" dirty="0">
                <a:latin typeface="黑体" panose="02010609060101010101" pitchFamily="2" charset="-122"/>
                <a:ea typeface="黑体" panose="02010609060101010101" pitchFamily="2" charset="-122"/>
              </a:rPr>
              <a:t>第四章</a:t>
            </a: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124980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8226106" y="368538"/>
            <a:ext cx="917895" cy="300755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4231894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同侧圆角矩形 18">
            <a:hlinkClick r:id="rId15" action="ppaction://hlinksldjump" tooltip="点击进入"/>
          </p:cNvPr>
          <p:cNvSpPr/>
          <p:nvPr/>
        </p:nvSpPr>
        <p:spPr>
          <a:xfrm>
            <a:off x="6256921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1855628" y="-23213"/>
            <a:ext cx="6829425" cy="350535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第</a:t>
            </a:r>
            <a:r>
              <a:rPr lang="en-US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2</a:t>
            </a:r>
            <a:r>
              <a:rPr lang="zh-CN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课时　三角形相似的条件</a:t>
            </a:r>
            <a:r>
              <a:rPr lang="en-US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2</a:t>
            </a:r>
            <a:endParaRPr lang="zh-CN" altLang="zh-CN" sz="15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zh-CN" altLang="zh-CN" sz="15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__.doc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Word___1.doc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2.docx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package" Target="../embeddings/Microsoft_Word___3.docx"/><Relationship Id="rId5" Type="http://schemas.openxmlformats.org/officeDocument/2006/relationships/image" Target="../media/image10.jpeg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emf"/><Relationship Id="rId4" Type="http://schemas.openxmlformats.org/officeDocument/2006/relationships/package" Target="../embeddings/Microsoft_Word___4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zh-CN" sz="4100" dirty="0"/>
              <a:t>探索三角形相似的条件</a:t>
            </a:r>
            <a:endParaRPr lang="zh-CN" altLang="en-US" sz="4100" dirty="0"/>
          </a:p>
        </p:txBody>
      </p:sp>
      <p:sp>
        <p:nvSpPr>
          <p:cNvPr id="3" name="标题 1"/>
          <p:cNvSpPr txBox="1"/>
          <p:nvPr/>
        </p:nvSpPr>
        <p:spPr>
          <a:xfrm>
            <a:off x="0" y="917369"/>
            <a:ext cx="9144000" cy="863559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4400" b="1" i="0" kern="1200">
                <a:solidFill>
                  <a:schemeClr val="bg1"/>
                </a:solidFill>
                <a:effectLst/>
                <a:latin typeface="Adobe 黑体 Std R" panose="020B0400000000000000" pitchFamily="34" charset="-122"/>
                <a:ea typeface="Adobe 黑体 Std R" panose="020B0400000000000000" pitchFamily="34" charset="-122"/>
                <a:cs typeface="+mj-cs"/>
              </a:defRPr>
            </a:lvl1pPr>
          </a:lstStyle>
          <a:p>
            <a:r>
              <a:rPr lang="zh-CN" altLang="en-US" sz="2700" dirty="0">
                <a:solidFill>
                  <a:schemeClr val="tx1"/>
                </a:solidFill>
              </a:rPr>
              <a:t>第四章  图形的相似</a:t>
            </a:r>
          </a:p>
        </p:txBody>
      </p:sp>
      <p:sp>
        <p:nvSpPr>
          <p:cNvPr id="6" name="矩形 5"/>
          <p:cNvSpPr/>
          <p:nvPr/>
        </p:nvSpPr>
        <p:spPr>
          <a:xfrm>
            <a:off x="0" y="4326145"/>
            <a:ext cx="9144000" cy="407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kern="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</a:t>
            </a:r>
            <a:r>
              <a:rPr lang="en-US" altLang="zh-CN" sz="2000" b="1" kern="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000" b="1" kern="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模板网</a:t>
            </a:r>
            <a:r>
              <a:rPr lang="en-US" altLang="zh-CN" sz="2000" b="1" kern="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-WWW.1PPT.COM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191435"/>
            <a:ext cx="9143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 smtClean="0"/>
              <a:t>第</a:t>
            </a:r>
            <a:r>
              <a:rPr lang="en-US" altLang="zh-CN" sz="2800" dirty="0" smtClean="0"/>
              <a:t>2</a:t>
            </a:r>
            <a:r>
              <a:rPr lang="zh-CN" altLang="en-US" sz="2800" dirty="0" smtClean="0"/>
              <a:t>课时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571500" y="1019068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三角形相似的判定定理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不能判定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AOB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相似的条件是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J219.EPS" descr="id:2147497150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5879307" y="1548556"/>
            <a:ext cx="1296194" cy="153119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>
                <a:spLocks noChangeAspect="1"/>
              </p:cNvSpPr>
              <p:nvPr/>
            </p:nvSpPr>
            <p:spPr>
              <a:xfrm>
                <a:off x="685800" y="2595932"/>
                <a:ext cx="8572500" cy="1458989"/>
              </a:xfrm>
              <a:prstGeom prst="rect">
                <a:avLst/>
              </a:prstGeom>
            </p:spPr>
            <p:txBody>
              <a:bodyPr lIns="68580" tIns="34290" rIns="68580" bIns="34290">
                <a:spAutoFit/>
              </a:bodyPr>
              <a:lstStyle/>
              <a:p>
                <a:pPr>
                  <a:lnSpc>
                    <a:spcPct val="120000"/>
                  </a:lnSpc>
                  <a:tabLst>
                    <a:tab pos="771525" algn="l"/>
                    <a:tab pos="1387475" algn="l"/>
                    <a:tab pos="1903095" algn="l"/>
                    <a:tab pos="2416175" algn="l"/>
                  </a:tabLst>
                </a:pPr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altLang="zh-CN" sz="17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.AO</a:t>
                </a:r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·</a:t>
                </a:r>
                <a:r>
                  <a:rPr lang="en-US" altLang="zh-CN" sz="17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CO=BO</a:t>
                </a:r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·</a:t>
                </a:r>
                <a:r>
                  <a:rPr lang="en-US" altLang="zh-CN" sz="17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</a:t>
                </a:r>
                <a:endParaRPr lang="zh-CN" altLang="zh-CN" sz="1700" dirty="0">
                  <a:solidFill>
                    <a:srgbClr val="000000"/>
                  </a:solidFill>
                  <a:latin typeface="NEU-BZ-S92"/>
                  <a:ea typeface="方正书宋_GBK"/>
                  <a:cs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  <a:tabLst>
                    <a:tab pos="771525" algn="l"/>
                    <a:tab pos="1387475" algn="l"/>
                    <a:tab pos="1903095" algn="l"/>
                    <a:tab pos="2416175" algn="l"/>
                  </a:tabLst>
                </a:pPr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altLang="zh-CN" sz="17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1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1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𝐴𝑂</m:t>
                        </m:r>
                      </m:num>
                      <m:den>
                        <m:r>
                          <a:rPr lang="en-US" altLang="zh-CN" sz="1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𝐷𝑂</m:t>
                        </m:r>
                      </m:den>
                    </m:f>
                    <m:r>
                      <a:rPr lang="en-US" altLang="zh-CN" sz="17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sz="1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1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𝐴𝐵</m:t>
                        </m:r>
                      </m:num>
                      <m:den>
                        <m:r>
                          <a:rPr lang="en-US" altLang="zh-CN" sz="1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𝐶𝐷</m:t>
                        </m:r>
                      </m:den>
                    </m:f>
                  </m:oMath>
                </a14:m>
                <a:endParaRPr lang="zh-CN" altLang="zh-CN" sz="1700" dirty="0">
                  <a:solidFill>
                    <a:srgbClr val="000000"/>
                  </a:solidFill>
                  <a:latin typeface="NEU-BZ-S92"/>
                  <a:ea typeface="方正书宋_GBK"/>
                  <a:cs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  <a:tabLst>
                    <a:tab pos="771525" algn="l"/>
                    <a:tab pos="1387475" algn="l"/>
                    <a:tab pos="1903095" algn="l"/>
                    <a:tab pos="2416175" algn="l"/>
                  </a:tabLst>
                </a:pPr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altLang="zh-CN" sz="17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zh-CN" altLang="zh-CN" sz="1700" dirty="0">
                    <a:solidFill>
                      <a:srgbClr val="000000"/>
                    </a:solidFill>
                    <a:latin typeface="NEU-BZ-S92"/>
                    <a:cs typeface="宋体" panose="02010600030101010101" pitchFamily="2" charset="-122"/>
                  </a:rPr>
                  <a:t>∠</a:t>
                </a:r>
                <a:r>
                  <a:rPr lang="en-US" altLang="zh-CN" sz="17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A=</a:t>
                </a:r>
                <a:r>
                  <a:rPr lang="zh-CN" altLang="zh-CN" sz="1700" dirty="0">
                    <a:solidFill>
                      <a:srgbClr val="000000"/>
                    </a:solidFill>
                    <a:latin typeface="NEU-BZ-S92"/>
                    <a:cs typeface="宋体" panose="02010600030101010101" pitchFamily="2" charset="-122"/>
                  </a:rPr>
                  <a:t>∠</a:t>
                </a:r>
                <a:r>
                  <a:rPr lang="en-US" altLang="zh-CN" sz="17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endParaRPr lang="zh-CN" altLang="zh-CN" sz="1700" dirty="0">
                  <a:solidFill>
                    <a:srgbClr val="000000"/>
                  </a:solidFill>
                  <a:latin typeface="NEU-BZ-S92"/>
                  <a:ea typeface="方正书宋_GBK"/>
                  <a:cs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  <a:tabLst>
                    <a:tab pos="771525" algn="l"/>
                    <a:tab pos="1387475" algn="l"/>
                    <a:tab pos="1903095" algn="l"/>
                    <a:tab pos="2416175" algn="l"/>
                  </a:tabLst>
                </a:pPr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altLang="zh-CN" sz="17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zh-CN" altLang="zh-CN" sz="1700" dirty="0">
                    <a:solidFill>
                      <a:srgbClr val="000000"/>
                    </a:solidFill>
                    <a:latin typeface="NEU-BZ-S92"/>
                    <a:cs typeface="宋体" panose="02010600030101010101" pitchFamily="2" charset="-122"/>
                  </a:rPr>
                  <a:t>∠</a:t>
                </a:r>
                <a:r>
                  <a:rPr lang="en-US" altLang="zh-CN" sz="17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B=</a:t>
                </a:r>
                <a:r>
                  <a:rPr lang="zh-CN" altLang="zh-CN" sz="1700" dirty="0">
                    <a:solidFill>
                      <a:srgbClr val="000000"/>
                    </a:solidFill>
                    <a:latin typeface="NEU-BZ-S92"/>
                    <a:cs typeface="宋体" panose="02010600030101010101" pitchFamily="2" charset="-122"/>
                  </a:rPr>
                  <a:t>∠</a:t>
                </a:r>
                <a:r>
                  <a:rPr lang="en-US" altLang="zh-CN" sz="17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endParaRPr lang="zh-CN" altLang="zh-CN" sz="1700" dirty="0">
                  <a:solidFill>
                    <a:srgbClr val="000000"/>
                  </a:solidFill>
                  <a:latin typeface="NEU-BZ-S92"/>
                  <a:ea typeface="方正书宋_GBK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595932"/>
                <a:ext cx="8572500" cy="1458989"/>
              </a:xfrm>
              <a:prstGeom prst="rect">
                <a:avLst/>
              </a:prstGeom>
              <a:blipFill rotWithShape="1">
                <a:blip r:embed="rId3"/>
                <a:stretch>
                  <a:fillRect t="-4" b="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矩形 5"/>
          <p:cNvSpPr/>
          <p:nvPr/>
        </p:nvSpPr>
        <p:spPr>
          <a:xfrm>
            <a:off x="4942759" y="1435972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920750" y="1247616"/>
            <a:ext cx="8572500" cy="38318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边上一点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使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∽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DBA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的条件是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J14.EPS" descr="id:2147497157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5962888" y="1988820"/>
            <a:ext cx="1532969" cy="989012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920750" y="2072583"/>
            <a:ext cx="8572500" cy="132497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BC=AD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BC=AB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=CD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=BD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202695" y="1372017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882819"/>
            <a:ext cx="8572500" cy="163891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教材母题变式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能说明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相似的条件是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.AB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=AC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.AB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=BC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A=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.AB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=BC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B=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.AB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=AC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B=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 flipV="1">
            <a:off x="5718011" y="1967949"/>
            <a:ext cx="293162" cy="2584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679450" y="1412768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铜仁中考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BAC=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求证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∽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AED.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J15.EPS" descr="id:2147497164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5460999" y="2067034"/>
            <a:ext cx="2051731" cy="1258570"/>
          </a:xfrm>
          <a:prstGeom prst="rect">
            <a:avLst/>
          </a:prstGeom>
        </p:spPr>
      </p:pic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679450" y="2721300"/>
          <a:ext cx="6096000" cy="1281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Document" r:id="rId4" imgW="3839210" imgH="810895" progId="Word.Document.12">
                  <p:embed/>
                </p:oleObj>
              </mc:Choice>
              <mc:Fallback>
                <p:oleObj name="Document" r:id="rId4" imgW="3839210" imgH="810895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450" y="2721300"/>
                        <a:ext cx="6096000" cy="12812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455704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70°,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将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沿图中的虚线剪开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则剪下的阴影三角形与原三角形不相似的是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J16.EPS" descr="id:2147497178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3714591" y="2109970"/>
            <a:ext cx="4159409" cy="915698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285750" y="3025667"/>
            <a:ext cx="8572500" cy="38318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.P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上一点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AB&gt;AC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下列条件不一定能使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ACP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∽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476250" y="3750689"/>
          <a:ext cx="6096000" cy="960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Document" r:id="rId4" imgW="3839210" imgH="606425" progId="Word.Document.12">
                  <p:embed/>
                </p:oleObj>
              </mc:Choice>
              <mc:Fallback>
                <p:oleObj name="Document" r:id="rId4" imgW="3839210" imgH="606425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3750689"/>
                        <a:ext cx="6096000" cy="9609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矩形 5"/>
          <p:cNvSpPr/>
          <p:nvPr/>
        </p:nvSpPr>
        <p:spPr>
          <a:xfrm>
            <a:off x="2318829" y="1760403"/>
            <a:ext cx="293162" cy="3495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7" name="矩形 6"/>
          <p:cNvSpPr/>
          <p:nvPr/>
        </p:nvSpPr>
        <p:spPr>
          <a:xfrm>
            <a:off x="7377847" y="3100811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135856" y="782241"/>
          <a:ext cx="6086475" cy="12751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Document" r:id="rId3" imgW="3839210" imgH="810895" progId="Word.Document.12">
                  <p:embed/>
                </p:oleObj>
              </mc:Choice>
              <mc:Fallback>
                <p:oleObj name="Document" r:id="rId3" imgW="3839210" imgH="810895" progId="Word.Document.12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5856" y="782241"/>
                        <a:ext cx="6086475" cy="12751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>
            <a:spLocks noChangeAspect="1"/>
          </p:cNvSpPr>
          <p:nvPr/>
        </p:nvSpPr>
        <p:spPr>
          <a:xfrm>
            <a:off x="1138318" y="1762558"/>
            <a:ext cx="8572500" cy="38318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DAB=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ABD=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CBE.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求证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∽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DBE.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4" name="19ZKSJ17.EPS" descr="id:2147497185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6762751" y="2305519"/>
            <a:ext cx="1335167" cy="1047281"/>
          </a:xfrm>
          <a:prstGeom prst="rect">
            <a:avLst/>
          </a:prstGeom>
        </p:spPr>
      </p:pic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1138318" y="2305519"/>
          <a:ext cx="6096000" cy="35234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Document" r:id="rId6" imgW="3839210" imgH="2226310" progId="Word.Document.12">
                  <p:embed/>
                </p:oleObj>
              </mc:Choice>
              <mc:Fallback>
                <p:oleObj name="Document" r:id="rId6" imgW="3839210" imgH="2226310" progId="Word.Document.12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8318" y="2305519"/>
                        <a:ext cx="6096000" cy="35234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矩形 7"/>
          <p:cNvSpPr/>
          <p:nvPr/>
        </p:nvSpPr>
        <p:spPr>
          <a:xfrm>
            <a:off x="3356439" y="1085307"/>
            <a:ext cx="682789" cy="3416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9" name="直接连接符 8"/>
          <p:cNvCxnSpPr/>
          <p:nvPr/>
        </p:nvCxnSpPr>
        <p:spPr>
          <a:xfrm>
            <a:off x="3356439" y="1432895"/>
            <a:ext cx="6644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>
            <a:spLocks noChangeAspect="1"/>
          </p:cNvSpPr>
          <p:nvPr/>
        </p:nvSpPr>
        <p:spPr>
          <a:xfrm>
            <a:off x="374650" y="1146068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在梯形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在线段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为多少时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PBC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相似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9" name="18ZKSJ229.EPS" descr="id:2147497199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6923722" y="1654096"/>
            <a:ext cx="937577" cy="1318607"/>
          </a:xfrm>
          <a:prstGeom prst="rect">
            <a:avLst/>
          </a:prstGeom>
        </p:spPr>
      </p:pic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495300" y="2877278"/>
          <a:ext cx="6096000" cy="1281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Document" r:id="rId4" imgW="3839210" imgH="808990" progId="Word.Document.12">
                  <p:embed/>
                </p:oleObj>
              </mc:Choice>
              <mc:Fallback>
                <p:oleObj name="Document" r:id="rId4" imgW="3839210" imgH="808990" progId="Word.Document.12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2877278"/>
                        <a:ext cx="6096000" cy="12812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/>
          <p:nvPr/>
        </p:nvSpPr>
        <p:spPr>
          <a:xfrm>
            <a:off x="2646820" y="1541512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281</Words>
  <Application>Microsoft Office PowerPoint</Application>
  <PresentationFormat>全屏显示(16:9)</PresentationFormat>
  <Paragraphs>26</Paragraphs>
  <Slides>8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2" baseType="lpstr">
      <vt:lpstr>Adobe 黑体 Std R</vt:lpstr>
      <vt:lpstr>NEU-BZ-S92</vt:lpstr>
      <vt:lpstr>方正书宋_GBK</vt:lpstr>
      <vt:lpstr>黑体</vt:lpstr>
      <vt:lpstr>楷体</vt:lpstr>
      <vt:lpstr>宋体</vt:lpstr>
      <vt:lpstr>微软雅黑</vt:lpstr>
      <vt:lpstr>Arial</vt:lpstr>
      <vt:lpstr>Calibri</vt:lpstr>
      <vt:lpstr>Calibri Light</vt:lpstr>
      <vt:lpstr>Cambria Math</vt:lpstr>
      <vt:lpstr>Times New Roman</vt:lpstr>
      <vt:lpstr>WWW.2PPT.COM
</vt:lpstr>
      <vt:lpstr>Document</vt:lpstr>
      <vt:lpstr>探索三角形相似的条件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1</cp:revision>
  <dcterms:created xsi:type="dcterms:W3CDTF">2019-05-05T03:44:00Z</dcterms:created>
  <dcterms:modified xsi:type="dcterms:W3CDTF">2023-01-14T02:20:53Z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5281C618910D4685B1510476203ED2DC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