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68" r:id="rId2"/>
    <p:sldId id="269" r:id="rId3"/>
    <p:sldId id="298" r:id="rId4"/>
    <p:sldId id="299" r:id="rId5"/>
    <p:sldId id="274" r:id="rId6"/>
    <p:sldId id="310" r:id="rId7"/>
    <p:sldId id="271" r:id="rId8"/>
    <p:sldId id="311" r:id="rId9"/>
    <p:sldId id="300" r:id="rId10"/>
    <p:sldId id="312" r:id="rId11"/>
    <p:sldId id="277" r:id="rId12"/>
    <p:sldId id="313" r:id="rId13"/>
    <p:sldId id="279" r:id="rId14"/>
    <p:sldId id="314" r:id="rId15"/>
    <p:sldId id="303" r:id="rId16"/>
    <p:sldId id="275" r:id="rId17"/>
    <p:sldId id="315" r:id="rId18"/>
    <p:sldId id="305" r:id="rId19"/>
    <p:sldId id="306" r:id="rId20"/>
    <p:sldId id="281" r:id="rId21"/>
    <p:sldId id="316" r:id="rId22"/>
    <p:sldId id="294" r:id="rId23"/>
    <p:sldId id="295" r:id="rId24"/>
    <p:sldId id="308" r:id="rId25"/>
    <p:sldId id="309" r:id="rId26"/>
    <p:sldId id="317" r:id="rId27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6" autoAdjust="0"/>
    <p:restoredTop sz="94665" autoAdjust="0"/>
  </p:normalViewPr>
  <p:slideViewPr>
    <p:cSldViewPr snapToGrid="0">
      <p:cViewPr>
        <p:scale>
          <a:sx n="100" d="100"/>
          <a:sy n="100" d="100"/>
        </p:scale>
        <p:origin x="-28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465E65-EC60-4805-968A-181D8021AB2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DBACF-C048-47FD-AA9B-49D7781E67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DBACF-C048-47FD-AA9B-49D7781E672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0" y="2210972"/>
            <a:ext cx="9144000" cy="110799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sz="6600" b="1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11" name="文本框 5"/>
          <p:cNvSpPr txBox="1"/>
          <p:nvPr/>
        </p:nvSpPr>
        <p:spPr>
          <a:xfrm>
            <a:off x="710261" y="187360"/>
            <a:ext cx="5708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Unit 8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Culture Shapes Us</a:t>
            </a:r>
            <a:endParaRPr lang="zh-CN" altLang="en-US" sz="32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924754" y="539239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27945" y="1086541"/>
            <a:ext cx="8302398" cy="39039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endParaRPr lang="en-US" altLang="en-US" sz="2400" b="1" dirty="0"/>
          </a:p>
          <a:p>
            <a:pPr algn="just">
              <a:lnSpc>
                <a:spcPct val="150000"/>
              </a:lnSpc>
            </a:pPr>
            <a:r>
              <a:rPr lang="en-US" altLang="en-US" sz="2400" b="1" dirty="0"/>
              <a:t>7.</a:t>
            </a:r>
            <a:r>
              <a:rPr lang="en-US" altLang="zh-CN" sz="2400" b="1" dirty="0"/>
              <a:t> </a:t>
            </a:r>
            <a:r>
              <a:rPr lang="en-US" altLang="en-US" sz="2400" b="1" dirty="0"/>
              <a:t> 根据一项调查，欧洲移民的数量从90%下降到了25%……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</a:t>
            </a:r>
            <a:r>
              <a:rPr lang="en-US" altLang="en-US" sz="2400" b="1" dirty="0"/>
              <a:t>___________ _____ a survey, ________ ________ ________ </a:t>
            </a:r>
            <a:endParaRPr lang="en-US" altLang="zh-CN" sz="2400" b="1" dirty="0"/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</a:t>
            </a:r>
            <a:r>
              <a:rPr lang="en-US" altLang="en-US" sz="2400" b="1" dirty="0"/>
              <a:t>European immigrants dropped from 90 percent to 25 </a:t>
            </a:r>
            <a:endParaRPr lang="en-US" altLang="zh-CN" sz="2400" b="1" dirty="0"/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 </a:t>
            </a:r>
            <a:r>
              <a:rPr lang="en-US" altLang="en-US" sz="2400" b="1" dirty="0"/>
              <a:t>percent…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/>
              <a:t>8．在客人到达之前，收拾屋子。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 </a:t>
            </a:r>
            <a:r>
              <a:rPr lang="en-US" altLang="en-US" sz="2400" b="1" dirty="0"/>
              <a:t>________ ________ your house before your guest arrives.</a:t>
            </a:r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4937005" y="2227776"/>
            <a:ext cx="358226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the </a:t>
            </a:r>
            <a:r>
              <a:rPr lang="en-US" altLang="zh-CN" sz="2400" b="1" dirty="0">
                <a:solidFill>
                  <a:srgbClr val="FF0000"/>
                </a:solidFill>
              </a:rPr>
              <a:t>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 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number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      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of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979816" y="2113476"/>
            <a:ext cx="250100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According </a:t>
            </a:r>
            <a:r>
              <a:rPr lang="en-US" altLang="zh-CN" sz="2400" b="1" dirty="0">
                <a:solidFill>
                  <a:srgbClr val="FF0000"/>
                </a:solidFill>
              </a:rPr>
              <a:t>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to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1199812" y="4413835"/>
            <a:ext cx="20610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Tidy </a:t>
            </a:r>
            <a:r>
              <a:rPr lang="en-US" altLang="zh-CN" sz="2400" b="1" dirty="0">
                <a:solidFill>
                  <a:srgbClr val="FF0000"/>
                </a:solidFill>
              </a:rPr>
              <a:t>  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up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utoUpdateAnimBg="0"/>
      <p:bldP spid="18" grpId="0" autoUpdateAnimBg="0"/>
      <p:bldP spid="1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95288" y="1429818"/>
            <a:ext cx="8345941" cy="39703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400" b="1" dirty="0"/>
              <a:t>9．当中国人外出在餐馆用餐时，他们可能会轮流买单。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 </a:t>
            </a:r>
            <a:r>
              <a:rPr lang="en-US" altLang="en-US" sz="2400" b="1" dirty="0"/>
              <a:t>When Chinese people________ ________ in restaurants, </a:t>
            </a:r>
            <a:endParaRPr lang="en-US" altLang="zh-CN" sz="2400" b="1" dirty="0"/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 </a:t>
            </a:r>
            <a:r>
              <a:rPr lang="en-US" altLang="en-US" sz="2400" b="1" dirty="0"/>
              <a:t>they may ________ ________ ________ ________ the meal. 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/>
              <a:t>10．尽管谚语通常简单易记，但它们蕴含着深刻的含义。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  </a:t>
            </a:r>
            <a:r>
              <a:rPr lang="en-US" altLang="en-US" sz="2400" b="1" dirty="0"/>
              <a:t>________ sayings are usually simple and easy to remember, </a:t>
            </a:r>
            <a:r>
              <a:rPr lang="en-US" altLang="en-US" sz="2400" b="1" dirty="0" smtClean="0"/>
              <a:t>they </a:t>
            </a:r>
            <a:r>
              <a:rPr lang="en-US" altLang="en-US" sz="2400" b="1" dirty="0"/>
              <a:t>are ________ ________ deep meaning</a:t>
            </a:r>
            <a:r>
              <a:rPr lang="en-US" altLang="en-US" sz="2400" b="1" dirty="0" smtClean="0"/>
              <a:t>.</a:t>
            </a:r>
            <a:endParaRPr lang="en-US" altLang="en-US" sz="2400" b="1" dirty="0"/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3975667" y="1948090"/>
            <a:ext cx="216116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eat </a:t>
            </a:r>
            <a:r>
              <a:rPr lang="en-US" altLang="zh-CN" sz="2400" b="1" dirty="0">
                <a:solidFill>
                  <a:srgbClr val="FF0000"/>
                </a:solidFill>
              </a:rPr>
              <a:t>          </a:t>
            </a:r>
            <a:r>
              <a:rPr lang="en-US" altLang="en-US" sz="2400" b="1" dirty="0">
                <a:solidFill>
                  <a:srgbClr val="FF0000"/>
                </a:solidFill>
              </a:rPr>
              <a:t>out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999445" y="4244975"/>
            <a:ext cx="141737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Although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2538243" y="2520950"/>
            <a:ext cx="527259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take </a:t>
            </a:r>
            <a:r>
              <a:rPr lang="en-US" altLang="zh-CN" sz="2400" b="1" dirty="0">
                <a:solidFill>
                  <a:srgbClr val="FF0000"/>
                </a:solidFill>
              </a:rPr>
              <a:t>       </a:t>
            </a:r>
            <a:r>
              <a:rPr lang="en-US" altLang="en-US" sz="2400" b="1" dirty="0">
                <a:solidFill>
                  <a:srgbClr val="FF0000"/>
                </a:solidFill>
              </a:rPr>
              <a:t>turns</a:t>
            </a:r>
            <a:r>
              <a:rPr lang="en-US" altLang="zh-CN" sz="2400" b="1" dirty="0">
                <a:solidFill>
                  <a:srgbClr val="FF0000"/>
                </a:solidFill>
              </a:rPr>
              <a:t>     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         paying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     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</a:rPr>
              <a:t>for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347017" y="4768816"/>
            <a:ext cx="20409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full </a:t>
            </a:r>
            <a:r>
              <a:rPr lang="en-US" altLang="zh-CN" sz="2400" b="1" dirty="0">
                <a:solidFill>
                  <a:srgbClr val="FF0000"/>
                </a:solidFill>
              </a:rPr>
              <a:t>    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of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21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utoUpdateAnimBg="0"/>
      <p:bldP spid="10" grpId="0" autoUpdateAnimBg="0"/>
      <p:bldP spid="16" grpId="0" autoUpdateAnimBg="0"/>
      <p:bldP spid="1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52438" y="1317653"/>
            <a:ext cx="8345941" cy="34163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11</a:t>
            </a:r>
            <a:r>
              <a:rPr lang="en-US" altLang="en-US" sz="2400" b="1" dirty="0"/>
              <a:t>．无论这些谚语是汉语的、英语的还是其他任何语言的，</a:t>
            </a:r>
            <a:r>
              <a:rPr lang="en-US" altLang="en-US" sz="2400" b="1" dirty="0" smtClean="0"/>
              <a:t>它们有某些共同之处</a:t>
            </a:r>
            <a:r>
              <a:rPr lang="en-US" altLang="en-US" sz="2400" b="1" dirty="0"/>
              <a:t>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   </a:t>
            </a:r>
            <a:r>
              <a:rPr lang="en-US" altLang="en-US" sz="2400" b="1" dirty="0"/>
              <a:t>________ the sayings are in Chinese, English, or any other </a:t>
            </a:r>
            <a:r>
              <a:rPr lang="en-US" altLang="zh-CN" sz="2400" b="1" dirty="0"/>
              <a:t> </a:t>
            </a:r>
            <a:r>
              <a:rPr lang="en-US" altLang="en-US" sz="2400" b="1" dirty="0" smtClean="0"/>
              <a:t>language</a:t>
            </a:r>
            <a:r>
              <a:rPr lang="en-US" altLang="en-US" sz="2400" b="1" dirty="0"/>
              <a:t>, they share something _____ ___________．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/>
              <a:t>12．给你的客人开门并且挂好他的外套。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 </a:t>
            </a:r>
            <a:r>
              <a:rPr lang="en-US" altLang="en-US" sz="2400" b="1" dirty="0"/>
              <a:t>Open the door for your guest and _______ _____ his coat.</a:t>
            </a: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1174808" y="2446112"/>
            <a:ext cx="16562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Whether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5607844" y="3007898"/>
            <a:ext cx="264848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 in</a:t>
            </a:r>
            <a:r>
              <a:rPr lang="en-US" altLang="zh-CN" sz="2400" b="1" dirty="0">
                <a:solidFill>
                  <a:srgbClr val="FF0000"/>
                </a:solidFill>
              </a:rPr>
              <a:t>      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</a:rPr>
              <a:t>common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5563443" y="4101875"/>
            <a:ext cx="202651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hang </a:t>
            </a:r>
            <a:r>
              <a:rPr lang="en-US" altLang="zh-CN" sz="2400" b="1" dirty="0">
                <a:solidFill>
                  <a:srgbClr val="FF0000"/>
                </a:solidFill>
              </a:rPr>
              <a:t>      </a:t>
            </a:r>
            <a:r>
              <a:rPr lang="en-US" altLang="en-US" sz="2400" b="1" dirty="0">
                <a:solidFill>
                  <a:srgbClr val="FF0000"/>
                </a:solidFill>
              </a:rPr>
              <a:t>up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11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 autoUpdateAnimBg="0"/>
      <p:bldP spid="19" grpId="0" autoUpdateAnimBg="0"/>
      <p:bldP spid="2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21878" y="894081"/>
            <a:ext cx="2853737" cy="845185"/>
            <a:chOff x="77471" y="894080"/>
            <a:chExt cx="3804982" cy="845185"/>
          </a:xfrm>
        </p:grpSpPr>
        <p:pic>
          <p:nvPicPr>
            <p:cNvPr id="2" name="图片 1" descr="图标-03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77471" y="894080"/>
              <a:ext cx="3804982" cy="845185"/>
            </a:xfrm>
            <a:prstGeom prst="rect">
              <a:avLst/>
            </a:prstGeom>
          </p:spPr>
        </p:pic>
        <p:sp>
          <p:nvSpPr>
            <p:cNvPr id="3" name="文本框 2"/>
            <p:cNvSpPr txBox="1"/>
            <p:nvPr/>
          </p:nvSpPr>
          <p:spPr>
            <a:xfrm>
              <a:off x="401990" y="1064895"/>
              <a:ext cx="31188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基础知识迁移</a:t>
              </a:r>
            </a:p>
          </p:txBody>
        </p:sp>
      </p:grpSp>
      <p:sp>
        <p:nvSpPr>
          <p:cNvPr id="5" name="Rectangle 9"/>
          <p:cNvSpPr/>
          <p:nvPr/>
        </p:nvSpPr>
        <p:spPr>
          <a:xfrm>
            <a:off x="731417" y="1900212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sym typeface="宋体" panose="02010600030101010101" pitchFamily="2" charset="-122"/>
              </a:rPr>
              <a:t>单词回顾</a:t>
            </a:r>
            <a:r>
              <a:rPr lang="zh-CN" altLang="en-US" sz="2400" b="1" dirty="0" smtClean="0">
                <a:solidFill>
                  <a:srgbClr val="00A6AD"/>
                </a:solidFill>
              </a:rPr>
              <a:t> </a:t>
            </a:r>
            <a:endParaRPr lang="zh-CN" altLang="en-US" sz="2400" b="1" dirty="0">
              <a:solidFill>
                <a:srgbClr val="00A6AD"/>
              </a:solidFill>
            </a:endParaRPr>
          </a:p>
        </p:txBody>
      </p:sp>
      <p:pic>
        <p:nvPicPr>
          <p:cNvPr id="6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68593" y="2077032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522234" y="2806667"/>
            <a:ext cx="8345942" cy="279595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400" b="1" dirty="0" err="1"/>
              <a:t>根据句意及首字母或汉语提示完成句子</a:t>
            </a:r>
            <a:endParaRPr lang="en-US" altLang="en-US" sz="2400" b="1" dirty="0"/>
          </a:p>
          <a:p>
            <a:pPr algn="just">
              <a:lnSpc>
                <a:spcPct val="150000"/>
              </a:lnSpc>
            </a:pPr>
            <a:r>
              <a:rPr lang="en-US" altLang="en-US" sz="2400" b="1" dirty="0"/>
              <a:t>1．I found it very important to learn about table ________</a:t>
            </a:r>
            <a:endParaRPr lang="en-US" altLang="zh-CN" sz="2400" b="1" dirty="0"/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</a:t>
            </a:r>
            <a:r>
              <a:rPr lang="en-US" altLang="en-US" sz="2400" b="1" dirty="0"/>
              <a:t>(</a:t>
            </a:r>
            <a:r>
              <a:rPr lang="en-US" altLang="en-US" sz="2400" b="1" dirty="0" err="1"/>
              <a:t>礼仪</a:t>
            </a:r>
            <a:r>
              <a:rPr lang="en-US" altLang="en-US" sz="2400" b="1" dirty="0"/>
              <a:t>)．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/>
              <a:t>2．An____________(</a:t>
            </a:r>
            <a:r>
              <a:rPr lang="en-US" altLang="en-US" sz="2400" b="1" dirty="0" err="1"/>
              <a:t>地下</a:t>
            </a:r>
            <a:r>
              <a:rPr lang="en-US" altLang="en-US" sz="2400" b="1" dirty="0"/>
              <a:t>) parking lot will be built here next </a:t>
            </a:r>
            <a:endParaRPr lang="en-US" altLang="zh-CN" sz="2400" b="1" dirty="0"/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</a:t>
            </a:r>
            <a:r>
              <a:rPr lang="en-US" altLang="en-US" sz="2400" b="1" dirty="0"/>
              <a:t>year</a:t>
            </a:r>
            <a:r>
              <a:rPr lang="en-US" altLang="en-US" sz="2400" b="1" dirty="0" smtClean="0"/>
              <a:t>.</a:t>
            </a:r>
            <a:endParaRPr lang="en-US" altLang="en-US" sz="2400" b="1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056424" y="3311452"/>
            <a:ext cx="133081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manners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1423831" y="4480357"/>
            <a:ext cx="19247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underground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4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 autoUpdateAnimBg="0"/>
      <p:bldP spid="1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406173" y="2006437"/>
            <a:ext cx="8345942" cy="27922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3．Guo </a:t>
            </a:r>
            <a:r>
              <a:rPr lang="en-US" altLang="en-US" sz="2400" b="1" dirty="0" err="1"/>
              <a:t>Mingyi</a:t>
            </a:r>
            <a:r>
              <a:rPr lang="en-US" altLang="en-US" sz="2400" b="1" dirty="0"/>
              <a:t> has made many contributions to our ________</a:t>
            </a:r>
            <a:endParaRPr lang="en-US" altLang="zh-CN" sz="2400" b="1" dirty="0"/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</a:t>
            </a:r>
            <a:r>
              <a:rPr lang="en-US" altLang="en-US" sz="2400" b="1" dirty="0"/>
              <a:t>(</a:t>
            </a:r>
            <a:r>
              <a:rPr lang="en-US" altLang="en-US" sz="2400" b="1" dirty="0" err="1"/>
              <a:t>社会</a:t>
            </a:r>
            <a:r>
              <a:rPr lang="en-US" altLang="en-US" sz="2400" b="1" dirty="0"/>
              <a:t>)．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/>
              <a:t>4．I don't know ___________(</a:t>
            </a:r>
            <a:r>
              <a:rPr lang="en-US" altLang="en-US" sz="2400" b="1" dirty="0" err="1"/>
              <a:t>是否</a:t>
            </a:r>
            <a:r>
              <a:rPr lang="en-US" altLang="en-US" sz="2400" b="1" dirty="0"/>
              <a:t>) she can finish the work at </a:t>
            </a:r>
            <a:endParaRPr lang="en-US" altLang="zh-CN" sz="2400" b="1" dirty="0"/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</a:t>
            </a:r>
            <a:r>
              <a:rPr lang="en-US" altLang="en-US" sz="2400" b="1" dirty="0"/>
              <a:t>the end of the month.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/>
              <a:t>5．It is f________ of you to make the same mistake.</a:t>
            </a: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7413709" y="1990968"/>
            <a:ext cx="107273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society</a:t>
            </a: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2715130" y="3195887"/>
            <a:ext cx="153439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whether/if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688307" y="4279861"/>
            <a:ext cx="95410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err="1">
                <a:solidFill>
                  <a:srgbClr val="FF0000"/>
                </a:solidFill>
              </a:rPr>
              <a:t>oolish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 autoUpdateAnimBg="0"/>
      <p:bldP spid="20" grpId="0" autoUpdateAnimBg="0"/>
      <p:bldP spid="2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10658" y="1339487"/>
            <a:ext cx="8460241" cy="45243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/>
              <a:t>6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Chinese eat with c________ while most Westerners eat with </a:t>
            </a:r>
            <a:r>
              <a:rPr lang="en-US" altLang="zh-CN" sz="2400" b="1" dirty="0" smtClean="0"/>
              <a:t>knives </a:t>
            </a:r>
            <a:r>
              <a:rPr lang="en-US" altLang="zh-CN" sz="2400" b="1" dirty="0"/>
              <a:t>and forks.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7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T________ they were not rich, they tried their best to help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the </a:t>
            </a:r>
            <a:r>
              <a:rPr lang="en-US" altLang="zh-CN" sz="2400" b="1" dirty="0"/>
              <a:t>poor children.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8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The man comes from Russia. He can speak R________ well.</a:t>
            </a:r>
            <a:endParaRPr lang="en-US" altLang="zh-CN" sz="2400" b="1" dirty="0"/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9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Because it was too n________ outside last night, we all found </a:t>
            </a:r>
            <a:r>
              <a:rPr lang="en-US" altLang="zh-CN" sz="2400" b="1" dirty="0" smtClean="0"/>
              <a:t>it </a:t>
            </a:r>
            <a:r>
              <a:rPr lang="en-US" altLang="zh-CN" sz="2400" b="1" dirty="0"/>
              <a:t>difficult to fall asleep.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10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It's our duty to keep our classroom clean and t</a:t>
            </a:r>
            <a:r>
              <a:rPr lang="en-US" altLang="zh-CN" sz="2400" b="1" dirty="0" smtClean="0"/>
              <a:t>______</a:t>
            </a:r>
            <a:r>
              <a:rPr lang="zh-CN" altLang="en-US" sz="2400" b="1" dirty="0"/>
              <a:t>．</a:t>
            </a: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6839042" y="3619537"/>
            <a:ext cx="100700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 err="1" smtClean="0">
                <a:solidFill>
                  <a:srgbClr val="FF0000"/>
                </a:solidFill>
              </a:rPr>
              <a:t>ussian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3151234" y="1359085"/>
            <a:ext cx="149432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err="1">
                <a:solidFill>
                  <a:srgbClr val="FF0000"/>
                </a:solidFill>
              </a:rPr>
              <a:t>hopsticks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1033798" y="2478761"/>
            <a:ext cx="100700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err="1">
                <a:solidFill>
                  <a:srgbClr val="FF0000"/>
                </a:solidFill>
              </a:rPr>
              <a:t>hough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3621662" y="4123638"/>
            <a:ext cx="69762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err="1">
                <a:solidFill>
                  <a:srgbClr val="FF0000"/>
                </a:solidFill>
              </a:rPr>
              <a:t>oisy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7152407" y="5238978"/>
            <a:ext cx="59503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err="1">
                <a:solidFill>
                  <a:srgbClr val="FF0000"/>
                </a:solidFill>
              </a:rPr>
              <a:t>idy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446540" y="95467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短语运用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83716" y="1089292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62631" y="2057350"/>
            <a:ext cx="8389484" cy="39039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b="1" dirty="0"/>
              <a:t>根据汉语意思完成句子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1</a:t>
            </a:r>
            <a:r>
              <a:rPr lang="zh-CN" altLang="en-US" sz="2400" b="1" dirty="0"/>
              <a:t>．我越了解李明，就越能意识到我们有很多共同点。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The more I get to know Li Ming, the more I can realize that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 we have a lot _____ ___________</a:t>
            </a:r>
            <a:r>
              <a:rPr lang="zh-CN" altLang="en-US" sz="2400" b="1" dirty="0"/>
              <a:t>．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2</a:t>
            </a:r>
            <a:r>
              <a:rPr lang="zh-CN" altLang="en-US" sz="2400" b="1" dirty="0"/>
              <a:t>．他的毛衣的颜色和我的相似。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The </a:t>
            </a:r>
            <a:r>
              <a:rPr lang="en-US" altLang="zh-CN" sz="2400" b="1" dirty="0" err="1"/>
              <a:t>colour</a:t>
            </a:r>
            <a:r>
              <a:rPr lang="en-US" altLang="zh-CN" sz="2400" b="1" dirty="0"/>
              <a:t> of his sweater ________ ________ ________ that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of mine</a:t>
            </a:r>
            <a:r>
              <a:rPr lang="en-US" altLang="zh-CN" sz="2400" b="1" dirty="0" smtClean="0"/>
              <a:t>.</a:t>
            </a:r>
            <a:endParaRPr lang="en-US" altLang="zh-CN" sz="2400" b="1" dirty="0"/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2806813" y="3780972"/>
            <a:ext cx="249299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in </a:t>
            </a:r>
            <a:r>
              <a:rPr lang="en-US" altLang="zh-CN" sz="2400" b="1" dirty="0">
                <a:solidFill>
                  <a:srgbClr val="FF0000"/>
                </a:solidFill>
              </a:rPr>
              <a:t>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  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common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4396978" y="4848226"/>
            <a:ext cx="34860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 is </a:t>
            </a:r>
            <a:r>
              <a:rPr lang="en-US" altLang="zh-CN" sz="2400" b="1" dirty="0">
                <a:solidFill>
                  <a:srgbClr val="FF0000"/>
                </a:solidFill>
              </a:rPr>
              <a:t>  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  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similar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      </a:t>
            </a:r>
            <a:r>
              <a:rPr lang="en-US" altLang="en-US" sz="2400" b="1" dirty="0">
                <a:solidFill>
                  <a:srgbClr val="FF0000"/>
                </a:solidFill>
              </a:rPr>
              <a:t>to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762102" y="215767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 autoUpdateAnimBg="0"/>
      <p:bldP spid="1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84402" y="1603896"/>
            <a:ext cx="8389484" cy="39703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3</a:t>
            </a:r>
            <a:r>
              <a:rPr lang="zh-CN" altLang="en-US" sz="2400" b="1" dirty="0"/>
              <a:t>．咱们在这面墙上挂些家庭照吧！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Let's ________ ________ some family photos on the wall</a:t>
            </a:r>
            <a:r>
              <a:rPr lang="en-US" altLang="zh-CN" sz="2400" b="1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4．我以前梦想成为一名警官。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      </a:t>
            </a:r>
            <a:r>
              <a:rPr lang="en-US" altLang="en-US" sz="2400" b="1" dirty="0" smtClean="0"/>
              <a:t>I ________________ ____________ being a police officer.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5．请你告诉我一些美国的餐桌礼仪好吗？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       </a:t>
            </a:r>
            <a:r>
              <a:rPr lang="en-US" altLang="en-US" sz="2400" b="1" dirty="0" smtClean="0"/>
              <a:t>Could you please tell me something about the ________ </a:t>
            </a:r>
            <a:endParaRPr lang="en-US" altLang="zh-CN" sz="2400" b="1" dirty="0" smtClean="0"/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        </a:t>
            </a:r>
            <a:r>
              <a:rPr lang="en-US" altLang="en-US" sz="2400" b="1" dirty="0" smtClean="0"/>
              <a:t>________ in the USA?</a:t>
            </a:r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1788373" y="2215018"/>
            <a:ext cx="233269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hang </a:t>
            </a:r>
            <a:r>
              <a:rPr lang="en-US" altLang="zh-CN" sz="2400" b="1" dirty="0">
                <a:solidFill>
                  <a:srgbClr val="FF0000"/>
                </a:solidFill>
              </a:rPr>
              <a:t> 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    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up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1181057" y="3308365"/>
            <a:ext cx="447679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dreamed/dreamt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 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of/about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7151797" y="4349260"/>
            <a:ext cx="8338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table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979816" y="4936862"/>
            <a:ext cx="133081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manners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utoUpdateAnimBg="0"/>
      <p:bldP spid="12" grpId="0" autoUpdateAnimBg="0"/>
      <p:bldP spid="13" grpId="0" autoUpdateAnimBg="0"/>
      <p:bldP spid="1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73516" y="1292918"/>
            <a:ext cx="8541884" cy="34163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6</a:t>
            </a:r>
            <a:r>
              <a:rPr lang="en-US" altLang="en-US" sz="2400" b="1" dirty="0"/>
              <a:t>．我们轮流到学校附近的街道上告诉人们遵守交通规则。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We </a:t>
            </a:r>
            <a:r>
              <a:rPr lang="en-US" altLang="en-US" sz="2400" b="1" dirty="0"/>
              <a:t>________ ________ to go to the streets near our school </a:t>
            </a:r>
            <a:r>
              <a:rPr lang="en-US" altLang="en-US" sz="2400" b="1" dirty="0" smtClean="0"/>
              <a:t>and </a:t>
            </a:r>
            <a:r>
              <a:rPr lang="en-US" altLang="en-US" sz="2400" b="1" dirty="0"/>
              <a:t>tell people to follow the traffic rules. 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/>
              <a:t>7．这些产品的价格依据质量而不同。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The </a:t>
            </a:r>
            <a:r>
              <a:rPr lang="en-US" altLang="en-US" sz="2400" b="1" dirty="0"/>
              <a:t>prices of these products are different ____________ ____ </a:t>
            </a:r>
            <a:r>
              <a:rPr lang="en-US" altLang="en-US" sz="2400" b="1" dirty="0" smtClean="0"/>
              <a:t>their </a:t>
            </a:r>
            <a:r>
              <a:rPr lang="en-US" altLang="en-US" sz="2400" b="1" dirty="0"/>
              <a:t>quality.</a:t>
            </a: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1142317" y="1892556"/>
            <a:ext cx="222048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 take </a:t>
            </a:r>
            <a:r>
              <a:rPr lang="en-US" altLang="zh-CN" sz="2400" b="1" dirty="0">
                <a:solidFill>
                  <a:srgbClr val="FF0000"/>
                </a:solidFill>
              </a:rPr>
              <a:t>        </a:t>
            </a:r>
            <a:r>
              <a:rPr lang="en-US" altLang="en-US" sz="2400" b="1" dirty="0">
                <a:solidFill>
                  <a:srgbClr val="FF0000"/>
                </a:solidFill>
              </a:rPr>
              <a:t>turns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6426816" y="3513834"/>
            <a:ext cx="220124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according </a:t>
            </a:r>
            <a:r>
              <a:rPr lang="en-US" altLang="zh-CN" sz="2400" b="1" dirty="0">
                <a:solidFill>
                  <a:srgbClr val="FF0000"/>
                </a:solidFill>
              </a:rPr>
              <a:t>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to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 autoUpdateAnimBg="0"/>
      <p:bldP spid="1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95288" y="1405208"/>
            <a:ext cx="8345941" cy="34163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400" b="1" dirty="0"/>
              <a:t>8．这个美丽的村庄就是我的家乡。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This </a:t>
            </a:r>
            <a:r>
              <a:rPr lang="en-US" altLang="en-US" sz="2400" b="1" dirty="0"/>
              <a:t>beautiful village ________ ________ ________ me.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/>
              <a:t>9．你的房间很乱。</a:t>
            </a:r>
            <a:r>
              <a:rPr lang="en-US" altLang="en-US" sz="2400" b="1" dirty="0" err="1"/>
              <a:t>请收拾一下吧</a:t>
            </a:r>
            <a:r>
              <a:rPr lang="en-US" altLang="en-US" sz="2400" b="1" dirty="0"/>
              <a:t>。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Your </a:t>
            </a:r>
            <a:r>
              <a:rPr lang="en-US" altLang="en-US" sz="2400" b="1" dirty="0"/>
              <a:t>room is in a mess. Please _______ _______ ________．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/>
              <a:t>10．我不知道如何处理那些垃圾。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I </a:t>
            </a:r>
            <a:r>
              <a:rPr lang="en-US" altLang="en-US" sz="2400" b="1" dirty="0"/>
              <a:t>don't know what I should ________ ________ the litter.</a:t>
            </a: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3526121" y="1983696"/>
            <a:ext cx="336502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is </a:t>
            </a:r>
            <a:r>
              <a:rPr lang="en-US" altLang="zh-CN" sz="2400" b="1" dirty="0">
                <a:solidFill>
                  <a:srgbClr val="FF0000"/>
                </a:solidFill>
              </a:rPr>
              <a:t>   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  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home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       </a:t>
            </a:r>
            <a:r>
              <a:rPr lang="en-US" altLang="en-US" sz="2400" b="1" dirty="0">
                <a:solidFill>
                  <a:srgbClr val="FF0000"/>
                </a:solidFill>
              </a:rPr>
              <a:t>to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4511951" y="2992703"/>
            <a:ext cx="31518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tidy </a:t>
            </a:r>
            <a:r>
              <a:rPr lang="en-US" altLang="zh-CN" sz="2400" b="1" dirty="0">
                <a:solidFill>
                  <a:srgbClr val="FF0000"/>
                </a:solidFill>
              </a:rPr>
              <a:t>   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it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         </a:t>
            </a:r>
            <a:r>
              <a:rPr lang="en-US" altLang="en-US" sz="2400" b="1" dirty="0">
                <a:solidFill>
                  <a:srgbClr val="FF0000"/>
                </a:solidFill>
              </a:rPr>
              <a:t>up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4085569" y="4136870"/>
            <a:ext cx="224612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do </a:t>
            </a:r>
            <a:r>
              <a:rPr lang="en-US" altLang="zh-CN" sz="2400" b="1" dirty="0">
                <a:solidFill>
                  <a:srgbClr val="FF0000"/>
                </a:solidFill>
              </a:rPr>
              <a:t>    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 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with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utoUpdateAnimBg="0"/>
      <p:bldP spid="11" grpId="0" autoUpdateAnimBg="0"/>
      <p:bldP spid="1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266521" y="1031143"/>
            <a:ext cx="2708800" cy="675005"/>
            <a:chOff x="183" y="1646"/>
            <a:chExt cx="4986" cy="1063"/>
          </a:xfrm>
        </p:grpSpPr>
        <p:pic>
          <p:nvPicPr>
            <p:cNvPr id="4" name="图片 3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5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基础知识清单</a:t>
              </a:r>
            </a:p>
          </p:txBody>
        </p:sp>
      </p:grpSp>
      <p:sp>
        <p:nvSpPr>
          <p:cNvPr id="7" name="Rectangle 9"/>
          <p:cNvSpPr/>
          <p:nvPr/>
        </p:nvSpPr>
        <p:spPr>
          <a:xfrm>
            <a:off x="720866" y="1717329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sym typeface="宋体" panose="02010600030101010101" pitchFamily="2" charset="-122"/>
              </a:rPr>
              <a:t>重点单词 </a:t>
            </a:r>
          </a:p>
        </p:txBody>
      </p:sp>
      <p:pic>
        <p:nvPicPr>
          <p:cNvPr id="8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58042" y="183787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544905" y="2132880"/>
            <a:ext cx="6748973" cy="45243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 dirty="0"/>
              <a:t>1</a:t>
            </a:r>
            <a:r>
              <a:rPr lang="zh-CN" altLang="en-US" sz="2400" b="1" dirty="0"/>
              <a:t>．称赞；赞扬</a:t>
            </a:r>
            <a:r>
              <a:rPr lang="en-US" altLang="zh-CN" sz="2400" b="1" dirty="0"/>
              <a:t>(v.)____________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/>
              <a:t>2</a:t>
            </a:r>
            <a:r>
              <a:rPr lang="zh-CN" altLang="en-US" sz="2400" b="1" dirty="0"/>
              <a:t>．使整洁；使整齐；整理</a:t>
            </a:r>
            <a:r>
              <a:rPr lang="en-US" altLang="zh-CN" sz="2400" b="1" dirty="0"/>
              <a:t>(v.) ____________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/>
              <a:t>3</a:t>
            </a:r>
            <a:r>
              <a:rPr lang="zh-CN" altLang="en-US" sz="2400" b="1" dirty="0"/>
              <a:t>．碗</a:t>
            </a:r>
            <a:r>
              <a:rPr lang="en-US" altLang="zh-CN" sz="2400" b="1" dirty="0"/>
              <a:t>(n.) ____________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/>
              <a:t>4</a:t>
            </a:r>
            <a:r>
              <a:rPr lang="zh-CN" altLang="en-US" sz="2400" b="1" dirty="0"/>
              <a:t>．筷子</a:t>
            </a:r>
            <a:r>
              <a:rPr lang="en-US" altLang="zh-CN" sz="2400" b="1" dirty="0"/>
              <a:t>(n.)____________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/>
              <a:t>5</a:t>
            </a:r>
            <a:r>
              <a:rPr lang="zh-CN" altLang="en-US" sz="2400" b="1" dirty="0"/>
              <a:t>．匙勺</a:t>
            </a:r>
            <a:r>
              <a:rPr lang="en-US" altLang="zh-CN" sz="2400" b="1" dirty="0"/>
              <a:t>(n.)____________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/>
              <a:t>6</a:t>
            </a:r>
            <a:r>
              <a:rPr lang="zh-CN" altLang="en-US" sz="2400" b="1" dirty="0"/>
              <a:t>．叉子</a:t>
            </a:r>
            <a:r>
              <a:rPr lang="en-US" altLang="zh-CN" sz="2400" b="1" dirty="0"/>
              <a:t>(n.)____________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284849" y="2251896"/>
            <a:ext cx="12971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praise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4947048" y="3039645"/>
            <a:ext cx="69762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tidy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5" name="Rectangle 20"/>
          <p:cNvSpPr>
            <a:spLocks noChangeArrowheads="1"/>
          </p:cNvSpPr>
          <p:nvPr/>
        </p:nvSpPr>
        <p:spPr bwMode="auto">
          <a:xfrm>
            <a:off x="2319678" y="3933372"/>
            <a:ext cx="81785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bowl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2255214" y="4640944"/>
            <a:ext cx="143340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chopstick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2351485" y="5319940"/>
            <a:ext cx="9557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spoon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8" name="Rectangle 21"/>
          <p:cNvSpPr>
            <a:spLocks noChangeArrowheads="1"/>
          </p:cNvSpPr>
          <p:nvPr/>
        </p:nvSpPr>
        <p:spPr bwMode="auto">
          <a:xfrm>
            <a:off x="2458982" y="6001432"/>
            <a:ext cx="8258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 fork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17" grpId="0" autoUpdateAnimBg="0"/>
      <p:bldP spid="18" grpId="0" autoUpdateAnimBg="0"/>
      <p:bldP spid="25" grpId="0" autoUpdateAnimBg="0"/>
      <p:bldP spid="26" grpId="0" autoUpdateAnimBg="0"/>
      <p:bldP spid="27" grpId="0" autoUpdateAnimBg="0"/>
      <p:bldP spid="2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720866" y="1109424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句型突破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58042" y="1244040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93259" y="2162751"/>
            <a:ext cx="8324169" cy="28623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Ⅰ.</a:t>
            </a:r>
            <a:r>
              <a:rPr lang="zh-CN" altLang="zh-CN" sz="2400" b="1" dirty="0" smtClean="0"/>
              <a:t>连词成句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1</a:t>
            </a:r>
            <a:r>
              <a:rPr lang="zh-CN" altLang="zh-CN" sz="2400" b="1" dirty="0" smtClean="0"/>
              <a:t>．</a:t>
            </a:r>
            <a:r>
              <a:rPr lang="en-US" altLang="zh-CN" sz="2400" b="1" dirty="0" smtClean="0"/>
              <a:t>chopsticks, use, Chinese, of, instead, knives, forks, and</a:t>
            </a:r>
            <a:endParaRPr lang="zh-CN" altLang="zh-CN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____________________________________________________.</a:t>
            </a:r>
            <a:endParaRPr lang="zh-CN" altLang="zh-CN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2</a:t>
            </a:r>
            <a:r>
              <a:rPr lang="zh-CN" altLang="zh-CN" sz="2400" b="1" dirty="0" smtClean="0"/>
              <a:t>．</a:t>
            </a:r>
            <a:r>
              <a:rPr lang="en-US" altLang="zh-CN" sz="2400" b="1" dirty="0" smtClean="0"/>
              <a:t>habits, form, help, sayings, these, people, good</a:t>
            </a:r>
            <a:endParaRPr lang="zh-CN" altLang="zh-CN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____________________________________________________. </a:t>
            </a:r>
            <a:endParaRPr lang="zh-CN" altLang="zh-CN" sz="2400" b="1" dirty="0"/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950907" y="4472078"/>
            <a:ext cx="588013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These sayings help people form good habits</a:t>
            </a:r>
            <a:endParaRPr lang="zh-CN" altLang="zh-CN" sz="2400" b="1" dirty="0">
              <a:solidFill>
                <a:srgbClr val="FF0000"/>
              </a:solidFill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993451" y="3132247"/>
            <a:ext cx="67810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Chinese use chopsticks instead of knives and forks</a:t>
            </a:r>
            <a:endParaRPr lang="zh-CN" altLang="zh-CN" sz="2400" b="1" dirty="0">
              <a:solidFill>
                <a:srgbClr val="FF0000"/>
              </a:solidFill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 autoUpdateAnimBg="0"/>
      <p:bldP spid="15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38831" y="1638972"/>
            <a:ext cx="8324169" cy="34163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3．dress</a:t>
            </a:r>
            <a:r>
              <a:rPr lang="en-US" altLang="en-US" sz="2400" b="1" dirty="0"/>
              <a:t>, </a:t>
            </a:r>
            <a:r>
              <a:rPr lang="en-US" altLang="en-US" sz="2400" b="1" dirty="0" err="1"/>
              <a:t>colour</a:t>
            </a:r>
            <a:r>
              <a:rPr lang="en-US" altLang="en-US" sz="2400" b="1" dirty="0"/>
              <a:t>, is similar to, my, hers, in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______________________________________________.</a:t>
            </a:r>
            <a:endParaRPr lang="en-US" altLang="en-US" sz="2400" b="1" dirty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4</a:t>
            </a:r>
            <a:r>
              <a:rPr lang="zh-CN" altLang="zh-CN" sz="2400" b="1" dirty="0" smtClean="0"/>
              <a:t>．</a:t>
            </a:r>
            <a:r>
              <a:rPr lang="en-US" altLang="zh-CN" sz="2400" b="1" dirty="0" smtClean="0"/>
              <a:t>paying, they, for, take, meal, turns, the</a:t>
            </a:r>
            <a:endParaRPr lang="zh-CN" altLang="zh-CN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________________________________________________.</a:t>
            </a:r>
            <a:endParaRPr lang="zh-CN" altLang="zh-CN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5</a:t>
            </a:r>
            <a:r>
              <a:rPr lang="zh-CN" altLang="zh-CN" sz="2400" b="1" dirty="0" smtClean="0"/>
              <a:t>．</a:t>
            </a:r>
            <a:r>
              <a:rPr lang="en-US" altLang="zh-CN" sz="2400" b="1" dirty="0" smtClean="0"/>
              <a:t>like, to, invite, next Sunday, would, I, my party, you, to</a:t>
            </a:r>
            <a:endParaRPr lang="zh-CN" altLang="zh-CN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________________________________________________.</a:t>
            </a:r>
            <a:r>
              <a:rPr lang="zh-CN" altLang="zh-CN" sz="2400" b="1" dirty="0" smtClean="0"/>
              <a:t>　　　　　　　　　　　　　　　　　</a:t>
            </a:r>
            <a:endParaRPr lang="zh-CN" altLang="zh-CN" sz="2400" b="1" dirty="0"/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988729" y="1988459"/>
            <a:ext cx="488152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My dress is similar to hers in </a:t>
            </a:r>
            <a:r>
              <a:rPr lang="en-US" altLang="en-US" sz="2400" b="1" dirty="0" err="1">
                <a:solidFill>
                  <a:srgbClr val="FF0000"/>
                </a:solidFill>
              </a:rPr>
              <a:t>colour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980394" y="3347132"/>
            <a:ext cx="489832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They take turns paying for the meal</a:t>
            </a:r>
            <a:endParaRPr lang="zh-CN" altLang="zh-CN" sz="2400" b="1" dirty="0">
              <a:solidFill>
                <a:srgbClr val="FF0000"/>
              </a:solidFill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893309" y="4414158"/>
            <a:ext cx="67698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 would like to invite you to my party next Sunday</a:t>
            </a:r>
            <a:endParaRPr lang="zh-CN" altLang="zh-CN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 autoUpdateAnimBg="0"/>
      <p:bldP spid="17" grpId="0" autoUpdateAnimBg="0"/>
      <p:bldP spid="19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71147" y="1265354"/>
            <a:ext cx="8259196" cy="28623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400" b="1" dirty="0"/>
              <a:t>Ⅱ.</a:t>
            </a:r>
            <a:r>
              <a:rPr lang="en-US" altLang="zh-CN" sz="2400" b="1" dirty="0"/>
              <a:t>  </a:t>
            </a:r>
            <a:r>
              <a:rPr lang="en-US" altLang="en-US" sz="2400" b="1" dirty="0" err="1"/>
              <a:t>单项选择</a:t>
            </a:r>
            <a:endParaRPr lang="en-US" altLang="en-US" sz="2400" b="1" dirty="0"/>
          </a:p>
          <a:p>
            <a:pPr algn="just">
              <a:lnSpc>
                <a:spcPct val="150000"/>
              </a:lnSpc>
            </a:pPr>
            <a:r>
              <a:rPr lang="en-US" altLang="en-US" sz="2400" b="1" dirty="0"/>
              <a:t>(　　)1.</a:t>
            </a:r>
            <a:r>
              <a:rPr lang="en-US" altLang="zh-CN" sz="2400" b="1" dirty="0"/>
              <a:t> </a:t>
            </a:r>
            <a:r>
              <a:rPr lang="en-US" altLang="en-US" sz="2400" b="1" dirty="0"/>
              <a:t>________ American people and British people speak the </a:t>
            </a:r>
            <a:r>
              <a:rPr lang="en-US" altLang="en-US" sz="2400" b="1" dirty="0" smtClean="0"/>
              <a:t>same </a:t>
            </a:r>
            <a:r>
              <a:rPr lang="en-US" altLang="en-US" sz="2400" b="1" dirty="0"/>
              <a:t>language, their cultures are quite different.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        </a:t>
            </a:r>
            <a:r>
              <a:rPr lang="en-US" altLang="en-US" sz="2400" b="1" dirty="0" err="1"/>
              <a:t>A．Since</a:t>
            </a:r>
            <a:r>
              <a:rPr lang="en-US" altLang="en-US" sz="2400" b="1" dirty="0"/>
              <a:t>  </a:t>
            </a:r>
            <a:r>
              <a:rPr lang="en-US" altLang="zh-CN" sz="2400" b="1" dirty="0"/>
              <a:t>                             </a:t>
            </a:r>
            <a:r>
              <a:rPr lang="en-US" altLang="en-US" sz="2400" b="1" dirty="0" err="1"/>
              <a:t>B．If</a:t>
            </a:r>
            <a:endParaRPr lang="en-US" altLang="en-US" sz="2400" b="1" dirty="0"/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        </a:t>
            </a:r>
            <a:r>
              <a:rPr lang="en-US" altLang="en-US" sz="2400" b="1" dirty="0" err="1"/>
              <a:t>C．Although</a:t>
            </a:r>
            <a:r>
              <a:rPr lang="en-US" altLang="en-US" sz="2400" b="1" dirty="0"/>
              <a:t>  </a:t>
            </a:r>
            <a:r>
              <a:rPr lang="en-US" altLang="zh-CN" sz="2400" b="1" dirty="0"/>
              <a:t>                      </a:t>
            </a:r>
            <a:r>
              <a:rPr lang="en-US" altLang="en-US" sz="2400" b="1" dirty="0" err="1"/>
              <a:t>D．Because</a:t>
            </a:r>
            <a:endParaRPr lang="en-US" altLang="en-US" sz="2400" b="1" dirty="0"/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530849" y="4596866"/>
            <a:ext cx="8319237" cy="14189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000" b="1" dirty="0" smtClean="0">
                <a:ea typeface="仿宋" panose="02010609060101010101" charset="-122"/>
              </a:rPr>
              <a:t>考查</a:t>
            </a:r>
            <a:r>
              <a:rPr lang="zh-CN" altLang="en-US" sz="2000" b="1" dirty="0">
                <a:ea typeface="仿宋" panose="02010609060101010101" charset="-122"/>
              </a:rPr>
              <a:t>连词辨析。句意：虽然美国人和英国人说相同的语言，但是他们的文化却很不一样。</a:t>
            </a:r>
            <a:r>
              <a:rPr lang="en-US" altLang="zh-CN" sz="2000" b="1" dirty="0">
                <a:ea typeface="仿宋" panose="02010609060101010101" charset="-122"/>
              </a:rPr>
              <a:t>although</a:t>
            </a:r>
            <a:r>
              <a:rPr lang="zh-CN" altLang="en-US" sz="2000" b="1" dirty="0">
                <a:ea typeface="仿宋" panose="02010609060101010101" charset="-122"/>
              </a:rPr>
              <a:t>意为“尽管，虽然”，符合句意。故选</a:t>
            </a:r>
            <a:r>
              <a:rPr lang="en-US" altLang="zh-CN" sz="2000" b="1" dirty="0">
                <a:ea typeface="仿宋" panose="02010609060101010101" charset="-122"/>
              </a:rPr>
              <a:t>C</a:t>
            </a:r>
            <a:r>
              <a:rPr lang="zh-CN" altLang="en-US" sz="2000" b="1" dirty="0">
                <a:ea typeface="仿宋" panose="02010609060101010101" charset="-122"/>
              </a:rPr>
              <a:t>。 </a:t>
            </a: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742941" y="1871899"/>
            <a:ext cx="3036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utoUpdateAnimBg="0"/>
      <p:bldP spid="12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449376" y="1095755"/>
            <a:ext cx="8324510" cy="22382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400" b="1" dirty="0"/>
              <a:t>(　　)2.</a:t>
            </a:r>
            <a:r>
              <a:rPr lang="en-US" altLang="zh-CN" sz="2400" b="1" dirty="0"/>
              <a:t> </a:t>
            </a:r>
            <a:r>
              <a:rPr lang="en-US" altLang="en-US" sz="2400" b="1" dirty="0"/>
              <a:t>________a survey, a large number of students bring </a:t>
            </a:r>
            <a:endParaRPr lang="en-US" altLang="zh-CN" sz="2400" b="1" dirty="0"/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        </a:t>
            </a:r>
            <a:r>
              <a:rPr lang="en-US" altLang="en-US" sz="2400" b="1" dirty="0" err="1"/>
              <a:t>cellphones</a:t>
            </a:r>
            <a:r>
              <a:rPr lang="en-US" altLang="en-US" sz="2400" b="1" dirty="0"/>
              <a:t> to school.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       </a:t>
            </a:r>
            <a:r>
              <a:rPr lang="en-US" altLang="zh-CN" sz="2400" b="1" dirty="0" smtClean="0"/>
              <a:t> </a:t>
            </a:r>
            <a:r>
              <a:rPr lang="en-US" altLang="en-US" sz="2400" b="1" dirty="0" err="1" smtClean="0"/>
              <a:t>A．According</a:t>
            </a:r>
            <a:r>
              <a:rPr lang="en-US" altLang="en-US" sz="2400" b="1" dirty="0" smtClean="0"/>
              <a:t> </a:t>
            </a:r>
            <a:r>
              <a:rPr lang="en-US" altLang="en-US" sz="2400" b="1" dirty="0"/>
              <a:t>to </a:t>
            </a:r>
            <a:r>
              <a:rPr lang="en-US" altLang="zh-CN" sz="2400" b="1" dirty="0"/>
              <a:t>                   </a:t>
            </a:r>
            <a:r>
              <a:rPr lang="en-US" altLang="en-US" sz="2400" b="1" dirty="0"/>
              <a:t> </a:t>
            </a:r>
            <a:r>
              <a:rPr lang="en-US" altLang="en-US" sz="2400" b="1" dirty="0" err="1" smtClean="0"/>
              <a:t>B．With</a:t>
            </a:r>
            <a:endParaRPr lang="en-US" altLang="en-US" sz="2400" b="1" dirty="0"/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       </a:t>
            </a:r>
            <a:r>
              <a:rPr lang="en-US" altLang="zh-CN" sz="2400" b="1" dirty="0" smtClean="0"/>
              <a:t> </a:t>
            </a:r>
            <a:r>
              <a:rPr lang="en-US" altLang="en-US" sz="2400" b="1" dirty="0" err="1" smtClean="0"/>
              <a:t>C．For</a:t>
            </a:r>
            <a:r>
              <a:rPr lang="en-US" altLang="en-US" sz="2400" b="1" dirty="0" smtClean="0"/>
              <a:t>  </a:t>
            </a:r>
            <a:r>
              <a:rPr lang="en-US" altLang="zh-CN" sz="2400" b="1" dirty="0" smtClean="0"/>
              <a:t>                                  </a:t>
            </a:r>
            <a:r>
              <a:rPr lang="en-US" altLang="en-US" sz="2400" b="1" dirty="0" err="1" smtClean="0"/>
              <a:t>D．About</a:t>
            </a:r>
            <a:endParaRPr lang="en-US" altLang="en-US" sz="2400" b="1" dirty="0"/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449376" y="4084829"/>
            <a:ext cx="8025662" cy="14189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en-US" altLang="zh-CN" sz="2000" b="1" dirty="0" smtClean="0">
                <a:ea typeface="仿宋" panose="02010609060101010101" charset="-122"/>
              </a:rPr>
              <a:t>according </a:t>
            </a:r>
            <a:r>
              <a:rPr lang="en-US" altLang="zh-CN" sz="2000" b="1" dirty="0">
                <a:ea typeface="仿宋" panose="02010609060101010101" charset="-122"/>
              </a:rPr>
              <a:t>to</a:t>
            </a:r>
            <a:r>
              <a:rPr lang="zh-CN" altLang="en-US" sz="2000" b="1" dirty="0">
                <a:ea typeface="仿宋" panose="02010609060101010101" charset="-122"/>
              </a:rPr>
              <a:t>意为“根据；依据”；</a:t>
            </a:r>
            <a:r>
              <a:rPr lang="en-US" altLang="zh-CN" sz="2000" b="1" dirty="0">
                <a:ea typeface="仿宋" panose="02010609060101010101" charset="-122"/>
              </a:rPr>
              <a:t>with</a:t>
            </a:r>
            <a:r>
              <a:rPr lang="zh-CN" altLang="en-US" sz="2000" b="1" dirty="0">
                <a:ea typeface="仿宋" panose="02010609060101010101" charset="-122"/>
              </a:rPr>
              <a:t>意为“用；随着”；</a:t>
            </a:r>
            <a:r>
              <a:rPr lang="en-US" altLang="zh-CN" sz="2000" b="1" dirty="0">
                <a:ea typeface="仿宋" panose="02010609060101010101" charset="-122"/>
              </a:rPr>
              <a:t>for</a:t>
            </a:r>
            <a:r>
              <a:rPr lang="zh-CN" altLang="en-US" sz="2000" b="1" dirty="0">
                <a:ea typeface="仿宋" panose="02010609060101010101" charset="-122"/>
              </a:rPr>
              <a:t>意为“为了；因为”；</a:t>
            </a:r>
            <a:r>
              <a:rPr lang="en-US" altLang="zh-CN" sz="2000" b="1" dirty="0">
                <a:ea typeface="仿宋" panose="02010609060101010101" charset="-122"/>
              </a:rPr>
              <a:t>about</a:t>
            </a:r>
            <a:r>
              <a:rPr lang="zh-CN" altLang="en-US" sz="2000" b="1" dirty="0">
                <a:ea typeface="仿宋" panose="02010609060101010101" charset="-122"/>
              </a:rPr>
              <a:t>意为“大约；关于”。句意：根据一份调查显示，很多学生带手机去学校。由句意可知选</a:t>
            </a:r>
            <a:r>
              <a:rPr lang="en-US" altLang="zh-CN" sz="2000" b="1" dirty="0">
                <a:ea typeface="仿宋" panose="02010609060101010101" charset="-122"/>
              </a:rPr>
              <a:t>A</a:t>
            </a:r>
            <a:r>
              <a:rPr lang="zh-CN" altLang="en-US" sz="2000" b="1" dirty="0">
                <a:ea typeface="仿宋" panose="02010609060101010101" charset="-122"/>
              </a:rPr>
              <a:t>。</a:t>
            </a: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732051" y="1193141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utoUpdateAnimBg="0"/>
      <p:bldP spid="1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37821" y="1172543"/>
            <a:ext cx="8313624" cy="175432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/>
              <a:t>(</a:t>
            </a:r>
            <a:r>
              <a:rPr lang="zh-CN" altLang="en-US" sz="2400" b="1" dirty="0"/>
              <a:t>　　</a:t>
            </a:r>
            <a:r>
              <a:rPr lang="en-US" altLang="zh-CN" sz="2400" b="1" dirty="0"/>
              <a:t>)3.  The truth was known to no one ________herself.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          A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also             </a:t>
            </a:r>
            <a:r>
              <a:rPr lang="en-US" altLang="zh-CN" sz="2400" b="1" dirty="0" smtClean="0"/>
              <a:t>B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other than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          C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only           </a:t>
            </a:r>
            <a:r>
              <a:rPr lang="en-US" altLang="zh-CN" sz="2400" b="1" dirty="0" smtClean="0"/>
              <a:t> </a:t>
            </a:r>
            <a:r>
              <a:rPr lang="en-US" altLang="zh-CN" sz="2400" b="1" dirty="0"/>
              <a:t>D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if</a:t>
            </a: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639058" y="3950213"/>
            <a:ext cx="7843761" cy="14189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en-US" altLang="zh-CN" sz="2000" b="1" dirty="0" smtClean="0">
                <a:ea typeface="仿宋" panose="02010609060101010101" charset="-122"/>
              </a:rPr>
              <a:t>also</a:t>
            </a:r>
            <a:r>
              <a:rPr lang="zh-CN" altLang="en-US" sz="2000" b="1" dirty="0">
                <a:ea typeface="仿宋" panose="02010609060101010101" charset="-122"/>
              </a:rPr>
              <a:t>意为“也”；</a:t>
            </a:r>
            <a:r>
              <a:rPr lang="en-US" altLang="zh-CN" sz="2000" b="1" dirty="0">
                <a:ea typeface="仿宋" panose="02010609060101010101" charset="-122"/>
              </a:rPr>
              <a:t>other than</a:t>
            </a:r>
            <a:r>
              <a:rPr lang="zh-CN" altLang="en-US" sz="2000" b="1" dirty="0">
                <a:ea typeface="仿宋" panose="02010609060101010101" charset="-122"/>
              </a:rPr>
              <a:t>意为“不；不同于；除了”；</a:t>
            </a:r>
            <a:r>
              <a:rPr lang="en-US" altLang="zh-CN" sz="2000" b="1" dirty="0">
                <a:ea typeface="仿宋" panose="02010609060101010101" charset="-122"/>
              </a:rPr>
              <a:t>only</a:t>
            </a:r>
            <a:r>
              <a:rPr lang="zh-CN" altLang="en-US" sz="2000" b="1" dirty="0">
                <a:ea typeface="仿宋" panose="02010609060101010101" charset="-122"/>
              </a:rPr>
              <a:t>意为“仅仅；只”；</a:t>
            </a:r>
            <a:r>
              <a:rPr lang="en-US" altLang="zh-CN" sz="2000" b="1" dirty="0">
                <a:ea typeface="仿宋" panose="02010609060101010101" charset="-122"/>
              </a:rPr>
              <a:t>if</a:t>
            </a:r>
            <a:r>
              <a:rPr lang="zh-CN" altLang="en-US" sz="2000" b="1" dirty="0">
                <a:ea typeface="仿宋" panose="02010609060101010101" charset="-122"/>
              </a:rPr>
              <a:t>意为“如果”。句意：除了她自己之外，没有人知道真相。由句意可知选</a:t>
            </a:r>
            <a:r>
              <a:rPr lang="en-US" altLang="zh-CN" sz="2000" b="1" dirty="0">
                <a:ea typeface="仿宋" panose="02010609060101010101" charset="-122"/>
              </a:rPr>
              <a:t>B</a:t>
            </a:r>
            <a:r>
              <a:rPr lang="zh-CN" altLang="en-US" sz="2000" b="1" dirty="0">
                <a:ea typeface="仿宋" panose="02010609060101010101" charset="-122"/>
              </a:rPr>
              <a:t>。 </a:t>
            </a: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731214" y="1301882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utoUpdateAnimBg="0"/>
      <p:bldP spid="8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42526" y="1203979"/>
            <a:ext cx="8738168" cy="27922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(</a:t>
            </a:r>
            <a:r>
              <a:rPr lang="zh-CN" altLang="zh-CN" sz="2400" b="1" dirty="0" smtClean="0"/>
              <a:t>　　</a:t>
            </a:r>
            <a:r>
              <a:rPr lang="en-US" altLang="zh-CN" sz="2400" b="1" dirty="0" smtClean="0"/>
              <a:t>)4.—Would you please help me ______ the coat behind the door?</a:t>
            </a:r>
            <a:endParaRPr lang="zh-CN" altLang="zh-CN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       —With pleasure.</a:t>
            </a:r>
            <a:endParaRPr lang="zh-CN" altLang="zh-CN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        A</a:t>
            </a:r>
            <a:r>
              <a:rPr lang="zh-CN" altLang="zh-CN" sz="2400" b="1" dirty="0" smtClean="0"/>
              <a:t>．</a:t>
            </a:r>
            <a:r>
              <a:rPr lang="en-US" altLang="zh-CN" sz="2400" b="1" dirty="0" smtClean="0"/>
              <a:t>turn up                         B</a:t>
            </a:r>
            <a:r>
              <a:rPr lang="zh-CN" altLang="zh-CN" sz="2400" b="1" dirty="0" smtClean="0"/>
              <a:t>．</a:t>
            </a:r>
            <a:r>
              <a:rPr lang="en-US" altLang="zh-CN" sz="2400" b="1" dirty="0" smtClean="0"/>
              <a:t>hang up  </a:t>
            </a:r>
            <a:endParaRPr lang="zh-CN" altLang="zh-CN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        C</a:t>
            </a:r>
            <a:r>
              <a:rPr lang="zh-CN" altLang="zh-CN" sz="2400" b="1" dirty="0" smtClean="0"/>
              <a:t>．</a:t>
            </a:r>
            <a:r>
              <a:rPr lang="en-US" altLang="zh-CN" sz="2400" b="1" dirty="0" smtClean="0"/>
              <a:t>wake up                       D</a:t>
            </a:r>
            <a:r>
              <a:rPr lang="zh-CN" altLang="zh-CN" sz="2400" b="1" dirty="0" smtClean="0"/>
              <a:t>．</a:t>
            </a:r>
            <a:r>
              <a:rPr lang="en-US" altLang="zh-CN" sz="2400" b="1" dirty="0" smtClean="0"/>
              <a:t>use up</a:t>
            </a:r>
            <a:endParaRPr lang="zh-CN" altLang="zh-CN" sz="2400" b="1" dirty="0"/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624689" y="1432328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428965" y="1064343"/>
            <a:ext cx="8324510" cy="230832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/>
              <a:t>(</a:t>
            </a:r>
            <a:r>
              <a:rPr lang="zh-CN" altLang="en-US" sz="2400" b="1" dirty="0"/>
              <a:t>　　</a:t>
            </a:r>
            <a:r>
              <a:rPr lang="en-US" altLang="zh-CN" sz="2400" b="1" dirty="0"/>
              <a:t>)5. Mary says she will ________ her house and won't go </a:t>
            </a:r>
            <a:r>
              <a:rPr lang="en-US" altLang="zh-CN" sz="2400" b="1" dirty="0" smtClean="0"/>
              <a:t>shopping </a:t>
            </a:r>
            <a:r>
              <a:rPr lang="en-US" altLang="zh-CN" sz="2400" b="1" dirty="0"/>
              <a:t>with us.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         A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tidy up                   </a:t>
            </a:r>
            <a:r>
              <a:rPr lang="en-US" altLang="zh-CN" sz="2400" b="1" dirty="0" smtClean="0"/>
              <a:t>B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hang up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         C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look up                  </a:t>
            </a:r>
            <a:r>
              <a:rPr lang="en-US" altLang="zh-CN" sz="2400" b="1" dirty="0" smtClean="0"/>
              <a:t>D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make up</a:t>
            </a:r>
          </a:p>
        </p:txBody>
      </p:sp>
      <p:sp>
        <p:nvSpPr>
          <p:cNvPr id="3" name="Rectangle 19"/>
          <p:cNvSpPr>
            <a:spLocks noChangeArrowheads="1"/>
          </p:cNvSpPr>
          <p:nvPr/>
        </p:nvSpPr>
        <p:spPr bwMode="auto">
          <a:xfrm>
            <a:off x="518007" y="4464921"/>
            <a:ext cx="8165476" cy="14189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en-US" altLang="zh-CN" sz="2000" b="1" dirty="0" smtClean="0">
                <a:ea typeface="仿宋" panose="02010609060101010101" charset="-122"/>
              </a:rPr>
              <a:t>tidy </a:t>
            </a:r>
            <a:r>
              <a:rPr lang="en-US" altLang="zh-CN" sz="2000" b="1" dirty="0">
                <a:ea typeface="仿宋" panose="02010609060101010101" charset="-122"/>
              </a:rPr>
              <a:t>up</a:t>
            </a:r>
            <a:r>
              <a:rPr lang="zh-CN" altLang="en-US" sz="2000" b="1" dirty="0">
                <a:ea typeface="仿宋" panose="02010609060101010101" charset="-122"/>
              </a:rPr>
              <a:t>意为“整理，收拾；归置”；</a:t>
            </a:r>
            <a:r>
              <a:rPr lang="en-US" altLang="zh-CN" sz="2000" b="1" dirty="0">
                <a:ea typeface="仿宋" panose="02010609060101010101" charset="-122"/>
              </a:rPr>
              <a:t>hang up</a:t>
            </a:r>
            <a:r>
              <a:rPr lang="zh-CN" altLang="en-US" sz="2000" b="1" dirty="0">
                <a:ea typeface="仿宋" panose="02010609060101010101" charset="-122"/>
              </a:rPr>
              <a:t>意为“挂上”；</a:t>
            </a:r>
            <a:r>
              <a:rPr lang="en-US" altLang="zh-CN" sz="2000" b="1" dirty="0">
                <a:ea typeface="仿宋" panose="02010609060101010101" charset="-122"/>
              </a:rPr>
              <a:t>look up</a:t>
            </a:r>
            <a:r>
              <a:rPr lang="zh-CN" altLang="en-US" sz="2000" b="1" dirty="0">
                <a:ea typeface="仿宋" panose="02010609060101010101" charset="-122"/>
              </a:rPr>
              <a:t>意为“查阅；向上看”； </a:t>
            </a:r>
            <a:r>
              <a:rPr lang="en-US" altLang="zh-CN" sz="2000" b="1" dirty="0">
                <a:ea typeface="仿宋" panose="02010609060101010101" charset="-122"/>
              </a:rPr>
              <a:t>make up</a:t>
            </a:r>
            <a:r>
              <a:rPr lang="zh-CN" altLang="en-US" sz="2000" b="1" dirty="0">
                <a:ea typeface="仿宋" panose="02010609060101010101" charset="-122"/>
              </a:rPr>
              <a:t>意为“构成；编造”。由句意“玛丽说她这个周末要收拾屋子，就不和我们一起去购物了”可知选</a:t>
            </a:r>
            <a:r>
              <a:rPr lang="en-US" altLang="zh-CN" sz="2000" b="1" dirty="0">
                <a:ea typeface="仿宋" panose="02010609060101010101" charset="-122"/>
              </a:rPr>
              <a:t>A</a:t>
            </a:r>
            <a:r>
              <a:rPr lang="zh-CN" altLang="en-US" sz="2000" b="1" dirty="0">
                <a:ea typeface="仿宋" panose="02010609060101010101" charset="-122"/>
              </a:rPr>
              <a:t>。 </a:t>
            </a: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732206" y="1150966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utoUpdateAnimBg="0"/>
      <p:bldP spid="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515756" y="960827"/>
            <a:ext cx="8386933" cy="52629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zh-CN" sz="2400" b="1" dirty="0"/>
              <a:t>7</a:t>
            </a:r>
            <a:r>
              <a:rPr lang="zh-CN" altLang="en-US" sz="2400" b="1" dirty="0"/>
              <a:t>．社会</a:t>
            </a:r>
            <a:r>
              <a:rPr lang="en-US" altLang="zh-CN" sz="2400" b="1" dirty="0"/>
              <a:t>(n.)____________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8</a:t>
            </a:r>
            <a:r>
              <a:rPr lang="zh-CN" altLang="en-US" sz="2400" b="1" dirty="0"/>
              <a:t>．镑；磅</a:t>
            </a:r>
            <a:r>
              <a:rPr lang="en-US" altLang="zh-CN" sz="2400" b="1" dirty="0"/>
              <a:t>(n.) 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9</a:t>
            </a:r>
            <a:r>
              <a:rPr lang="zh-CN" altLang="en-US" sz="2400" b="1" dirty="0"/>
              <a:t>．人</a:t>
            </a:r>
            <a:r>
              <a:rPr lang="en-US" altLang="zh-CN" sz="2400" b="1" dirty="0"/>
              <a:t>(</a:t>
            </a:r>
            <a:r>
              <a:rPr lang="zh-CN" altLang="en-US" sz="2400" b="1" dirty="0"/>
              <a:t>的</a:t>
            </a:r>
            <a:r>
              <a:rPr lang="en-US" altLang="zh-CN" sz="2400" b="1" dirty="0"/>
              <a:t>)</a:t>
            </a:r>
            <a:r>
              <a:rPr lang="zh-CN" altLang="en-US" sz="2400" b="1" dirty="0"/>
              <a:t>；人类</a:t>
            </a:r>
            <a:r>
              <a:rPr lang="en-US" altLang="zh-CN" sz="2400" b="1" dirty="0"/>
              <a:t>(</a:t>
            </a:r>
            <a:r>
              <a:rPr lang="zh-CN" altLang="en-US" sz="2400" b="1" dirty="0"/>
              <a:t>的</a:t>
            </a:r>
            <a:r>
              <a:rPr lang="en-US" altLang="zh-CN" sz="2400" b="1" dirty="0"/>
              <a:t>)(</a:t>
            </a:r>
            <a:r>
              <a:rPr lang="en-US" altLang="zh-CN" sz="2400" b="1" dirty="0" err="1"/>
              <a:t>n.&amp;adj</a:t>
            </a:r>
            <a:r>
              <a:rPr lang="en-US" altLang="zh-CN" sz="2400" b="1" dirty="0"/>
              <a:t>) 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10</a:t>
            </a:r>
            <a:r>
              <a:rPr lang="zh-CN" altLang="en-US" sz="2400" b="1" dirty="0"/>
              <a:t>．客人</a:t>
            </a:r>
            <a:r>
              <a:rPr lang="en-US" altLang="zh-CN" sz="2400" b="1" dirty="0"/>
              <a:t>(n.) 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11</a:t>
            </a:r>
            <a:r>
              <a:rPr lang="zh-CN" altLang="en-US" sz="2400" b="1" dirty="0"/>
              <a:t>．粉笔</a:t>
            </a:r>
            <a:r>
              <a:rPr lang="en-US" altLang="zh-CN" sz="2400" b="1" dirty="0"/>
              <a:t>(n.) 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12</a:t>
            </a:r>
            <a:r>
              <a:rPr lang="zh-CN" altLang="en-US" sz="2400" b="1" dirty="0"/>
              <a:t>．政府官员</a:t>
            </a:r>
            <a:r>
              <a:rPr lang="en-US" altLang="zh-CN" sz="2400" b="1" dirty="0"/>
              <a:t>(n.)____________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13</a:t>
            </a:r>
            <a:r>
              <a:rPr lang="zh-CN" altLang="en-US" sz="2400" b="1" dirty="0"/>
              <a:t>．枪</a:t>
            </a:r>
            <a:r>
              <a:rPr lang="en-US" altLang="zh-CN" sz="2400" b="1" dirty="0"/>
              <a:t>(n.) ____________</a:t>
            </a: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2561506" y="1159585"/>
            <a:ext cx="107273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society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810517" y="1828830"/>
            <a:ext cx="119950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pound</a:t>
            </a:r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4709224" y="2518259"/>
            <a:ext cx="110959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human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2756428" y="3211316"/>
            <a:ext cx="8691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</a:rPr>
              <a:t>guest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2777860" y="3874211"/>
            <a:ext cx="9028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chalk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3307687" y="4612398"/>
            <a:ext cx="103746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</a:rPr>
              <a:t>officer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2463535" y="5247398"/>
            <a:ext cx="68159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gun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utoUpdateAnimBg="0"/>
      <p:bldP spid="12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91555" y="1004228"/>
            <a:ext cx="8343389" cy="48936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b="1" dirty="0"/>
              <a:t>14</a:t>
            </a:r>
            <a:r>
              <a:rPr lang="zh-CN" altLang="en-US" sz="2400" b="1" dirty="0"/>
              <a:t>．俄罗斯的</a:t>
            </a:r>
            <a:r>
              <a:rPr lang="en-US" altLang="zh-CN" sz="2400" b="1" dirty="0"/>
              <a:t>(adj.)</a:t>
            </a:r>
            <a:r>
              <a:rPr lang="zh-CN" altLang="en-US" sz="2400" b="1" dirty="0"/>
              <a:t>　俄罗斯人；俄语</a:t>
            </a:r>
            <a:r>
              <a:rPr lang="en-US" altLang="zh-CN" sz="2400" b="1" dirty="0"/>
              <a:t>(n.) ____________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b="1" dirty="0"/>
              <a:t>15</a:t>
            </a:r>
            <a:r>
              <a:rPr lang="zh-CN" altLang="en-US" sz="2400" b="1" dirty="0"/>
              <a:t>．私人的；私有的</a:t>
            </a:r>
            <a:r>
              <a:rPr lang="en-US" altLang="zh-CN" sz="2400" b="1" dirty="0"/>
              <a:t>(adj.) ____________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b="1" dirty="0" smtClean="0"/>
              <a:t>16</a:t>
            </a:r>
            <a:r>
              <a:rPr lang="en-US" altLang="zh-CN" sz="2400" b="1" dirty="0"/>
              <a:t>.   </a:t>
            </a:r>
            <a:r>
              <a:rPr lang="zh-CN" altLang="en-US" sz="2400" b="1" dirty="0"/>
              <a:t>地下的</a:t>
            </a:r>
            <a:r>
              <a:rPr lang="en-US" altLang="zh-CN" sz="2400" b="1" dirty="0"/>
              <a:t>(adj.)________________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b="1" dirty="0"/>
              <a:t>17</a:t>
            </a:r>
            <a:r>
              <a:rPr lang="zh-CN" altLang="en-US" sz="2400" b="1" dirty="0"/>
              <a:t>．是否；不管；无论</a:t>
            </a:r>
            <a:r>
              <a:rPr lang="en-US" altLang="zh-CN" sz="2400" b="1" dirty="0"/>
              <a:t>(conj.) ____________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b="1" dirty="0" smtClean="0"/>
              <a:t>18</a:t>
            </a:r>
            <a:r>
              <a:rPr lang="en-US" altLang="zh-CN" sz="2400" b="1" dirty="0"/>
              <a:t>.   </a:t>
            </a:r>
            <a:r>
              <a:rPr lang="zh-CN" altLang="en-US" sz="2400" b="1" dirty="0"/>
              <a:t>喧闹的；吵闹的</a:t>
            </a:r>
            <a:r>
              <a:rPr lang="en-US" altLang="zh-CN" sz="2400" b="1" dirty="0"/>
              <a:t>(adj.) ____________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b="1" dirty="0"/>
              <a:t>19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custom (n.) ____________________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b="1" dirty="0"/>
              <a:t>20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tradition (n.)________________</a:t>
            </a: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6099995" y="1085676"/>
            <a:ext cx="122982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Russian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4326133" y="1794380"/>
            <a:ext cx="134124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private</a:t>
            </a: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3125983" y="2473376"/>
            <a:ext cx="19247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</a:rPr>
              <a:t>underground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4663250" y="3165301"/>
            <a:ext cx="12618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</a:rPr>
              <a:t>whether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4443325" y="3843843"/>
            <a:ext cx="8691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noisy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2812169" y="4538487"/>
            <a:ext cx="26597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习惯；习俗；风俗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3360537" y="5249687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err="1">
                <a:solidFill>
                  <a:srgbClr val="FF0000"/>
                </a:solidFill>
              </a:rPr>
              <a:t>传统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6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541499" y="936987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sym typeface="宋体" panose="02010600030101010101" pitchFamily="2" charset="-122"/>
              </a:rPr>
              <a:t>重点短语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11332" y="1086117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371645" y="1635272"/>
            <a:ext cx="8434898" cy="3477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b="1" dirty="0"/>
              <a:t>1. </a:t>
            </a:r>
            <a:r>
              <a:rPr lang="zh-CN" altLang="en-US" sz="2400" b="1" dirty="0"/>
              <a:t>压岁钱 </a:t>
            </a:r>
            <a:r>
              <a:rPr lang="en-US" altLang="zh-CN" sz="2400" b="1" dirty="0"/>
              <a:t>__________________ 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b="1" dirty="0"/>
              <a:t>2</a:t>
            </a:r>
            <a:r>
              <a:rPr lang="zh-CN" altLang="en-US" sz="2400" b="1" dirty="0"/>
              <a:t>．轮流；依次</a:t>
            </a:r>
            <a:r>
              <a:rPr lang="en-US" altLang="zh-CN" sz="2400" b="1" dirty="0"/>
              <a:t>__________________ 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b="1" dirty="0"/>
              <a:t>3</a:t>
            </a:r>
            <a:r>
              <a:rPr lang="zh-CN" altLang="en-US" sz="2400" b="1" dirty="0"/>
              <a:t>．按照</a:t>
            </a:r>
            <a:r>
              <a:rPr lang="en-US" altLang="zh-CN" sz="2400" b="1" dirty="0"/>
              <a:t>__________________ 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b="1" dirty="0"/>
              <a:t>4</a:t>
            </a:r>
            <a:r>
              <a:rPr lang="zh-CN" altLang="en-US" sz="2400" b="1" dirty="0"/>
              <a:t>．整理，收拾；归置</a:t>
            </a:r>
            <a:r>
              <a:rPr lang="en-US" altLang="zh-CN" sz="2400" b="1" dirty="0"/>
              <a:t>__________________ 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b="1" dirty="0"/>
              <a:t>5</a:t>
            </a:r>
            <a:r>
              <a:rPr lang="zh-CN" altLang="en-US" sz="2400" b="1" dirty="0" smtClean="0"/>
              <a:t>．人类  </a:t>
            </a:r>
            <a:r>
              <a:rPr lang="en-US" altLang="zh-CN" sz="2400" b="1" dirty="0"/>
              <a:t>__________________ </a:t>
            </a: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1980860" y="1734459"/>
            <a:ext cx="185178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lucky money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2750003" y="2455412"/>
            <a:ext cx="152798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take turns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1940890" y="3101297"/>
            <a:ext cx="18165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according to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3811191" y="3823383"/>
            <a:ext cx="111761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tidy up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1988453" y="4544583"/>
            <a:ext cx="22140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human being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33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626208" y="1324437"/>
            <a:ext cx="8434898" cy="3477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b="1" dirty="0" smtClean="0"/>
              <a:t>6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temple fair_____________ </a:t>
            </a:r>
            <a:endParaRPr lang="en-US" altLang="zh-CN" sz="2400" b="1" dirty="0"/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b="1" dirty="0"/>
              <a:t>7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walks </a:t>
            </a:r>
            <a:r>
              <a:rPr lang="en-US" altLang="zh-CN" sz="2400" b="1" dirty="0" smtClean="0"/>
              <a:t>of life </a:t>
            </a:r>
            <a:r>
              <a:rPr lang="en-US" altLang="zh-CN" sz="2400" b="1" dirty="0"/>
              <a:t>______________________ 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b="1" dirty="0"/>
              <a:t>8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in common __________________ 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b="1" dirty="0"/>
              <a:t>9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other than ______________________ 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b="1" dirty="0"/>
              <a:t>10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hang up__________________ </a:t>
            </a: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2793475" y="1429067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庙会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9" name="Rectangle 21"/>
          <p:cNvSpPr>
            <a:spLocks noChangeArrowheads="1"/>
          </p:cNvSpPr>
          <p:nvPr/>
        </p:nvSpPr>
        <p:spPr bwMode="auto">
          <a:xfrm>
            <a:off x="2806753" y="2137092"/>
            <a:ext cx="32784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 err="1">
                <a:solidFill>
                  <a:srgbClr val="FF0000"/>
                </a:solidFill>
              </a:rPr>
              <a:t>行业；阶层；各行各业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30" name="Rectangle 21"/>
          <p:cNvSpPr>
            <a:spLocks noChangeArrowheads="1"/>
          </p:cNvSpPr>
          <p:nvPr/>
        </p:nvSpPr>
        <p:spPr bwMode="auto">
          <a:xfrm>
            <a:off x="2702149" y="2829016"/>
            <a:ext cx="23503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err="1">
                <a:solidFill>
                  <a:srgbClr val="FF0000"/>
                </a:solidFill>
              </a:rPr>
              <a:t>共同的；共有的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31" name="Rectangle 21"/>
          <p:cNvSpPr>
            <a:spLocks noChangeArrowheads="1"/>
          </p:cNvSpPr>
          <p:nvPr/>
        </p:nvSpPr>
        <p:spPr bwMode="auto">
          <a:xfrm>
            <a:off x="2627308" y="3507559"/>
            <a:ext cx="26597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err="1">
                <a:solidFill>
                  <a:srgbClr val="FF0000"/>
                </a:solidFill>
              </a:rPr>
              <a:t>不；不同于；除了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32" name="Rectangle 21"/>
          <p:cNvSpPr>
            <a:spLocks noChangeArrowheads="1"/>
          </p:cNvSpPr>
          <p:nvPr/>
        </p:nvSpPr>
        <p:spPr bwMode="auto">
          <a:xfrm>
            <a:off x="2924964" y="4175670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 err="1">
                <a:solidFill>
                  <a:srgbClr val="FF0000"/>
                </a:solidFill>
              </a:rPr>
              <a:t>挂上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 autoUpdateAnimBg="0"/>
      <p:bldP spid="29" grpId="0" autoUpdateAnimBg="0"/>
      <p:bldP spid="30" grpId="0" autoUpdateAnimBg="0"/>
      <p:bldP spid="31" grpId="0" autoUpdateAnimBg="0"/>
      <p:bldP spid="3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621509" y="976978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sym typeface="宋体" panose="02010600030101010101" pitchFamily="2" charset="-122"/>
              </a:rPr>
              <a:t>重点句型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58685" y="1096354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71487" y="1853262"/>
            <a:ext cx="8291513" cy="30469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altLang="en-US" sz="2400" b="1" dirty="0"/>
              <a:t>1．对于我来说，这种饼干尝起来就像粉笔！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      </a:t>
            </a:r>
            <a:r>
              <a:rPr lang="en-US" altLang="en-US" sz="2400" b="1" dirty="0"/>
              <a:t>The cookie ________ ________ chalk to me!</a:t>
            </a:r>
          </a:p>
          <a:p>
            <a:pPr algn="just">
              <a:lnSpc>
                <a:spcPct val="200000"/>
              </a:lnSpc>
            </a:pPr>
            <a:r>
              <a:rPr lang="en-US" altLang="en-US" sz="2400" b="1" dirty="0"/>
              <a:t>2．这些天我忙着过圣诞节。</a:t>
            </a:r>
          </a:p>
          <a:p>
            <a:pPr algn="just">
              <a:lnSpc>
                <a:spcPct val="200000"/>
              </a:lnSpc>
            </a:pPr>
            <a:r>
              <a:rPr lang="en-US" altLang="zh-CN" sz="2400" b="1" dirty="0"/>
              <a:t>      </a:t>
            </a:r>
            <a:r>
              <a:rPr lang="en-US" altLang="en-US" sz="2400" b="1" dirty="0"/>
              <a:t>I am so ________ ________ Christmas these days</a:t>
            </a:r>
            <a:r>
              <a:rPr lang="en-US" altLang="en-US" sz="2400" b="1" dirty="0" smtClean="0"/>
              <a:t>.</a:t>
            </a:r>
            <a:endParaRPr lang="en-US" altLang="en-US" sz="2400" b="1" dirty="0"/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2613592" y="2811691"/>
            <a:ext cx="26052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tasted </a:t>
            </a:r>
            <a:r>
              <a:rPr lang="en-US" altLang="zh-CN" sz="2400" b="1" dirty="0">
                <a:solidFill>
                  <a:srgbClr val="FF0000"/>
                </a:solidFill>
              </a:rPr>
              <a:t> 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like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2332434" y="4184879"/>
            <a:ext cx="207620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busy         with</a:t>
            </a:r>
          </a:p>
        </p:txBody>
      </p:sp>
      <p:sp>
        <p:nvSpPr>
          <p:cNvPr id="14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 autoUpdateAnimBg="0"/>
      <p:bldP spid="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38831" y="1790719"/>
            <a:ext cx="8291513" cy="279595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3</a:t>
            </a:r>
            <a:r>
              <a:rPr lang="en-US" altLang="en-US" sz="2400" b="1" dirty="0"/>
              <a:t>．当我读你的电子邮件时，忍不住笑了。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       </a:t>
            </a:r>
            <a:r>
              <a:rPr lang="en-US" altLang="en-US" sz="2400" b="1" dirty="0"/>
              <a:t>I ________ ________ ________ ________ when I read your </a:t>
            </a:r>
            <a:r>
              <a:rPr lang="en-US" altLang="en-US" sz="2400" b="1" dirty="0" smtClean="0"/>
              <a:t>e­mail</a:t>
            </a:r>
            <a:r>
              <a:rPr lang="en-US" altLang="en-US" sz="2400" b="1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/>
              <a:t>4．带一件诸如糖果或者花之类的小礼物。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      </a:t>
            </a:r>
            <a:r>
              <a:rPr lang="en-US" altLang="en-US" sz="2400" b="1" dirty="0"/>
              <a:t>Bring a small gift, ________ ________ sweets or flowers.</a:t>
            </a:r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1302374" y="2307093"/>
            <a:ext cx="50850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couldn't </a:t>
            </a:r>
            <a:r>
              <a:rPr lang="en-US" altLang="zh-CN" sz="2400" b="1" dirty="0">
                <a:solidFill>
                  <a:srgbClr val="FF0000"/>
                </a:solidFill>
              </a:rPr>
              <a:t>      </a:t>
            </a:r>
            <a:r>
              <a:rPr lang="en-US" altLang="en-US" sz="2400" b="1" dirty="0">
                <a:solidFill>
                  <a:srgbClr val="FF0000"/>
                </a:solidFill>
              </a:rPr>
              <a:t>help</a:t>
            </a:r>
            <a:r>
              <a:rPr lang="en-US" altLang="zh-CN" sz="2400" b="1" dirty="0">
                <a:solidFill>
                  <a:srgbClr val="FF0000"/>
                </a:solidFill>
              </a:rPr>
              <a:t>        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but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    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 laugh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3543811" y="4020461"/>
            <a:ext cx="205857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such </a:t>
            </a:r>
            <a:r>
              <a:rPr lang="en-US" altLang="zh-CN" sz="2400" b="1" dirty="0">
                <a:solidFill>
                  <a:srgbClr val="FF0000"/>
                </a:solidFill>
              </a:rPr>
              <a:t>   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as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 autoUpdateAnimBg="0"/>
      <p:bldP spid="1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27945" y="1504217"/>
            <a:ext cx="8302398" cy="28623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400" b="1" dirty="0"/>
              <a:t>5．小孩子们通常得到礼物——</a:t>
            </a:r>
            <a:r>
              <a:rPr lang="en-US" altLang="en-US" sz="2400" b="1" dirty="0" err="1"/>
              <a:t>压岁钱</a:t>
            </a:r>
            <a:r>
              <a:rPr lang="en-US" altLang="en-US" sz="2400" b="1" dirty="0"/>
              <a:t>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 </a:t>
            </a:r>
            <a:r>
              <a:rPr lang="en-US" altLang="en-US" sz="2400" b="1" dirty="0"/>
              <a:t>Young children usually get gifts—________ ________．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/>
              <a:t>6．3%的加拿大人是第一民族。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</a:t>
            </a:r>
            <a:r>
              <a:rPr lang="en-US" altLang="en-US" sz="2400" b="1" dirty="0"/>
              <a:t>________ ________ ________ all Canadians are First Nations </a:t>
            </a:r>
            <a:r>
              <a:rPr lang="en-US" altLang="en-US" sz="2400" b="1" dirty="0" smtClean="0"/>
              <a:t>people.</a:t>
            </a:r>
            <a:endParaRPr lang="en-US" altLang="en-US" sz="2400" b="1" dirty="0"/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5426869" y="2005468"/>
            <a:ext cx="262283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lucky </a:t>
            </a:r>
            <a:r>
              <a:rPr lang="en-US" altLang="zh-CN" sz="2400" b="1" dirty="0">
                <a:solidFill>
                  <a:srgbClr val="FF0000"/>
                </a:solidFill>
              </a:rPr>
              <a:t>      </a:t>
            </a:r>
            <a:r>
              <a:rPr lang="en-US" altLang="en-US" sz="2400" b="1" dirty="0">
                <a:solidFill>
                  <a:srgbClr val="FF0000"/>
                </a:solidFill>
              </a:rPr>
              <a:t>money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979816" y="3130587"/>
            <a:ext cx="366805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Three </a:t>
            </a:r>
            <a:r>
              <a:rPr lang="en-US" altLang="zh-CN" sz="2400" b="1" dirty="0">
                <a:solidFill>
                  <a:srgbClr val="FF0000"/>
                </a:solidFill>
              </a:rPr>
              <a:t>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percent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      </a:t>
            </a:r>
            <a:r>
              <a:rPr lang="en-US" altLang="en-US" sz="2400" b="1" dirty="0">
                <a:solidFill>
                  <a:srgbClr val="FF0000"/>
                </a:solidFill>
              </a:rPr>
              <a:t>of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utoUpdateAnimBg="0"/>
      <p:bldP spid="17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8">
      <a:majorFont>
        <a:latin typeface="Calibri Light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1362</Words>
  <Application>Microsoft Office PowerPoint</Application>
  <PresentationFormat>全屏显示(4:3)</PresentationFormat>
  <Paragraphs>245</Paragraphs>
  <Slides>26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6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2023-01-17T03:15:56Z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22FED0A695384D39BF435CEBF7548AA2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