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8" r:id="rId3"/>
    <p:sldId id="366" r:id="rId4"/>
    <p:sldId id="391" r:id="rId5"/>
    <p:sldId id="479" r:id="rId6"/>
    <p:sldId id="459" r:id="rId7"/>
    <p:sldId id="460" r:id="rId8"/>
    <p:sldId id="480" r:id="rId9"/>
    <p:sldId id="481" r:id="rId10"/>
    <p:sldId id="473" r:id="rId11"/>
    <p:sldId id="462" r:id="rId12"/>
    <p:sldId id="347" r:id="rId13"/>
    <p:sldId id="372" r:id="rId14"/>
    <p:sldId id="475" r:id="rId15"/>
    <p:sldId id="476" r:id="rId16"/>
    <p:sldId id="477" r:id="rId17"/>
    <p:sldId id="482" r:id="rId18"/>
    <p:sldId id="483" r:id="rId19"/>
    <p:sldId id="484" r:id="rId20"/>
    <p:sldId id="271" r:id="rId21"/>
    <p:sldId id="272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9">
          <p15:clr>
            <a:srgbClr val="A4A3A4"/>
          </p15:clr>
        </p15:guide>
        <p15:guide id="2" pos="2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8887" autoAdjust="0"/>
  </p:normalViewPr>
  <p:slideViewPr>
    <p:cSldViewPr>
      <p:cViewPr varScale="1">
        <p:scale>
          <a:sx n="153" d="100"/>
          <a:sy n="153" d="100"/>
        </p:scale>
        <p:origin x="-414" y="-84"/>
      </p:cViewPr>
      <p:guideLst>
        <p:guide orient="horz" pos="1653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939"/>
        <p:guide pos="2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267B8-AAEE-45AD-A132-6A4DF4ED64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FCAE2-E162-4813-98DE-49FA1D196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BCC7E-FA7E-44C1-A34F-0B0A1C8A134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7753-D6AA-43BB-A75B-B2ED8C3173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7161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56652" y="62500"/>
            <a:ext cx="182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加几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2.xml"/><Relationship Id="rId7" Type="http://schemas.openxmlformats.org/officeDocument/2006/relationships/slide" Target="slide1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一</a:t>
                </a:r>
                <a:r>
                  <a:rPr kumimoji="1" lang="zh-CN" altLang="en-US" sz="120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" y="1625265"/>
            <a:ext cx="9143999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加几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组合 24"/>
          <p:cNvGrpSpPr/>
          <p:nvPr/>
        </p:nvGrpSpPr>
        <p:grpSpPr>
          <a:xfrm>
            <a:off x="5" y="520822"/>
            <a:ext cx="4355975" cy="647700"/>
            <a:chOff x="1" y="520822"/>
            <a:chExt cx="4355975" cy="647700"/>
          </a:xfrm>
        </p:grpSpPr>
        <p:pic>
          <p:nvPicPr>
            <p:cNvPr id="26" name="Picture 2" descr="C:\Users\user\Desktop\一上课件1\10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" y="520822"/>
              <a:ext cx="4355975" cy="647700"/>
            </a:xfrm>
            <a:prstGeom prst="rect">
              <a:avLst/>
            </a:prstGeom>
            <a:noFill/>
          </p:spPr>
        </p:pic>
        <p:sp>
          <p:nvSpPr>
            <p:cNvPr id="27" name="矩形 26"/>
            <p:cNvSpPr/>
            <p:nvPr/>
          </p:nvSpPr>
          <p:spPr>
            <a:xfrm>
              <a:off x="1572399" y="625381"/>
              <a:ext cx="2581476" cy="438582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20</a:t>
              </a: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以内的进位加法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2368926" y="43969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7"/>
          <p:cNvGrpSpPr/>
          <p:nvPr/>
        </p:nvGrpSpPr>
        <p:grpSpPr>
          <a:xfrm>
            <a:off x="2525713" y="869952"/>
            <a:ext cx="3446780" cy="527050"/>
            <a:chOff x="2063699" y="2780899"/>
            <a:chExt cx="3447835" cy="526371"/>
          </a:xfrm>
        </p:grpSpPr>
        <p:sp>
          <p:nvSpPr>
            <p:cNvPr id="3081" name="TextBox 11"/>
            <p:cNvSpPr txBox="1"/>
            <p:nvPr/>
          </p:nvSpPr>
          <p:spPr>
            <a:xfrm>
              <a:off x="2063699" y="2780899"/>
              <a:ext cx="3447835" cy="5225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6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=    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（个）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3874638" y="2790412"/>
              <a:ext cx="517683" cy="5168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298318" y="879477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40209" y="1972311"/>
            <a:ext cx="1891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先算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6+4=10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再算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10+1=11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09164" y="1955802"/>
            <a:ext cx="1891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先算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5+5=10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再算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10+1=11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7"/>
          <p:cNvSpPr txBox="1"/>
          <p:nvPr/>
        </p:nvSpPr>
        <p:spPr>
          <a:xfrm>
            <a:off x="142845" y="714362"/>
            <a:ext cx="242889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试一试：</a:t>
            </a:r>
          </a:p>
        </p:txBody>
      </p:sp>
      <p:grpSp>
        <p:nvGrpSpPr>
          <p:cNvPr id="13" name="组合 17"/>
          <p:cNvGrpSpPr/>
          <p:nvPr/>
        </p:nvGrpSpPr>
        <p:grpSpPr bwMode="auto">
          <a:xfrm>
            <a:off x="-214313" y="1714505"/>
            <a:ext cx="2571751" cy="461665"/>
            <a:chOff x="2930432" y="3467403"/>
            <a:chExt cx="2572537" cy="462362"/>
          </a:xfrm>
        </p:grpSpPr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2930432" y="3467403"/>
              <a:ext cx="2572537" cy="4623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931277" y="3538949"/>
              <a:ext cx="357296" cy="35613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667601" y="1714494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7" name="组合 17"/>
          <p:cNvGrpSpPr/>
          <p:nvPr/>
        </p:nvGrpSpPr>
        <p:grpSpPr bwMode="auto">
          <a:xfrm>
            <a:off x="2643174" y="1714505"/>
            <a:ext cx="2571750" cy="461665"/>
            <a:chOff x="2930432" y="3467403"/>
            <a:chExt cx="2572537" cy="462362"/>
          </a:xfrm>
        </p:grpSpPr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2930432" y="3467403"/>
              <a:ext cx="2572537" cy="4623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002758" y="3538949"/>
              <a:ext cx="357296" cy="35613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596561" y="1714494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1" name="组合 17"/>
          <p:cNvGrpSpPr/>
          <p:nvPr/>
        </p:nvGrpSpPr>
        <p:grpSpPr bwMode="auto">
          <a:xfrm>
            <a:off x="5929322" y="1714505"/>
            <a:ext cx="2571750" cy="461665"/>
            <a:chOff x="2930432" y="3467403"/>
            <a:chExt cx="2572537" cy="462362"/>
          </a:xfrm>
        </p:grpSpPr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2930432" y="3467403"/>
              <a:ext cx="2572537" cy="4623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931322" y="3538949"/>
              <a:ext cx="357296" cy="35613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811271" y="1714494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8777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10773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grpSp>
        <p:nvGrpSpPr>
          <p:cNvPr id="9" name="组合 17"/>
          <p:cNvGrpSpPr/>
          <p:nvPr/>
        </p:nvGrpSpPr>
        <p:grpSpPr>
          <a:xfrm>
            <a:off x="2079629" y="2691761"/>
            <a:ext cx="2708275" cy="595610"/>
            <a:chOff x="2287301" y="3394858"/>
            <a:chExt cx="2709104" cy="596896"/>
          </a:xfrm>
        </p:grpSpPr>
        <p:sp>
          <p:nvSpPr>
            <p:cNvPr id="7191" name="TextBox 11"/>
            <p:cNvSpPr txBox="1"/>
            <p:nvPr/>
          </p:nvSpPr>
          <p:spPr>
            <a:xfrm>
              <a:off x="2287301" y="3467405"/>
              <a:ext cx="2572537" cy="524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4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=     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32352" y="3394858"/>
              <a:ext cx="564053" cy="56318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212238" y="2643190"/>
            <a:ext cx="59824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50" y="1142992"/>
            <a:ext cx="292893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组合 17"/>
          <p:cNvGrpSpPr/>
          <p:nvPr/>
        </p:nvGrpSpPr>
        <p:grpSpPr>
          <a:xfrm>
            <a:off x="2071674" y="3357560"/>
            <a:ext cx="2708275" cy="595610"/>
            <a:chOff x="2287301" y="3394858"/>
            <a:chExt cx="2709104" cy="596896"/>
          </a:xfrm>
        </p:grpSpPr>
        <p:sp>
          <p:nvSpPr>
            <p:cNvPr id="21" name="TextBox 11"/>
            <p:cNvSpPr txBox="1"/>
            <p:nvPr/>
          </p:nvSpPr>
          <p:spPr>
            <a:xfrm>
              <a:off x="2287301" y="3467405"/>
              <a:ext cx="2572537" cy="524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4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=     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32352" y="3394858"/>
              <a:ext cx="564053" cy="56318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212238" y="3357570"/>
            <a:ext cx="59824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8777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10773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928678"/>
            <a:ext cx="42338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组合 17"/>
          <p:cNvGrpSpPr/>
          <p:nvPr/>
        </p:nvGrpSpPr>
        <p:grpSpPr>
          <a:xfrm>
            <a:off x="2986737" y="2691761"/>
            <a:ext cx="2708275" cy="595610"/>
            <a:chOff x="2287301" y="3394858"/>
            <a:chExt cx="2709104" cy="596896"/>
          </a:xfrm>
        </p:grpSpPr>
        <p:sp>
          <p:nvSpPr>
            <p:cNvPr id="19" name="TextBox 11"/>
            <p:cNvSpPr txBox="1"/>
            <p:nvPr/>
          </p:nvSpPr>
          <p:spPr>
            <a:xfrm>
              <a:off x="2287301" y="3467405"/>
              <a:ext cx="2572537" cy="524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3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=     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432352" y="3394858"/>
              <a:ext cx="564053" cy="56318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119346" y="2643190"/>
            <a:ext cx="59824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</a:p>
        </p:txBody>
      </p:sp>
      <p:grpSp>
        <p:nvGrpSpPr>
          <p:cNvPr id="22" name="组合 17"/>
          <p:cNvGrpSpPr/>
          <p:nvPr/>
        </p:nvGrpSpPr>
        <p:grpSpPr>
          <a:xfrm>
            <a:off x="3000368" y="3357560"/>
            <a:ext cx="2708275" cy="595610"/>
            <a:chOff x="2287301" y="3394858"/>
            <a:chExt cx="2709104" cy="596896"/>
          </a:xfrm>
        </p:grpSpPr>
        <p:sp>
          <p:nvSpPr>
            <p:cNvPr id="23" name="TextBox 11"/>
            <p:cNvSpPr txBox="1"/>
            <p:nvPr/>
          </p:nvSpPr>
          <p:spPr>
            <a:xfrm>
              <a:off x="2287301" y="3467405"/>
              <a:ext cx="2572537" cy="524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3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=     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432352" y="3394858"/>
              <a:ext cx="564053" cy="56318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5140932" y="3357570"/>
            <a:ext cx="59824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8777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10773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0244" name="Picture 3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813" y="1931353"/>
            <a:ext cx="1720850" cy="1357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5" name="组合 17"/>
          <p:cNvGrpSpPr/>
          <p:nvPr/>
        </p:nvGrpSpPr>
        <p:grpSpPr>
          <a:xfrm>
            <a:off x="428625" y="2683826"/>
            <a:ext cx="2000250" cy="461665"/>
            <a:chOff x="3000335" y="3467407"/>
            <a:chExt cx="2000266" cy="461368"/>
          </a:xfrm>
        </p:grpSpPr>
        <p:sp>
          <p:nvSpPr>
            <p:cNvPr id="10270" name="TextBox 11"/>
            <p:cNvSpPr txBox="1"/>
            <p:nvPr/>
          </p:nvSpPr>
          <p:spPr>
            <a:xfrm>
              <a:off x="3000335" y="3467407"/>
              <a:ext cx="2000266" cy="461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4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571973" y="3527693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1901829" y="2683830"/>
            <a:ext cx="4956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10247" name="组合 17"/>
          <p:cNvGrpSpPr/>
          <p:nvPr/>
        </p:nvGrpSpPr>
        <p:grpSpPr>
          <a:xfrm>
            <a:off x="434975" y="2145660"/>
            <a:ext cx="2000250" cy="461665"/>
            <a:chOff x="3000335" y="3467407"/>
            <a:chExt cx="2000266" cy="461369"/>
          </a:xfrm>
        </p:grpSpPr>
        <p:sp>
          <p:nvSpPr>
            <p:cNvPr id="10268" name="TextBox 11"/>
            <p:cNvSpPr txBox="1"/>
            <p:nvPr/>
          </p:nvSpPr>
          <p:spPr>
            <a:xfrm>
              <a:off x="3000335" y="3467407"/>
              <a:ext cx="2000266" cy="4613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7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4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571973" y="3527693"/>
              <a:ext cx="357191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901829" y="2145667"/>
            <a:ext cx="4956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10249" name="Picture 3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6963" y="1931353"/>
            <a:ext cx="1720850" cy="1357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50" name="组合 17"/>
          <p:cNvGrpSpPr/>
          <p:nvPr/>
        </p:nvGrpSpPr>
        <p:grpSpPr>
          <a:xfrm>
            <a:off x="3279775" y="2683826"/>
            <a:ext cx="2000250" cy="461665"/>
            <a:chOff x="3000335" y="3467407"/>
            <a:chExt cx="2000266" cy="461368"/>
          </a:xfrm>
        </p:grpSpPr>
        <p:sp>
          <p:nvSpPr>
            <p:cNvPr id="10266" name="TextBox 11"/>
            <p:cNvSpPr txBox="1"/>
            <p:nvPr/>
          </p:nvSpPr>
          <p:spPr>
            <a:xfrm>
              <a:off x="3000335" y="3467407"/>
              <a:ext cx="2000266" cy="461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571973" y="3527693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4759329" y="2683830"/>
            <a:ext cx="4956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grpSp>
        <p:nvGrpSpPr>
          <p:cNvPr id="10252" name="组合 17"/>
          <p:cNvGrpSpPr/>
          <p:nvPr/>
        </p:nvGrpSpPr>
        <p:grpSpPr>
          <a:xfrm>
            <a:off x="3286125" y="2145660"/>
            <a:ext cx="2000250" cy="461665"/>
            <a:chOff x="3000335" y="3467407"/>
            <a:chExt cx="2000266" cy="461369"/>
          </a:xfrm>
        </p:grpSpPr>
        <p:sp>
          <p:nvSpPr>
            <p:cNvPr id="10264" name="TextBox 11"/>
            <p:cNvSpPr txBox="1"/>
            <p:nvPr/>
          </p:nvSpPr>
          <p:spPr>
            <a:xfrm>
              <a:off x="3000335" y="3467407"/>
              <a:ext cx="2000266" cy="4613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571973" y="3527693"/>
              <a:ext cx="357191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4759329" y="2145667"/>
            <a:ext cx="4956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10254" name="Picture 3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94463" y="1931353"/>
            <a:ext cx="1720850" cy="1357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55" name="组合 17"/>
          <p:cNvGrpSpPr/>
          <p:nvPr/>
        </p:nvGrpSpPr>
        <p:grpSpPr>
          <a:xfrm>
            <a:off x="6137275" y="2683826"/>
            <a:ext cx="2000250" cy="461665"/>
            <a:chOff x="3000335" y="3467407"/>
            <a:chExt cx="2000266" cy="461368"/>
          </a:xfrm>
        </p:grpSpPr>
        <p:sp>
          <p:nvSpPr>
            <p:cNvPr id="10262" name="TextBox 11"/>
            <p:cNvSpPr txBox="1"/>
            <p:nvPr/>
          </p:nvSpPr>
          <p:spPr>
            <a:xfrm>
              <a:off x="3000335" y="3467407"/>
              <a:ext cx="2000266" cy="461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3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571973" y="3527693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7616829" y="2683830"/>
            <a:ext cx="4956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10257" name="组合 17"/>
          <p:cNvGrpSpPr/>
          <p:nvPr/>
        </p:nvGrpSpPr>
        <p:grpSpPr>
          <a:xfrm>
            <a:off x="6143625" y="2145660"/>
            <a:ext cx="2000250" cy="461665"/>
            <a:chOff x="3000335" y="3467407"/>
            <a:chExt cx="2000266" cy="461369"/>
          </a:xfrm>
        </p:grpSpPr>
        <p:sp>
          <p:nvSpPr>
            <p:cNvPr id="10260" name="TextBox 11"/>
            <p:cNvSpPr txBox="1"/>
            <p:nvPr/>
          </p:nvSpPr>
          <p:spPr>
            <a:xfrm>
              <a:off x="3000335" y="3467407"/>
              <a:ext cx="2000266" cy="4613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8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3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571973" y="3527693"/>
              <a:ext cx="357191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7616829" y="2145667"/>
            <a:ext cx="4956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61137" y="513579"/>
            <a:ext cx="5726966" cy="1265255"/>
            <a:chOff x="2632382" y="674232"/>
            <a:chExt cx="5726966" cy="1265255"/>
          </a:xfrm>
        </p:grpSpPr>
        <p:sp>
          <p:nvSpPr>
            <p:cNvPr id="4" name="AutoShape 3"/>
            <p:cNvSpPr/>
            <p:nvPr/>
          </p:nvSpPr>
          <p:spPr>
            <a:xfrm>
              <a:off x="2632382" y="785992"/>
              <a:ext cx="4654550" cy="714375"/>
            </a:xfrm>
            <a:prstGeom prst="wedgeRoundRectCallout">
              <a:avLst>
                <a:gd name="adj1" fmla="val 59587"/>
                <a:gd name="adj2" fmla="val 35792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spcBef>
                  <a:spcPct val="50000"/>
                </a:spcBef>
                <a:defRPr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比较上下两题，你有什么发现？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7476450" y="674232"/>
              <a:ext cx="882898" cy="1265255"/>
            </a:xfrm>
            <a:prstGeom prst="rect">
              <a:avLst/>
            </a:prstGeom>
          </p:spPr>
        </p:pic>
      </p:grpSp>
      <p:grpSp>
        <p:nvGrpSpPr>
          <p:cNvPr id="11" name="组合 18"/>
          <p:cNvGrpSpPr/>
          <p:nvPr/>
        </p:nvGrpSpPr>
        <p:grpSpPr bwMode="auto">
          <a:xfrm>
            <a:off x="2964184" y="3543937"/>
            <a:ext cx="3912235" cy="890687"/>
            <a:chOff x="7718699" y="-1188722"/>
            <a:chExt cx="5706374" cy="1186659"/>
          </a:xfrm>
          <a:solidFill>
            <a:srgbClr val="FFFFCC"/>
          </a:solidFill>
          <a:effectLst/>
        </p:grpSpPr>
        <p:sp>
          <p:nvSpPr>
            <p:cNvPr id="62" name="圆角矩形标注 61"/>
            <p:cNvSpPr/>
            <p:nvPr/>
          </p:nvSpPr>
          <p:spPr>
            <a:xfrm>
              <a:off x="7718699" y="-1188722"/>
              <a:ext cx="5706374" cy="1118424"/>
            </a:xfrm>
            <a:prstGeom prst="wedgeRoundRectCallout">
              <a:avLst>
                <a:gd name="adj1" fmla="val -60793"/>
                <a:gd name="adj2" fmla="val 10438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63" name="TextBox 62"/>
            <p:cNvSpPr txBox="1">
              <a:spLocks noChangeArrowheads="1"/>
            </p:cNvSpPr>
            <p:nvPr/>
          </p:nvSpPr>
          <p:spPr bwMode="auto">
            <a:xfrm>
              <a:off x="7877081" y="-1109197"/>
              <a:ext cx="5388684" cy="11071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交换两个相加数的位置，得数不变。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5" grpId="0"/>
      <p:bldP spid="30" grpId="0"/>
      <p:bldP spid="34" grpId="0"/>
      <p:bldP spid="39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8777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38" y="1077341"/>
            <a:ext cx="358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用你喜欢的方法计算。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4" name="组合 17"/>
          <p:cNvGrpSpPr/>
          <p:nvPr/>
        </p:nvGrpSpPr>
        <p:grpSpPr bwMode="auto">
          <a:xfrm>
            <a:off x="428625" y="2609852"/>
            <a:ext cx="2000250" cy="461665"/>
            <a:chOff x="3000335" y="3467407"/>
            <a:chExt cx="2000266" cy="461368"/>
          </a:xfrm>
        </p:grpSpPr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3000335" y="3467407"/>
              <a:ext cx="2000266" cy="461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571973" y="3527693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930404" y="2609856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0" name="组合 17"/>
          <p:cNvGrpSpPr/>
          <p:nvPr/>
        </p:nvGrpSpPr>
        <p:grpSpPr bwMode="auto">
          <a:xfrm>
            <a:off x="434975" y="1714513"/>
            <a:ext cx="2000250" cy="461665"/>
            <a:chOff x="3000335" y="3467407"/>
            <a:chExt cx="2000266" cy="461365"/>
          </a:xfrm>
        </p:grpSpPr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>
              <a:off x="3000335" y="3467407"/>
              <a:ext cx="2000266" cy="461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571973" y="3527693"/>
              <a:ext cx="357191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901829" y="1714503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4" name="组合 17"/>
          <p:cNvGrpSpPr/>
          <p:nvPr/>
        </p:nvGrpSpPr>
        <p:grpSpPr bwMode="auto">
          <a:xfrm>
            <a:off x="3279775" y="2609852"/>
            <a:ext cx="2000250" cy="461665"/>
            <a:chOff x="3000335" y="3467407"/>
            <a:chExt cx="2000266" cy="461368"/>
          </a:xfrm>
        </p:grpSpPr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3000335" y="3467407"/>
              <a:ext cx="2000266" cy="461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571973" y="3527693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4759329" y="2609856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8" name="组合 17"/>
          <p:cNvGrpSpPr/>
          <p:nvPr/>
        </p:nvGrpSpPr>
        <p:grpSpPr bwMode="auto">
          <a:xfrm>
            <a:off x="3286125" y="1714513"/>
            <a:ext cx="2000250" cy="461665"/>
            <a:chOff x="3000335" y="3467407"/>
            <a:chExt cx="2000266" cy="461365"/>
          </a:xfrm>
        </p:grpSpPr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>
              <a:off x="3000335" y="3467407"/>
              <a:ext cx="2000266" cy="461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571973" y="3527693"/>
              <a:ext cx="357191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759329" y="1714503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2" name="组合 17"/>
          <p:cNvGrpSpPr/>
          <p:nvPr/>
        </p:nvGrpSpPr>
        <p:grpSpPr bwMode="auto">
          <a:xfrm>
            <a:off x="6137275" y="2609852"/>
            <a:ext cx="2000250" cy="461665"/>
            <a:chOff x="3000335" y="3467407"/>
            <a:chExt cx="2000266" cy="461368"/>
          </a:xfrm>
        </p:grpSpPr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3000335" y="3467407"/>
              <a:ext cx="2000266" cy="461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571973" y="3527693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616829" y="2609856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6" name="组合 17"/>
          <p:cNvGrpSpPr/>
          <p:nvPr/>
        </p:nvGrpSpPr>
        <p:grpSpPr bwMode="auto">
          <a:xfrm>
            <a:off x="6143625" y="1714513"/>
            <a:ext cx="2000250" cy="461665"/>
            <a:chOff x="3000335" y="3467407"/>
            <a:chExt cx="2000266" cy="461365"/>
          </a:xfrm>
        </p:grpSpPr>
        <p:sp>
          <p:nvSpPr>
            <p:cNvPr id="37" name="TextBox 11"/>
            <p:cNvSpPr txBox="1">
              <a:spLocks noChangeArrowheads="1"/>
            </p:cNvSpPr>
            <p:nvPr/>
          </p:nvSpPr>
          <p:spPr bwMode="auto">
            <a:xfrm>
              <a:off x="3000335" y="3467407"/>
              <a:ext cx="2000266" cy="461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571973" y="3527693"/>
              <a:ext cx="357191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7616829" y="1714503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  <p:bldP spid="31" grpId="0"/>
      <p:bldP spid="35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71542" y="10773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4825" y="1177927"/>
            <a:ext cx="22923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5"/>
          <p:cNvSpPr>
            <a:spLocks noChangeArrowheads="1"/>
          </p:cNvSpPr>
          <p:nvPr/>
        </p:nvSpPr>
        <p:spPr bwMode="auto">
          <a:xfrm>
            <a:off x="1285879" y="1428752"/>
            <a:ext cx="6495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23" name="矩形 6"/>
          <p:cNvSpPr>
            <a:spLocks noChangeArrowheads="1"/>
          </p:cNvSpPr>
          <p:nvPr/>
        </p:nvSpPr>
        <p:spPr bwMode="auto">
          <a:xfrm>
            <a:off x="644525" y="2714627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矩形 7"/>
          <p:cNvSpPr>
            <a:spLocks noChangeArrowheads="1"/>
          </p:cNvSpPr>
          <p:nvPr/>
        </p:nvSpPr>
        <p:spPr bwMode="auto">
          <a:xfrm>
            <a:off x="1466850" y="2727327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矩形 8"/>
          <p:cNvSpPr>
            <a:spLocks noChangeArrowheads="1"/>
          </p:cNvSpPr>
          <p:nvPr/>
        </p:nvSpPr>
        <p:spPr bwMode="auto">
          <a:xfrm>
            <a:off x="2286000" y="2714627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44517" y="3467102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357317" y="3479802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209804" y="3467102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25" y="1143000"/>
            <a:ext cx="23637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矩形 5"/>
          <p:cNvSpPr>
            <a:spLocks noChangeArrowheads="1"/>
          </p:cNvSpPr>
          <p:nvPr/>
        </p:nvSpPr>
        <p:spPr bwMode="auto">
          <a:xfrm>
            <a:off x="4143379" y="1428752"/>
            <a:ext cx="6495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31" name="矩形 6"/>
          <p:cNvSpPr>
            <a:spLocks noChangeArrowheads="1"/>
          </p:cNvSpPr>
          <p:nvPr/>
        </p:nvSpPr>
        <p:spPr bwMode="auto">
          <a:xfrm>
            <a:off x="3455988" y="2700340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矩形 7"/>
          <p:cNvSpPr>
            <a:spLocks noChangeArrowheads="1"/>
          </p:cNvSpPr>
          <p:nvPr/>
        </p:nvSpPr>
        <p:spPr bwMode="auto">
          <a:xfrm>
            <a:off x="4278313" y="2713040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矩形 8"/>
          <p:cNvSpPr>
            <a:spLocks noChangeArrowheads="1"/>
          </p:cNvSpPr>
          <p:nvPr/>
        </p:nvSpPr>
        <p:spPr bwMode="auto">
          <a:xfrm>
            <a:off x="5097463" y="2700340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402017" y="3467102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4214817" y="3479802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5067304" y="3467102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0150" y="1165227"/>
            <a:ext cx="22923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矩形 5"/>
          <p:cNvSpPr>
            <a:spLocks noChangeArrowheads="1"/>
          </p:cNvSpPr>
          <p:nvPr/>
        </p:nvSpPr>
        <p:spPr bwMode="auto">
          <a:xfrm>
            <a:off x="7061204" y="1416052"/>
            <a:ext cx="6495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39" name="矩形 6"/>
          <p:cNvSpPr>
            <a:spLocks noChangeArrowheads="1"/>
          </p:cNvSpPr>
          <p:nvPr/>
        </p:nvSpPr>
        <p:spPr bwMode="auto">
          <a:xfrm>
            <a:off x="6418263" y="2701927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" name="矩形 7"/>
          <p:cNvSpPr>
            <a:spLocks noChangeArrowheads="1"/>
          </p:cNvSpPr>
          <p:nvPr/>
        </p:nvSpPr>
        <p:spPr bwMode="auto">
          <a:xfrm>
            <a:off x="7240588" y="2714627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" name="矩形 8"/>
          <p:cNvSpPr>
            <a:spLocks noChangeArrowheads="1"/>
          </p:cNvSpPr>
          <p:nvPr/>
        </p:nvSpPr>
        <p:spPr bwMode="auto">
          <a:xfrm>
            <a:off x="8061325" y="2701927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6318254" y="3454402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7132642" y="3467102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7985128" y="3454402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148777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4" grpId="0"/>
      <p:bldP spid="35" grpId="0"/>
      <p:bldP spid="36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8777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10773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05074" y="1519252"/>
            <a:ext cx="3738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组合 18"/>
          <p:cNvGrpSpPr/>
          <p:nvPr/>
        </p:nvGrpSpPr>
        <p:grpSpPr bwMode="auto">
          <a:xfrm>
            <a:off x="4357640" y="661987"/>
            <a:ext cx="1500197" cy="830997"/>
            <a:chOff x="6380325" y="-1811017"/>
            <a:chExt cx="2188168" cy="1107236"/>
          </a:xfrm>
          <a:solidFill>
            <a:srgbClr val="FFFFCC"/>
          </a:solidFill>
          <a:effectLst/>
        </p:grpSpPr>
        <p:sp>
          <p:nvSpPr>
            <p:cNvPr id="32" name="圆角矩形标注 31"/>
            <p:cNvSpPr/>
            <p:nvPr/>
          </p:nvSpPr>
          <p:spPr>
            <a:xfrm>
              <a:off x="6380325" y="-1752233"/>
              <a:ext cx="1979771" cy="1006931"/>
            </a:xfrm>
            <a:prstGeom prst="wedgeRoundRectCallout">
              <a:avLst>
                <a:gd name="adj1" fmla="val 43159"/>
                <a:gd name="adj2" fmla="val 6353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6380325" y="-1811017"/>
              <a:ext cx="2188168" cy="11072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花皮球有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4" name="组合 13"/>
          <p:cNvGrpSpPr/>
          <p:nvPr/>
        </p:nvGrpSpPr>
        <p:grpSpPr bwMode="auto">
          <a:xfrm>
            <a:off x="2857442" y="688249"/>
            <a:ext cx="1516269" cy="830997"/>
            <a:chOff x="6826171" y="-1693448"/>
            <a:chExt cx="2013414" cy="1107235"/>
          </a:xfrm>
          <a:solidFill>
            <a:srgbClr val="FFFFCC"/>
          </a:solidFill>
          <a:effectLst/>
        </p:grpSpPr>
        <p:sp>
          <p:nvSpPr>
            <p:cNvPr id="35" name="圆角矩形标注 34"/>
            <p:cNvSpPr/>
            <p:nvPr/>
          </p:nvSpPr>
          <p:spPr>
            <a:xfrm>
              <a:off x="6847511" y="-1657046"/>
              <a:ext cx="1802352" cy="975646"/>
            </a:xfrm>
            <a:prstGeom prst="wedgeRoundRectCallout">
              <a:avLst>
                <a:gd name="adj1" fmla="val -48556"/>
                <a:gd name="adj2" fmla="val 70292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TextBox 14"/>
            <p:cNvSpPr txBox="1">
              <a:spLocks noChangeArrowheads="1"/>
            </p:cNvSpPr>
            <p:nvPr/>
          </p:nvSpPr>
          <p:spPr bwMode="auto">
            <a:xfrm>
              <a:off x="6826171" y="-1693448"/>
              <a:ext cx="2013414" cy="11072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白皮球有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7" name="矩形 12"/>
          <p:cNvSpPr>
            <a:spLocks noChangeArrowheads="1"/>
          </p:cNvSpPr>
          <p:nvPr/>
        </p:nvSpPr>
        <p:spPr bwMode="auto">
          <a:xfrm>
            <a:off x="2817824" y="3519502"/>
            <a:ext cx="26597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一共有多少个球？</a:t>
            </a:r>
          </a:p>
        </p:txBody>
      </p:sp>
      <p:grpSp>
        <p:nvGrpSpPr>
          <p:cNvPr id="38" name="组合 18"/>
          <p:cNvGrpSpPr/>
          <p:nvPr/>
        </p:nvGrpSpPr>
        <p:grpSpPr bwMode="auto">
          <a:xfrm>
            <a:off x="2892436" y="3948118"/>
            <a:ext cx="2084388" cy="461665"/>
            <a:chOff x="5928507" y="3521815"/>
            <a:chExt cx="2083265" cy="461664"/>
          </a:xfrm>
        </p:grpSpPr>
        <p:grpSp>
          <p:nvGrpSpPr>
            <p:cNvPr id="39" name="组合 17"/>
            <p:cNvGrpSpPr/>
            <p:nvPr/>
          </p:nvGrpSpPr>
          <p:grpSpPr bwMode="auto">
            <a:xfrm>
              <a:off x="6011545" y="3521815"/>
              <a:ext cx="2000227" cy="461664"/>
              <a:chOff x="3143170" y="3337447"/>
              <a:chExt cx="2000264" cy="461369"/>
            </a:xfrm>
          </p:grpSpPr>
          <p:sp>
            <p:nvSpPr>
              <p:cNvPr id="41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47"/>
                <a:ext cx="2000264" cy="4613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     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4705512" y="3408841"/>
                <a:ext cx="357001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 bwMode="auto">
            <a:xfrm>
              <a:off x="5928507" y="3593254"/>
              <a:ext cx="356996" cy="3571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2881324" y="3948122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3821124" y="3948122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4449778" y="3943359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3286136" y="3929072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47" name="矩形 46"/>
          <p:cNvSpPr/>
          <p:nvPr/>
        </p:nvSpPr>
        <p:spPr bwMode="auto">
          <a:xfrm>
            <a:off x="3821128" y="4019563"/>
            <a:ext cx="357187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333761" y="3978290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矩形 42"/>
          <p:cNvSpPr>
            <a:spLocks noChangeArrowheads="1"/>
          </p:cNvSpPr>
          <p:nvPr/>
        </p:nvSpPr>
        <p:spPr bwMode="auto">
          <a:xfrm>
            <a:off x="4814902" y="3948127"/>
            <a:ext cx="80502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8777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10773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40" y="1143001"/>
            <a:ext cx="34258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3071805" y="2928940"/>
            <a:ext cx="29706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桌上有</a:t>
            </a:r>
            <a:r>
              <a:rPr lang="zh-CN" altLang="en-US" sz="24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）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盆花，</a:t>
            </a:r>
          </a:p>
        </p:txBody>
      </p:sp>
      <p:sp>
        <p:nvSpPr>
          <p:cNvPr id="6" name="矩形 12"/>
          <p:cNvSpPr>
            <a:spLocks noChangeArrowheads="1"/>
          </p:cNvSpPr>
          <p:nvPr/>
        </p:nvSpPr>
        <p:spPr bwMode="auto">
          <a:xfrm>
            <a:off x="3071805" y="3324227"/>
            <a:ext cx="29706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地上有</a:t>
            </a:r>
            <a:r>
              <a:rPr lang="zh-CN" altLang="en-US" sz="24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）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盆花，</a:t>
            </a:r>
          </a:p>
        </p:txBody>
      </p:sp>
      <p:sp>
        <p:nvSpPr>
          <p:cNvPr id="7" name="矩形 12"/>
          <p:cNvSpPr>
            <a:spLocks noChangeArrowheads="1"/>
          </p:cNvSpPr>
          <p:nvPr/>
        </p:nvSpPr>
        <p:spPr bwMode="auto">
          <a:xfrm>
            <a:off x="3071802" y="3714752"/>
            <a:ext cx="26597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一共有多少盆花？</a:t>
            </a:r>
          </a:p>
        </p:txBody>
      </p:sp>
      <p:grpSp>
        <p:nvGrpSpPr>
          <p:cNvPr id="8" name="组合 18"/>
          <p:cNvGrpSpPr/>
          <p:nvPr/>
        </p:nvGrpSpPr>
        <p:grpSpPr bwMode="auto">
          <a:xfrm>
            <a:off x="3154352" y="4162424"/>
            <a:ext cx="2084388" cy="461665"/>
            <a:chOff x="5928507" y="3521819"/>
            <a:chExt cx="2083265" cy="461663"/>
          </a:xfrm>
        </p:grpSpPr>
        <p:grpSp>
          <p:nvGrpSpPr>
            <p:cNvPr id="9" name="组合 17"/>
            <p:cNvGrpSpPr/>
            <p:nvPr/>
          </p:nvGrpSpPr>
          <p:grpSpPr bwMode="auto">
            <a:xfrm>
              <a:off x="6011545" y="3521819"/>
              <a:ext cx="2000227" cy="461663"/>
              <a:chOff x="3143170" y="3337451"/>
              <a:chExt cx="2000264" cy="461368"/>
            </a:xfrm>
          </p:grpSpPr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1"/>
                <a:ext cx="2000264" cy="461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     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705512" y="3408842"/>
                <a:ext cx="357001" cy="356957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 bwMode="auto">
            <a:xfrm>
              <a:off x="5928507" y="3593255"/>
              <a:ext cx="356996" cy="357185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143240" y="4120232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83040" y="4120232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714869" y="4115470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548052" y="4101182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4083044" y="4233865"/>
            <a:ext cx="357187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613140" y="4173538"/>
            <a:ext cx="387350" cy="3984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371964" y="2877220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373552" y="3286795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矩形 43"/>
          <p:cNvSpPr>
            <a:spLocks noChangeArrowheads="1"/>
          </p:cNvSpPr>
          <p:nvPr/>
        </p:nvSpPr>
        <p:spPr bwMode="auto">
          <a:xfrm>
            <a:off x="5072055" y="4181477"/>
            <a:ext cx="80502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盆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58551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1" y="687114"/>
            <a:ext cx="6370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把得数是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的涂红色，得数是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的涂绿色。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162367"/>
            <a:ext cx="5937250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17632" y="1194115"/>
            <a:ext cx="5876925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048942" y="785802"/>
            <a:ext cx="5286276" cy="1638827"/>
            <a:chOff x="3048942" y="785800"/>
            <a:chExt cx="5286276" cy="1638827"/>
          </a:xfrm>
        </p:grpSpPr>
        <p:sp>
          <p:nvSpPr>
            <p:cNvPr id="22" name="AutoShape 3"/>
            <p:cNvSpPr/>
            <p:nvPr/>
          </p:nvSpPr>
          <p:spPr>
            <a:xfrm>
              <a:off x="3048942" y="785800"/>
              <a:ext cx="4237990" cy="714375"/>
            </a:xfrm>
            <a:prstGeom prst="wedgeRoundRectCallout">
              <a:avLst>
                <a:gd name="adj1" fmla="val 59587"/>
                <a:gd name="adj2" fmla="val 35792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spcBef>
                  <a:spcPct val="50000"/>
                </a:spcBef>
                <a:defRPr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小兔高高兴兴地采蘑菇去了。</a:t>
              </a: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7452320" y="1159372"/>
              <a:ext cx="882898" cy="1265255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357304"/>
            <a:ext cx="4214842" cy="234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39153" y="2351222"/>
            <a:ext cx="6789750" cy="1792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今天我们学习了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加几的加法计算，通过用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凑十法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先将这些数凑成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，再算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加几。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539732"/>
            <a:ext cx="366860" cy="4563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2321" y="500048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071936" y="571488"/>
            <a:ext cx="4226461" cy="1638827"/>
            <a:chOff x="4108757" y="785800"/>
            <a:chExt cx="4226461" cy="1638827"/>
          </a:xfrm>
        </p:grpSpPr>
        <p:sp>
          <p:nvSpPr>
            <p:cNvPr id="4" name="AutoShape 3"/>
            <p:cNvSpPr/>
            <p:nvPr/>
          </p:nvSpPr>
          <p:spPr>
            <a:xfrm>
              <a:off x="4108757" y="785800"/>
              <a:ext cx="3178175" cy="714375"/>
            </a:xfrm>
            <a:prstGeom prst="wedgeRoundRectCallout">
              <a:avLst>
                <a:gd name="adj1" fmla="val 59587"/>
                <a:gd name="adj2" fmla="val 35792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spcBef>
                  <a:spcPct val="50000"/>
                </a:spcBef>
                <a:defRPr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一共有多少个蘑菇？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7452320" y="1159372"/>
              <a:ext cx="882898" cy="1265255"/>
            </a:xfrm>
            <a:prstGeom prst="rect">
              <a:avLst/>
            </a:prstGeom>
          </p:spPr>
        </p:pic>
      </p:grpSp>
      <p:grpSp>
        <p:nvGrpSpPr>
          <p:cNvPr id="11" name="组合 18"/>
          <p:cNvGrpSpPr/>
          <p:nvPr/>
        </p:nvGrpSpPr>
        <p:grpSpPr bwMode="auto">
          <a:xfrm>
            <a:off x="2322840" y="3714760"/>
            <a:ext cx="3677920" cy="839394"/>
            <a:chOff x="7349141" y="-1506821"/>
            <a:chExt cx="5363606" cy="1117640"/>
          </a:xfrm>
          <a:solidFill>
            <a:srgbClr val="FFFFCC"/>
          </a:solidFill>
          <a:effectLst/>
        </p:grpSpPr>
        <p:sp>
          <p:nvSpPr>
            <p:cNvPr id="62" name="圆角矩形标注 61"/>
            <p:cNvSpPr/>
            <p:nvPr/>
          </p:nvSpPr>
          <p:spPr>
            <a:xfrm>
              <a:off x="7349141" y="-1506821"/>
              <a:ext cx="5155229" cy="1117579"/>
            </a:xfrm>
            <a:prstGeom prst="wedgeRoundRectCallout">
              <a:avLst>
                <a:gd name="adj1" fmla="val -63153"/>
                <a:gd name="adj2" fmla="val 37925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63" name="TextBox 62"/>
            <p:cNvSpPr txBox="1">
              <a:spLocks noChangeArrowheads="1"/>
            </p:cNvSpPr>
            <p:nvPr/>
          </p:nvSpPr>
          <p:spPr bwMode="auto">
            <a:xfrm>
              <a:off x="7349605" y="-1495641"/>
              <a:ext cx="5363142" cy="11064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把左边的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6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个蘑菇和右边的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5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个加起来就可以了。</a:t>
              </a: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357304"/>
            <a:ext cx="4214842" cy="234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071936" y="571488"/>
            <a:ext cx="4226461" cy="1638827"/>
            <a:chOff x="4108757" y="785800"/>
            <a:chExt cx="4226461" cy="1638827"/>
          </a:xfrm>
        </p:grpSpPr>
        <p:sp>
          <p:nvSpPr>
            <p:cNvPr id="25" name="AutoShape 3"/>
            <p:cNvSpPr/>
            <p:nvPr/>
          </p:nvSpPr>
          <p:spPr>
            <a:xfrm>
              <a:off x="4108757" y="785800"/>
              <a:ext cx="3178175" cy="714375"/>
            </a:xfrm>
            <a:prstGeom prst="wedgeRoundRectCallout">
              <a:avLst>
                <a:gd name="adj1" fmla="val 59587"/>
                <a:gd name="adj2" fmla="val 35792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spcBef>
                  <a:spcPct val="50000"/>
                </a:spcBef>
                <a:defRPr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一共有多少个蘑菇？</a:t>
              </a: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7452320" y="1159372"/>
              <a:ext cx="882898" cy="1265255"/>
            </a:xfrm>
            <a:prstGeom prst="rect">
              <a:avLst/>
            </a:prstGeom>
          </p:spPr>
        </p:pic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357304"/>
            <a:ext cx="4214842" cy="234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组合 17"/>
          <p:cNvGrpSpPr/>
          <p:nvPr/>
        </p:nvGrpSpPr>
        <p:grpSpPr>
          <a:xfrm>
            <a:off x="2490470" y="3857630"/>
            <a:ext cx="3153100" cy="461665"/>
            <a:chOff x="2273011" y="3467403"/>
            <a:chExt cx="3154064" cy="461072"/>
          </a:xfrm>
        </p:grpSpPr>
        <p:sp>
          <p:nvSpPr>
            <p:cNvPr id="29" name="TextBox 11"/>
            <p:cNvSpPr txBox="1"/>
            <p:nvPr/>
          </p:nvSpPr>
          <p:spPr>
            <a:xfrm>
              <a:off x="2273011" y="3467403"/>
              <a:ext cx="3154064" cy="4610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6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=  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（个）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216706" y="3538750"/>
              <a:ext cx="357297" cy="35672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35" name="组合 18"/>
          <p:cNvGrpSpPr/>
          <p:nvPr/>
        </p:nvGrpSpPr>
        <p:grpSpPr bwMode="auto">
          <a:xfrm>
            <a:off x="2110928" y="4444367"/>
            <a:ext cx="3677285" cy="461665"/>
            <a:chOff x="7093542" y="-697035"/>
            <a:chExt cx="5366841" cy="614978"/>
          </a:xfrm>
          <a:solidFill>
            <a:srgbClr val="FFFFCC"/>
          </a:solidFill>
          <a:effectLst/>
        </p:grpSpPr>
        <p:sp>
          <p:nvSpPr>
            <p:cNvPr id="37" name="圆角矩形标注 36"/>
            <p:cNvSpPr/>
            <p:nvPr/>
          </p:nvSpPr>
          <p:spPr>
            <a:xfrm>
              <a:off x="7148219" y="-653467"/>
              <a:ext cx="2761250" cy="547114"/>
            </a:xfrm>
            <a:prstGeom prst="wedgeRoundRectCallout">
              <a:avLst>
                <a:gd name="adj1" fmla="val -65433"/>
                <a:gd name="adj2" fmla="val -35586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7093542" y="-697035"/>
              <a:ext cx="5366841" cy="6149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可以怎样算？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8" y="714362"/>
            <a:ext cx="33623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24"/>
          <p:cNvSpPr txBox="1"/>
          <p:nvPr/>
        </p:nvSpPr>
        <p:spPr>
          <a:xfrm>
            <a:off x="3117215" y="2967037"/>
            <a:ext cx="3571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3717290" y="2976562"/>
            <a:ext cx="3571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grpSp>
        <p:nvGrpSpPr>
          <p:cNvPr id="2" name="组合 32"/>
          <p:cNvGrpSpPr/>
          <p:nvPr/>
        </p:nvGrpSpPr>
        <p:grpSpPr>
          <a:xfrm>
            <a:off x="3301365" y="2700335"/>
            <a:ext cx="547688" cy="295275"/>
            <a:chOff x="1252538" y="3100388"/>
            <a:chExt cx="547707" cy="295275"/>
          </a:xfrm>
        </p:grpSpPr>
        <p:cxnSp>
          <p:nvCxnSpPr>
            <p:cNvPr id="42" name="直接连接符 41"/>
            <p:cNvCxnSpPr/>
            <p:nvPr/>
          </p:nvCxnSpPr>
          <p:spPr>
            <a:xfrm rot="5400000">
              <a:off x="1219205" y="3133722"/>
              <a:ext cx="295275" cy="228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16200000" flipH="1">
              <a:off x="1566880" y="3162298"/>
              <a:ext cx="285750" cy="18098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7"/>
          <p:cNvGrpSpPr/>
          <p:nvPr/>
        </p:nvGrpSpPr>
        <p:grpSpPr>
          <a:xfrm>
            <a:off x="2145665" y="2285992"/>
            <a:ext cx="2571750" cy="461665"/>
            <a:chOff x="2273011" y="3467405"/>
            <a:chExt cx="2572537" cy="461073"/>
          </a:xfrm>
        </p:grpSpPr>
        <p:sp>
          <p:nvSpPr>
            <p:cNvPr id="4127" name="TextBox 11"/>
            <p:cNvSpPr txBox="1"/>
            <p:nvPr/>
          </p:nvSpPr>
          <p:spPr>
            <a:xfrm>
              <a:off x="2273011" y="3467405"/>
              <a:ext cx="2572537" cy="4610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6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=   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216706" y="3538750"/>
              <a:ext cx="357297" cy="35672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3980396" y="2297110"/>
            <a:ext cx="54694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</a:p>
        </p:txBody>
      </p:sp>
      <p:grpSp>
        <p:nvGrpSpPr>
          <p:cNvPr id="4" name="组合 74"/>
          <p:cNvGrpSpPr/>
          <p:nvPr/>
        </p:nvGrpSpPr>
        <p:grpSpPr>
          <a:xfrm>
            <a:off x="2944182" y="2738437"/>
            <a:ext cx="320675" cy="785813"/>
            <a:chOff x="3856826" y="2143916"/>
            <a:chExt cx="319887" cy="785818"/>
          </a:xfrm>
        </p:grpSpPr>
        <p:cxnSp>
          <p:nvCxnSpPr>
            <p:cNvPr id="47" name="直接连接符 46"/>
            <p:cNvCxnSpPr/>
            <p:nvPr/>
          </p:nvCxnSpPr>
          <p:spPr>
            <a:xfrm rot="5400000">
              <a:off x="3464709" y="2536034"/>
              <a:ext cx="785818" cy="158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3858409" y="2928146"/>
              <a:ext cx="318304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5400000" flipH="1" flipV="1">
              <a:off x="4111630" y="2864652"/>
              <a:ext cx="125414" cy="475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24"/>
          <p:cNvSpPr txBox="1"/>
          <p:nvPr/>
        </p:nvSpPr>
        <p:spPr>
          <a:xfrm>
            <a:off x="2788607" y="3490912"/>
            <a:ext cx="64293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</a:p>
        </p:txBody>
      </p:sp>
      <p:sp>
        <p:nvSpPr>
          <p:cNvPr id="51" name="矩形 50"/>
          <p:cNvSpPr/>
          <p:nvPr/>
        </p:nvSpPr>
        <p:spPr bwMode="auto">
          <a:xfrm>
            <a:off x="3106103" y="3032125"/>
            <a:ext cx="357188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3699828" y="3032125"/>
            <a:ext cx="357188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6" name="组合 13"/>
          <p:cNvGrpSpPr/>
          <p:nvPr/>
        </p:nvGrpSpPr>
        <p:grpSpPr>
          <a:xfrm>
            <a:off x="3535049" y="1000129"/>
            <a:ext cx="1938655" cy="461665"/>
            <a:chOff x="2214546" y="714362"/>
            <a:chExt cx="2225160" cy="614762"/>
          </a:xfrm>
        </p:grpSpPr>
        <p:sp>
          <p:nvSpPr>
            <p:cNvPr id="54" name="圆角矩形标注 53"/>
            <p:cNvSpPr/>
            <p:nvPr/>
          </p:nvSpPr>
          <p:spPr>
            <a:xfrm>
              <a:off x="2214546" y="743957"/>
              <a:ext cx="2143151" cy="541169"/>
            </a:xfrm>
            <a:prstGeom prst="wedgeRoundRectCallout">
              <a:avLst>
                <a:gd name="adj1" fmla="val -53299"/>
                <a:gd name="adj2" fmla="val 93281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4123" name="TextBox 14"/>
            <p:cNvSpPr txBox="1"/>
            <p:nvPr/>
          </p:nvSpPr>
          <p:spPr>
            <a:xfrm>
              <a:off x="2367989" y="714362"/>
              <a:ext cx="2071717" cy="6147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和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凑成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6" grpId="0"/>
      <p:bldP spid="50" grpId="0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02" y="785800"/>
            <a:ext cx="33623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组合 32"/>
          <p:cNvGrpSpPr/>
          <p:nvPr/>
        </p:nvGrpSpPr>
        <p:grpSpPr>
          <a:xfrm>
            <a:off x="2928926" y="2628899"/>
            <a:ext cx="547688" cy="295275"/>
            <a:chOff x="1252538" y="3100388"/>
            <a:chExt cx="547707" cy="295275"/>
          </a:xfrm>
        </p:grpSpPr>
        <p:cxnSp>
          <p:nvCxnSpPr>
            <p:cNvPr id="29" name="直接连接符 28"/>
            <p:cNvCxnSpPr/>
            <p:nvPr/>
          </p:nvCxnSpPr>
          <p:spPr>
            <a:xfrm rot="5400000">
              <a:off x="1219205" y="3133722"/>
              <a:ext cx="295275" cy="228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16200000" flipH="1">
              <a:off x="1566880" y="3162298"/>
              <a:ext cx="285750" cy="18098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17"/>
          <p:cNvGrpSpPr/>
          <p:nvPr/>
        </p:nvGrpSpPr>
        <p:grpSpPr>
          <a:xfrm>
            <a:off x="2490470" y="2214556"/>
            <a:ext cx="2571750" cy="461665"/>
            <a:chOff x="2273011" y="3467405"/>
            <a:chExt cx="2572537" cy="461073"/>
          </a:xfrm>
        </p:grpSpPr>
        <p:sp>
          <p:nvSpPr>
            <p:cNvPr id="4134" name="TextBox 11"/>
            <p:cNvSpPr txBox="1"/>
            <p:nvPr/>
          </p:nvSpPr>
          <p:spPr>
            <a:xfrm>
              <a:off x="2273011" y="3467405"/>
              <a:ext cx="2572537" cy="4610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6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=   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216706" y="3538750"/>
              <a:ext cx="357297" cy="35672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10" name="TextBox 24"/>
          <p:cNvSpPr txBox="1"/>
          <p:nvPr/>
        </p:nvSpPr>
        <p:spPr>
          <a:xfrm>
            <a:off x="3419162" y="3419474"/>
            <a:ext cx="64293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</a:p>
        </p:txBody>
      </p:sp>
      <p:sp>
        <p:nvSpPr>
          <p:cNvPr id="40" name="矩形 39"/>
          <p:cNvSpPr/>
          <p:nvPr/>
        </p:nvSpPr>
        <p:spPr bwMode="auto">
          <a:xfrm>
            <a:off x="2847658" y="2960686"/>
            <a:ext cx="357188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3459167" y="2928942"/>
            <a:ext cx="3571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</p:txBody>
      </p:sp>
      <p:grpSp>
        <p:nvGrpSpPr>
          <p:cNvPr id="4105" name="组合 41"/>
          <p:cNvGrpSpPr/>
          <p:nvPr/>
        </p:nvGrpSpPr>
        <p:grpSpPr>
          <a:xfrm>
            <a:off x="3633470" y="2666999"/>
            <a:ext cx="323850" cy="785813"/>
            <a:chOff x="7000892" y="3286139"/>
            <a:chExt cx="323854" cy="785812"/>
          </a:xfrm>
        </p:grpSpPr>
        <p:cxnSp>
          <p:nvCxnSpPr>
            <p:cNvPr id="36" name="直接连接符 35"/>
            <p:cNvCxnSpPr/>
            <p:nvPr/>
          </p:nvCxnSpPr>
          <p:spPr bwMode="auto">
            <a:xfrm rot="16200000" flipV="1">
              <a:off x="6931046" y="3678252"/>
              <a:ext cx="785812" cy="158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 bwMode="auto">
            <a:xfrm flipV="1">
              <a:off x="7000892" y="4070363"/>
              <a:ext cx="319092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 bwMode="auto">
            <a:xfrm rot="5400000" flipH="1" flipV="1">
              <a:off x="6940567" y="4006863"/>
              <a:ext cx="125413" cy="476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4"/>
          <p:cNvSpPr txBox="1"/>
          <p:nvPr/>
        </p:nvSpPr>
        <p:spPr>
          <a:xfrm>
            <a:off x="2848297" y="2928942"/>
            <a:ext cx="3571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34" name="矩形 33"/>
          <p:cNvSpPr/>
          <p:nvPr/>
        </p:nvSpPr>
        <p:spPr>
          <a:xfrm>
            <a:off x="4325198" y="2225672"/>
            <a:ext cx="54694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</a:p>
        </p:txBody>
      </p:sp>
      <p:sp>
        <p:nvSpPr>
          <p:cNvPr id="41" name="矩形 40"/>
          <p:cNvSpPr/>
          <p:nvPr/>
        </p:nvSpPr>
        <p:spPr bwMode="auto">
          <a:xfrm>
            <a:off x="3458845" y="2952748"/>
            <a:ext cx="357188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20" name="组合 18"/>
          <p:cNvGrpSpPr/>
          <p:nvPr/>
        </p:nvGrpSpPr>
        <p:grpSpPr bwMode="auto">
          <a:xfrm>
            <a:off x="2562225" y="967105"/>
            <a:ext cx="2000250" cy="461665"/>
            <a:chOff x="6380323" y="-1803399"/>
            <a:chExt cx="3246606" cy="615132"/>
          </a:xfrm>
          <a:solidFill>
            <a:srgbClr val="FFFFCC"/>
          </a:solidFill>
          <a:effectLst/>
        </p:grpSpPr>
        <p:sp>
          <p:nvSpPr>
            <p:cNvPr id="25" name="圆角矩形标注 24"/>
            <p:cNvSpPr/>
            <p:nvPr/>
          </p:nvSpPr>
          <p:spPr>
            <a:xfrm>
              <a:off x="6380323" y="-1752231"/>
              <a:ext cx="3014704" cy="499723"/>
            </a:xfrm>
            <a:prstGeom prst="wedgeRoundRectCallout">
              <a:avLst>
                <a:gd name="adj1" fmla="val 59033"/>
                <a:gd name="adj2" fmla="val 24544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6380323" y="-1803399"/>
              <a:ext cx="3246606" cy="6151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和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凑成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  <p:bldP spid="43" grpId="0"/>
      <p:bldP spid="27" grpId="0"/>
      <p:bldP spid="34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668658" y="4253232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两种方法有什么相同的地方？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897248" y="4253232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都用了凑十法。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6" y="428612"/>
            <a:ext cx="33623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TextBox 24"/>
          <p:cNvSpPr txBox="1"/>
          <p:nvPr/>
        </p:nvSpPr>
        <p:spPr>
          <a:xfrm>
            <a:off x="2040906" y="2681285"/>
            <a:ext cx="3571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62" name="TextBox 24"/>
          <p:cNvSpPr txBox="1"/>
          <p:nvPr/>
        </p:nvSpPr>
        <p:spPr>
          <a:xfrm>
            <a:off x="2640981" y="2690810"/>
            <a:ext cx="3571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grpSp>
        <p:nvGrpSpPr>
          <p:cNvPr id="63" name="组合 32"/>
          <p:cNvGrpSpPr/>
          <p:nvPr/>
        </p:nvGrpSpPr>
        <p:grpSpPr>
          <a:xfrm>
            <a:off x="2225056" y="2414585"/>
            <a:ext cx="547688" cy="295275"/>
            <a:chOff x="1252538" y="3100388"/>
            <a:chExt cx="547707" cy="295275"/>
          </a:xfrm>
        </p:grpSpPr>
        <p:cxnSp>
          <p:nvCxnSpPr>
            <p:cNvPr id="64" name="直接连接符 63"/>
            <p:cNvCxnSpPr/>
            <p:nvPr/>
          </p:nvCxnSpPr>
          <p:spPr>
            <a:xfrm rot="5400000">
              <a:off x="1219205" y="3133722"/>
              <a:ext cx="295275" cy="228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rot="16200000" flipH="1">
              <a:off x="1566880" y="3162298"/>
              <a:ext cx="285750" cy="18098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17"/>
          <p:cNvGrpSpPr/>
          <p:nvPr/>
        </p:nvGrpSpPr>
        <p:grpSpPr>
          <a:xfrm>
            <a:off x="1069356" y="2000242"/>
            <a:ext cx="2571750" cy="461665"/>
            <a:chOff x="2273011" y="3467405"/>
            <a:chExt cx="2572537" cy="461073"/>
          </a:xfrm>
        </p:grpSpPr>
        <p:sp>
          <p:nvSpPr>
            <p:cNvPr id="67" name="TextBox 11"/>
            <p:cNvSpPr txBox="1"/>
            <p:nvPr/>
          </p:nvSpPr>
          <p:spPr>
            <a:xfrm>
              <a:off x="2273011" y="3467405"/>
              <a:ext cx="2572537" cy="4610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6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=   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216706" y="3538750"/>
              <a:ext cx="357297" cy="35672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2904087" y="2011358"/>
            <a:ext cx="54694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</a:p>
        </p:txBody>
      </p:sp>
      <p:grpSp>
        <p:nvGrpSpPr>
          <p:cNvPr id="70" name="组合 74"/>
          <p:cNvGrpSpPr/>
          <p:nvPr/>
        </p:nvGrpSpPr>
        <p:grpSpPr>
          <a:xfrm>
            <a:off x="1867873" y="2452685"/>
            <a:ext cx="320675" cy="785813"/>
            <a:chOff x="3856826" y="2143916"/>
            <a:chExt cx="319887" cy="785818"/>
          </a:xfrm>
        </p:grpSpPr>
        <p:cxnSp>
          <p:nvCxnSpPr>
            <p:cNvPr id="71" name="直接连接符 70"/>
            <p:cNvCxnSpPr/>
            <p:nvPr/>
          </p:nvCxnSpPr>
          <p:spPr>
            <a:xfrm rot="5400000">
              <a:off x="3464709" y="2536034"/>
              <a:ext cx="785818" cy="158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3858409" y="2928146"/>
              <a:ext cx="318304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5400000" flipH="1" flipV="1">
              <a:off x="4111630" y="2864652"/>
              <a:ext cx="125414" cy="475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24"/>
          <p:cNvSpPr txBox="1"/>
          <p:nvPr/>
        </p:nvSpPr>
        <p:spPr>
          <a:xfrm>
            <a:off x="1712298" y="3205160"/>
            <a:ext cx="64293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</a:p>
        </p:txBody>
      </p:sp>
      <p:sp>
        <p:nvSpPr>
          <p:cNvPr id="75" name="矩形 74"/>
          <p:cNvSpPr/>
          <p:nvPr/>
        </p:nvSpPr>
        <p:spPr bwMode="auto">
          <a:xfrm>
            <a:off x="2029794" y="2746372"/>
            <a:ext cx="357188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6" name="矩形 75"/>
          <p:cNvSpPr/>
          <p:nvPr/>
        </p:nvSpPr>
        <p:spPr bwMode="auto">
          <a:xfrm>
            <a:off x="2623519" y="2746372"/>
            <a:ext cx="357188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78" name="组合 13"/>
          <p:cNvGrpSpPr/>
          <p:nvPr/>
        </p:nvGrpSpPr>
        <p:grpSpPr>
          <a:xfrm>
            <a:off x="2458737" y="714376"/>
            <a:ext cx="1938655" cy="461665"/>
            <a:chOff x="2214546" y="714362"/>
            <a:chExt cx="2225160" cy="614762"/>
          </a:xfrm>
        </p:grpSpPr>
        <p:sp>
          <p:nvSpPr>
            <p:cNvPr id="80" name="圆角矩形标注 79"/>
            <p:cNvSpPr/>
            <p:nvPr/>
          </p:nvSpPr>
          <p:spPr>
            <a:xfrm>
              <a:off x="2214546" y="743957"/>
              <a:ext cx="2143151" cy="541169"/>
            </a:xfrm>
            <a:prstGeom prst="wedgeRoundRectCallout">
              <a:avLst>
                <a:gd name="adj1" fmla="val -53299"/>
                <a:gd name="adj2" fmla="val 93281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81" name="TextBox 14"/>
            <p:cNvSpPr txBox="1"/>
            <p:nvPr/>
          </p:nvSpPr>
          <p:spPr>
            <a:xfrm>
              <a:off x="2367989" y="714362"/>
              <a:ext cx="2071717" cy="6147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和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凑成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</a:p>
          </p:txBody>
        </p:sp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394" y="438161"/>
            <a:ext cx="33623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3" name="组合 32"/>
          <p:cNvGrpSpPr/>
          <p:nvPr/>
        </p:nvGrpSpPr>
        <p:grpSpPr>
          <a:xfrm>
            <a:off x="5053012" y="2281259"/>
            <a:ext cx="547688" cy="295275"/>
            <a:chOff x="1252538" y="3100388"/>
            <a:chExt cx="547707" cy="295275"/>
          </a:xfrm>
        </p:grpSpPr>
        <p:cxnSp>
          <p:nvCxnSpPr>
            <p:cNvPr id="84" name="直接连接符 83"/>
            <p:cNvCxnSpPr/>
            <p:nvPr/>
          </p:nvCxnSpPr>
          <p:spPr>
            <a:xfrm rot="5400000">
              <a:off x="1219205" y="3133722"/>
              <a:ext cx="295275" cy="228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rot="16200000" flipH="1">
              <a:off x="1566880" y="3162298"/>
              <a:ext cx="285750" cy="18098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17"/>
          <p:cNvGrpSpPr/>
          <p:nvPr/>
        </p:nvGrpSpPr>
        <p:grpSpPr>
          <a:xfrm>
            <a:off x="4500562" y="1866916"/>
            <a:ext cx="2571750" cy="461665"/>
            <a:chOff x="2273011" y="3467405"/>
            <a:chExt cx="2572537" cy="461073"/>
          </a:xfrm>
        </p:grpSpPr>
        <p:sp>
          <p:nvSpPr>
            <p:cNvPr id="87" name="TextBox 11"/>
            <p:cNvSpPr txBox="1"/>
            <p:nvPr/>
          </p:nvSpPr>
          <p:spPr>
            <a:xfrm>
              <a:off x="2273011" y="3467405"/>
              <a:ext cx="2572537" cy="4610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6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=   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4216706" y="3538750"/>
              <a:ext cx="357297" cy="35672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89" name="TextBox 24"/>
          <p:cNvSpPr txBox="1"/>
          <p:nvPr/>
        </p:nvSpPr>
        <p:spPr>
          <a:xfrm>
            <a:off x="5429254" y="3071835"/>
            <a:ext cx="64293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</a:p>
        </p:txBody>
      </p:sp>
      <p:sp>
        <p:nvSpPr>
          <p:cNvPr id="90" name="矩形 89"/>
          <p:cNvSpPr/>
          <p:nvPr/>
        </p:nvSpPr>
        <p:spPr bwMode="auto">
          <a:xfrm>
            <a:off x="4857750" y="2613046"/>
            <a:ext cx="357188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1" name="TextBox 24"/>
          <p:cNvSpPr txBox="1"/>
          <p:nvPr/>
        </p:nvSpPr>
        <p:spPr>
          <a:xfrm>
            <a:off x="5469259" y="2581303"/>
            <a:ext cx="3571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</p:txBody>
      </p:sp>
      <p:grpSp>
        <p:nvGrpSpPr>
          <p:cNvPr id="92" name="组合 41"/>
          <p:cNvGrpSpPr/>
          <p:nvPr/>
        </p:nvGrpSpPr>
        <p:grpSpPr>
          <a:xfrm>
            <a:off x="5643562" y="2319360"/>
            <a:ext cx="323850" cy="785813"/>
            <a:chOff x="7000892" y="3286139"/>
            <a:chExt cx="323854" cy="785812"/>
          </a:xfrm>
        </p:grpSpPr>
        <p:cxnSp>
          <p:nvCxnSpPr>
            <p:cNvPr id="93" name="直接连接符 92"/>
            <p:cNvCxnSpPr/>
            <p:nvPr/>
          </p:nvCxnSpPr>
          <p:spPr bwMode="auto">
            <a:xfrm rot="16200000" flipV="1">
              <a:off x="6931046" y="3678252"/>
              <a:ext cx="785812" cy="158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 bwMode="auto">
            <a:xfrm flipV="1">
              <a:off x="7000892" y="4070363"/>
              <a:ext cx="319092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 bwMode="auto">
            <a:xfrm rot="5400000" flipH="1" flipV="1">
              <a:off x="6940567" y="4006863"/>
              <a:ext cx="125413" cy="476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24"/>
          <p:cNvSpPr txBox="1"/>
          <p:nvPr/>
        </p:nvSpPr>
        <p:spPr>
          <a:xfrm>
            <a:off x="4858389" y="2581303"/>
            <a:ext cx="3571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97" name="矩形 96"/>
          <p:cNvSpPr/>
          <p:nvPr/>
        </p:nvSpPr>
        <p:spPr>
          <a:xfrm>
            <a:off x="6335293" y="1878033"/>
            <a:ext cx="54694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</a:p>
        </p:txBody>
      </p:sp>
      <p:sp>
        <p:nvSpPr>
          <p:cNvPr id="98" name="矩形 97"/>
          <p:cNvSpPr/>
          <p:nvPr/>
        </p:nvSpPr>
        <p:spPr bwMode="auto">
          <a:xfrm>
            <a:off x="5468937" y="2605108"/>
            <a:ext cx="357188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100" name="组合 18"/>
          <p:cNvGrpSpPr/>
          <p:nvPr/>
        </p:nvGrpSpPr>
        <p:grpSpPr bwMode="auto">
          <a:xfrm>
            <a:off x="4572317" y="619467"/>
            <a:ext cx="2000250" cy="461665"/>
            <a:chOff x="6380323" y="-1803399"/>
            <a:chExt cx="3246606" cy="615132"/>
          </a:xfrm>
          <a:solidFill>
            <a:srgbClr val="FFFFCC"/>
          </a:solidFill>
          <a:effectLst/>
        </p:grpSpPr>
        <p:sp>
          <p:nvSpPr>
            <p:cNvPr id="102" name="圆角矩形标注 101"/>
            <p:cNvSpPr/>
            <p:nvPr/>
          </p:nvSpPr>
          <p:spPr>
            <a:xfrm>
              <a:off x="6380323" y="-1752231"/>
              <a:ext cx="3014704" cy="499723"/>
            </a:xfrm>
            <a:prstGeom prst="wedgeRoundRectCallout">
              <a:avLst>
                <a:gd name="adj1" fmla="val 59033"/>
                <a:gd name="adj2" fmla="val 24544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103" name="TextBox 102"/>
            <p:cNvSpPr txBox="1">
              <a:spLocks noChangeArrowheads="1"/>
            </p:cNvSpPr>
            <p:nvPr/>
          </p:nvSpPr>
          <p:spPr bwMode="auto">
            <a:xfrm>
              <a:off x="6380323" y="-1803399"/>
              <a:ext cx="3246606" cy="6151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和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凑成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6" y="428612"/>
            <a:ext cx="33623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TextBox 24"/>
          <p:cNvSpPr txBox="1"/>
          <p:nvPr/>
        </p:nvSpPr>
        <p:spPr>
          <a:xfrm>
            <a:off x="2040906" y="2681285"/>
            <a:ext cx="3571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62" name="TextBox 24"/>
          <p:cNvSpPr txBox="1"/>
          <p:nvPr/>
        </p:nvSpPr>
        <p:spPr>
          <a:xfrm>
            <a:off x="2640981" y="2690810"/>
            <a:ext cx="3571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grpSp>
        <p:nvGrpSpPr>
          <p:cNvPr id="2" name="组合 32"/>
          <p:cNvGrpSpPr/>
          <p:nvPr/>
        </p:nvGrpSpPr>
        <p:grpSpPr>
          <a:xfrm>
            <a:off x="2225056" y="2414585"/>
            <a:ext cx="547688" cy="295275"/>
            <a:chOff x="1252538" y="3100388"/>
            <a:chExt cx="547707" cy="295275"/>
          </a:xfrm>
        </p:grpSpPr>
        <p:cxnSp>
          <p:nvCxnSpPr>
            <p:cNvPr id="64" name="直接连接符 63"/>
            <p:cNvCxnSpPr/>
            <p:nvPr/>
          </p:nvCxnSpPr>
          <p:spPr>
            <a:xfrm rot="5400000">
              <a:off x="1219205" y="3133722"/>
              <a:ext cx="295275" cy="228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rot="16200000" flipH="1">
              <a:off x="1566880" y="3162298"/>
              <a:ext cx="285750" cy="18098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7"/>
          <p:cNvGrpSpPr/>
          <p:nvPr/>
        </p:nvGrpSpPr>
        <p:grpSpPr>
          <a:xfrm>
            <a:off x="1069356" y="2000242"/>
            <a:ext cx="2571750" cy="461665"/>
            <a:chOff x="2273011" y="3467405"/>
            <a:chExt cx="2572537" cy="461073"/>
          </a:xfrm>
        </p:grpSpPr>
        <p:sp>
          <p:nvSpPr>
            <p:cNvPr id="67" name="TextBox 11"/>
            <p:cNvSpPr txBox="1"/>
            <p:nvPr/>
          </p:nvSpPr>
          <p:spPr>
            <a:xfrm>
              <a:off x="2273011" y="3467405"/>
              <a:ext cx="2572537" cy="4610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6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=   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216706" y="3538750"/>
              <a:ext cx="357297" cy="35672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2904087" y="2011358"/>
            <a:ext cx="54694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</a:p>
        </p:txBody>
      </p:sp>
      <p:grpSp>
        <p:nvGrpSpPr>
          <p:cNvPr id="4" name="组合 74"/>
          <p:cNvGrpSpPr/>
          <p:nvPr/>
        </p:nvGrpSpPr>
        <p:grpSpPr>
          <a:xfrm>
            <a:off x="1867873" y="2452685"/>
            <a:ext cx="320675" cy="785813"/>
            <a:chOff x="3856826" y="2143916"/>
            <a:chExt cx="319887" cy="785818"/>
          </a:xfrm>
        </p:grpSpPr>
        <p:cxnSp>
          <p:nvCxnSpPr>
            <p:cNvPr id="71" name="直接连接符 70"/>
            <p:cNvCxnSpPr/>
            <p:nvPr/>
          </p:nvCxnSpPr>
          <p:spPr>
            <a:xfrm rot="5400000">
              <a:off x="3464709" y="2536034"/>
              <a:ext cx="785818" cy="158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3858409" y="2928146"/>
              <a:ext cx="318304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5400000" flipH="1" flipV="1">
              <a:off x="4111630" y="2864652"/>
              <a:ext cx="125414" cy="475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24"/>
          <p:cNvSpPr txBox="1"/>
          <p:nvPr/>
        </p:nvSpPr>
        <p:spPr>
          <a:xfrm>
            <a:off x="1712298" y="3205160"/>
            <a:ext cx="64293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</a:p>
        </p:txBody>
      </p:sp>
      <p:sp>
        <p:nvSpPr>
          <p:cNvPr id="75" name="矩形 74"/>
          <p:cNvSpPr/>
          <p:nvPr/>
        </p:nvSpPr>
        <p:spPr bwMode="auto">
          <a:xfrm>
            <a:off x="2029794" y="2746372"/>
            <a:ext cx="357188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6" name="矩形 75"/>
          <p:cNvSpPr/>
          <p:nvPr/>
        </p:nvSpPr>
        <p:spPr bwMode="auto">
          <a:xfrm>
            <a:off x="2623519" y="2746372"/>
            <a:ext cx="357188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6" name="组合 13"/>
          <p:cNvGrpSpPr/>
          <p:nvPr/>
        </p:nvGrpSpPr>
        <p:grpSpPr>
          <a:xfrm>
            <a:off x="2458737" y="714376"/>
            <a:ext cx="1938655" cy="461665"/>
            <a:chOff x="2214546" y="714362"/>
            <a:chExt cx="2225160" cy="614762"/>
          </a:xfrm>
        </p:grpSpPr>
        <p:sp>
          <p:nvSpPr>
            <p:cNvPr id="80" name="圆角矩形标注 79"/>
            <p:cNvSpPr/>
            <p:nvPr/>
          </p:nvSpPr>
          <p:spPr>
            <a:xfrm>
              <a:off x="2214546" y="743957"/>
              <a:ext cx="2143151" cy="541169"/>
            </a:xfrm>
            <a:prstGeom prst="wedgeRoundRectCallout">
              <a:avLst>
                <a:gd name="adj1" fmla="val -53299"/>
                <a:gd name="adj2" fmla="val 93281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81" name="TextBox 14"/>
            <p:cNvSpPr txBox="1"/>
            <p:nvPr/>
          </p:nvSpPr>
          <p:spPr>
            <a:xfrm>
              <a:off x="2367989" y="714362"/>
              <a:ext cx="2071717" cy="6147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和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凑成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</a:p>
          </p:txBody>
        </p:sp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394" y="438161"/>
            <a:ext cx="33623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组合 32"/>
          <p:cNvGrpSpPr/>
          <p:nvPr/>
        </p:nvGrpSpPr>
        <p:grpSpPr>
          <a:xfrm>
            <a:off x="4929190" y="2281259"/>
            <a:ext cx="547688" cy="295275"/>
            <a:chOff x="1252538" y="3100388"/>
            <a:chExt cx="547707" cy="295275"/>
          </a:xfrm>
        </p:grpSpPr>
        <p:cxnSp>
          <p:nvCxnSpPr>
            <p:cNvPr id="84" name="直接连接符 83"/>
            <p:cNvCxnSpPr/>
            <p:nvPr/>
          </p:nvCxnSpPr>
          <p:spPr>
            <a:xfrm rot="5400000">
              <a:off x="1219205" y="3133722"/>
              <a:ext cx="295275" cy="228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rot="16200000" flipH="1">
              <a:off x="1566880" y="3162298"/>
              <a:ext cx="285750" cy="18098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17"/>
          <p:cNvGrpSpPr/>
          <p:nvPr/>
        </p:nvGrpSpPr>
        <p:grpSpPr>
          <a:xfrm>
            <a:off x="4500562" y="1866916"/>
            <a:ext cx="2571750" cy="461665"/>
            <a:chOff x="2273011" y="3467405"/>
            <a:chExt cx="2572537" cy="461073"/>
          </a:xfrm>
        </p:grpSpPr>
        <p:sp>
          <p:nvSpPr>
            <p:cNvPr id="87" name="TextBox 11"/>
            <p:cNvSpPr txBox="1"/>
            <p:nvPr/>
          </p:nvSpPr>
          <p:spPr>
            <a:xfrm>
              <a:off x="2273011" y="3467405"/>
              <a:ext cx="2572537" cy="4610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6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＋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=   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4216706" y="3538750"/>
              <a:ext cx="357297" cy="35672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89" name="TextBox 24"/>
          <p:cNvSpPr txBox="1"/>
          <p:nvPr/>
        </p:nvSpPr>
        <p:spPr>
          <a:xfrm>
            <a:off x="5429254" y="3071835"/>
            <a:ext cx="64293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</a:p>
        </p:txBody>
      </p:sp>
      <p:sp>
        <p:nvSpPr>
          <p:cNvPr id="90" name="矩形 89"/>
          <p:cNvSpPr/>
          <p:nvPr/>
        </p:nvSpPr>
        <p:spPr bwMode="auto">
          <a:xfrm>
            <a:off x="4857750" y="2613046"/>
            <a:ext cx="357188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1" name="TextBox 24"/>
          <p:cNvSpPr txBox="1"/>
          <p:nvPr/>
        </p:nvSpPr>
        <p:spPr>
          <a:xfrm>
            <a:off x="5469259" y="2581303"/>
            <a:ext cx="3571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</p:txBody>
      </p:sp>
      <p:grpSp>
        <p:nvGrpSpPr>
          <p:cNvPr id="9" name="组合 41"/>
          <p:cNvGrpSpPr/>
          <p:nvPr/>
        </p:nvGrpSpPr>
        <p:grpSpPr>
          <a:xfrm>
            <a:off x="5643562" y="2319360"/>
            <a:ext cx="323850" cy="785813"/>
            <a:chOff x="7000892" y="3286139"/>
            <a:chExt cx="323854" cy="785812"/>
          </a:xfrm>
        </p:grpSpPr>
        <p:cxnSp>
          <p:nvCxnSpPr>
            <p:cNvPr id="93" name="直接连接符 92"/>
            <p:cNvCxnSpPr/>
            <p:nvPr/>
          </p:nvCxnSpPr>
          <p:spPr bwMode="auto">
            <a:xfrm rot="16200000" flipV="1">
              <a:off x="6931046" y="3678252"/>
              <a:ext cx="785812" cy="158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 bwMode="auto">
            <a:xfrm flipV="1">
              <a:off x="7000892" y="4070363"/>
              <a:ext cx="319092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 bwMode="auto">
            <a:xfrm rot="5400000" flipH="1" flipV="1">
              <a:off x="6940567" y="4006863"/>
              <a:ext cx="125413" cy="476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24"/>
          <p:cNvSpPr txBox="1"/>
          <p:nvPr/>
        </p:nvSpPr>
        <p:spPr>
          <a:xfrm>
            <a:off x="4858389" y="2581303"/>
            <a:ext cx="3571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97" name="矩形 96"/>
          <p:cNvSpPr/>
          <p:nvPr/>
        </p:nvSpPr>
        <p:spPr>
          <a:xfrm>
            <a:off x="6335293" y="1878033"/>
            <a:ext cx="54694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</a:p>
        </p:txBody>
      </p:sp>
      <p:sp>
        <p:nvSpPr>
          <p:cNvPr id="98" name="矩形 97"/>
          <p:cNvSpPr/>
          <p:nvPr/>
        </p:nvSpPr>
        <p:spPr bwMode="auto">
          <a:xfrm>
            <a:off x="5468937" y="2605108"/>
            <a:ext cx="357188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11" name="组合 18"/>
          <p:cNvGrpSpPr/>
          <p:nvPr/>
        </p:nvGrpSpPr>
        <p:grpSpPr bwMode="auto">
          <a:xfrm>
            <a:off x="4572317" y="619467"/>
            <a:ext cx="2000250" cy="461665"/>
            <a:chOff x="6380323" y="-1803399"/>
            <a:chExt cx="3246606" cy="615132"/>
          </a:xfrm>
          <a:solidFill>
            <a:srgbClr val="FFFFCC"/>
          </a:solidFill>
          <a:effectLst/>
        </p:grpSpPr>
        <p:sp>
          <p:nvSpPr>
            <p:cNvPr id="102" name="圆角矩形标注 101"/>
            <p:cNvSpPr/>
            <p:nvPr/>
          </p:nvSpPr>
          <p:spPr>
            <a:xfrm>
              <a:off x="6380323" y="-1752231"/>
              <a:ext cx="3014704" cy="499723"/>
            </a:xfrm>
            <a:prstGeom prst="wedgeRoundRectCallout">
              <a:avLst>
                <a:gd name="adj1" fmla="val 59033"/>
                <a:gd name="adj2" fmla="val 24544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103" name="TextBox 102"/>
            <p:cNvSpPr txBox="1">
              <a:spLocks noChangeArrowheads="1"/>
            </p:cNvSpPr>
            <p:nvPr/>
          </p:nvSpPr>
          <p:spPr bwMode="auto">
            <a:xfrm>
              <a:off x="6380323" y="-1803399"/>
              <a:ext cx="3246606" cy="6151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和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凑成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</a:p>
          </p:txBody>
        </p:sp>
      </p:grpSp>
      <p:sp>
        <p:nvSpPr>
          <p:cNvPr id="48" name="文本框 55"/>
          <p:cNvSpPr txBox="1"/>
          <p:nvPr/>
        </p:nvSpPr>
        <p:spPr>
          <a:xfrm>
            <a:off x="668658" y="4253232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不同的地方呢？</a:t>
            </a:r>
          </a:p>
        </p:txBody>
      </p:sp>
      <p:sp>
        <p:nvSpPr>
          <p:cNvPr id="49" name="文本框 60"/>
          <p:cNvSpPr txBox="1"/>
          <p:nvPr/>
        </p:nvSpPr>
        <p:spPr>
          <a:xfrm>
            <a:off x="3613785" y="4253232"/>
            <a:ext cx="4830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左边将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凑成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，右边将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凑成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/>
          <p:cNvGrpSpPr/>
          <p:nvPr/>
        </p:nvGrpSpPr>
        <p:grpSpPr>
          <a:xfrm>
            <a:off x="4071936" y="571488"/>
            <a:ext cx="4226461" cy="1638827"/>
            <a:chOff x="4108757" y="785800"/>
            <a:chExt cx="4226461" cy="1638827"/>
          </a:xfrm>
        </p:grpSpPr>
        <p:sp>
          <p:nvSpPr>
            <p:cNvPr id="25" name="AutoShape 3"/>
            <p:cNvSpPr/>
            <p:nvPr/>
          </p:nvSpPr>
          <p:spPr>
            <a:xfrm>
              <a:off x="4108757" y="785800"/>
              <a:ext cx="3178175" cy="714375"/>
            </a:xfrm>
            <a:prstGeom prst="wedgeRoundRectCallout">
              <a:avLst>
                <a:gd name="adj1" fmla="val 59587"/>
                <a:gd name="adj2" fmla="val 35792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spcBef>
                  <a:spcPct val="50000"/>
                </a:spcBef>
                <a:defRPr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一共有多少个蘑菇？</a:t>
              </a: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7452320" y="1159372"/>
              <a:ext cx="882898" cy="1265255"/>
            </a:xfrm>
            <a:prstGeom prst="rect">
              <a:avLst/>
            </a:prstGeom>
          </p:spPr>
        </p:pic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357304"/>
            <a:ext cx="4214842" cy="234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1"/>
          <p:cNvSpPr txBox="1"/>
          <p:nvPr/>
        </p:nvSpPr>
        <p:spPr>
          <a:xfrm>
            <a:off x="2490470" y="3857636"/>
            <a:ext cx="31531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6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＋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（个）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33570" y="3929071"/>
            <a:ext cx="357188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0951" y="3844365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407670" y="4397393"/>
            <a:ext cx="776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回忆一下，我们是怎样计算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6+5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的？和同桌互相说一说。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a:spPr>
      <a:bodyPr rtlCol="0" anchor="ctr"/>
      <a:lstStyle>
        <a:defPPr algn="ctr">
          <a:defRPr lang="zh-CN" altLang="en-US" sz="2400" b="1" dirty="0" smtClean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全屏显示(16:9)</PresentationFormat>
  <Paragraphs>166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黑体</vt:lpstr>
      <vt:lpstr>华文楷体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2023-01-17T03:16:03Z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485C581F9F7B4163A6FE2E90E0140D70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