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0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0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4488B54-87F1-4611-9513-98D1F18C743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88B54-87F1-4611-9513-98D1F18C743C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BB90B76-BC13-47BA-B97C-4EC7CD6AAD5E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261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11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611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4FCA236-1C5C-43E4-8C4C-6DAC61648D37}" type="slidenum">
              <a:rPr lang="en-US" altLang="zh-CN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0E371-C64E-4D02-8971-9E0658F4D66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C06E-5A9D-45A9-B0EC-FDAACE32C7C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24390-A9F0-4E3C-ADF0-B24A431FAF3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4A810-91F7-4D0B-B84C-A86422F261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F286D-ED43-46ED-8C1E-6ADDADBDB9C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229E-2B0C-4F5E-8C46-97CF6C9F340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2B9F6-826D-4540-B305-F8C42A0FDD8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028E-5DED-4BB9-8829-EA098AD37F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8CCC7-9540-46DE-BFC2-655B846FE1A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CB0E-907C-4881-8CC8-500A09E5FE9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CC88-2A4C-4E58-A0BE-50E48044744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E88C41A-C7F3-45CA-A959-1D518437084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hi.baidu.com/keitachiyi420/album/item/d404e03b88a403f215cecbaf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2\&#35838;&#20214;\Unit1%20Topic2%20SectionB&#21442;&#32771;&#35838;&#20214;\SectionB-3&#37197;&#22871;&#21548;&#21147;.mp3" TargetMode="External"/><Relationship Id="rId1" Type="http://schemas.microsoft.com/office/2007/relationships/media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2\&#35838;&#20214;\Unit1%20Topic2%20SectionB&#21442;&#32771;&#35838;&#20214;\SectionB-3&#37197;&#22871;&#21548;&#21147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565400"/>
            <a:ext cx="9144000" cy="1509713"/>
          </a:xfrm>
        </p:spPr>
        <p:txBody>
          <a:bodyPr anchor="b"/>
          <a:lstStyle/>
          <a:p>
            <a:r>
              <a:rPr lang="en-US" altLang="zh-CN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from?</a:t>
            </a: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699792" y="1340768"/>
            <a:ext cx="36999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/>
              <a:t>Unit </a:t>
            </a:r>
            <a:r>
              <a:rPr lang="en-US" altLang="zh-CN" sz="4400" b="1" dirty="0" smtClean="0"/>
              <a:t>1 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2</a:t>
            </a:r>
            <a:endParaRPr lang="en-US" altLang="zh-CN" sz="4400" b="1" dirty="0"/>
          </a:p>
        </p:txBody>
      </p:sp>
      <p:sp>
        <p:nvSpPr>
          <p:cNvPr id="7" name="矩形 6"/>
          <p:cNvSpPr/>
          <p:nvPr/>
        </p:nvSpPr>
        <p:spPr>
          <a:xfrm>
            <a:off x="2902539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4" descr="d404e03b88a403f215cecbaf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914400"/>
            <a:ext cx="2743200" cy="3200400"/>
          </a:xfrm>
        </p:spPr>
      </p:pic>
      <p:sp>
        <p:nvSpPr>
          <p:cNvPr id="248835" name="Text Box 5"/>
          <p:cNvSpPr txBox="1">
            <a:spLocks noChangeArrowheads="1"/>
          </p:cNvSpPr>
          <p:nvPr/>
        </p:nvSpPr>
        <p:spPr bwMode="auto">
          <a:xfrm>
            <a:off x="4267200" y="1143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/>
              <a:t>Who is he?</a:t>
            </a:r>
          </a:p>
        </p:txBody>
      </p:sp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762000" y="48006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Michael Phelps</a:t>
            </a:r>
          </a:p>
        </p:txBody>
      </p:sp>
      <p:sp>
        <p:nvSpPr>
          <p:cNvPr id="248837" name="Text Box 7"/>
          <p:cNvSpPr txBox="1">
            <a:spLocks noChangeArrowheads="1"/>
          </p:cNvSpPr>
          <p:nvPr/>
        </p:nvSpPr>
        <p:spPr bwMode="auto">
          <a:xfrm>
            <a:off x="4267200" y="2133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He is </a:t>
            </a:r>
            <a:r>
              <a:rPr lang="en-US" altLang="zh-CN" sz="3200">
                <a:solidFill>
                  <a:srgbClr val="FF0066"/>
                </a:solidFill>
              </a:rPr>
              <a:t>Michael Phelps.</a:t>
            </a:r>
          </a:p>
        </p:txBody>
      </p:sp>
      <p:sp>
        <p:nvSpPr>
          <p:cNvPr id="248838" name="Text Box 8"/>
          <p:cNvSpPr txBox="1">
            <a:spLocks noChangeArrowheads="1"/>
          </p:cNvSpPr>
          <p:nvPr/>
        </p:nvSpPr>
        <p:spPr bwMode="auto">
          <a:xfrm>
            <a:off x="4267200" y="32766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Where is he from?</a:t>
            </a:r>
          </a:p>
        </p:txBody>
      </p:sp>
      <p:sp>
        <p:nvSpPr>
          <p:cNvPr id="248839" name="Text Box 9"/>
          <p:cNvSpPr txBox="1">
            <a:spLocks noChangeArrowheads="1"/>
          </p:cNvSpPr>
          <p:nvPr/>
        </p:nvSpPr>
        <p:spPr bwMode="auto">
          <a:xfrm>
            <a:off x="4267200" y="43434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He is from </a:t>
            </a:r>
            <a:r>
              <a:rPr lang="en-US" altLang="zh-CN" sz="3200">
                <a:solidFill>
                  <a:srgbClr val="FF0000"/>
                </a:solidFill>
              </a:rPr>
              <a:t>the U.S.A.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5181600" cy="144780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2b            Pair work</a:t>
            </a:r>
            <a:b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550" y="2492375"/>
            <a:ext cx="8172450" cy="39322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Huanhuan</a:t>
            </a:r>
            <a:r>
              <a:rPr lang="en-US" altLang="zh-CN" sz="3600" b="0" dirty="0">
                <a:latin typeface="Times New Roman" panose="02020603050405020304" pitchFamily="18" charset="0"/>
              </a:rPr>
              <a:t>: _____ are they?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Yingying</a:t>
            </a:r>
            <a:r>
              <a:rPr lang="en-US" altLang="zh-CN" sz="3600" b="0" dirty="0">
                <a:latin typeface="Times New Roman" panose="02020603050405020304" pitchFamily="18" charset="0"/>
              </a:rPr>
              <a:t>: _____ are </a:t>
            </a:r>
            <a:r>
              <a:rPr lang="en-US" altLang="zh-CN" sz="3600" b="0" dirty="0" err="1">
                <a:latin typeface="Times New Roman" panose="02020603050405020304" pitchFamily="18" charset="0"/>
              </a:rPr>
              <a:t>Dingding</a:t>
            </a:r>
            <a:r>
              <a:rPr lang="en-US" altLang="zh-CN" sz="3600" b="0" dirty="0">
                <a:latin typeface="Times New Roman" panose="02020603050405020304" pitchFamily="18" charset="0"/>
              </a:rPr>
              <a:t> and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                 Nana.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Huanhuan</a:t>
            </a:r>
            <a:r>
              <a:rPr lang="en-US" altLang="zh-CN" sz="3600" b="0" dirty="0">
                <a:latin typeface="Times New Roman" panose="02020603050405020304" pitchFamily="18" charset="0"/>
              </a:rPr>
              <a:t>: Oh, is </a:t>
            </a:r>
            <a:r>
              <a:rPr lang="en-US" altLang="zh-CN" sz="3600" b="0" dirty="0" err="1">
                <a:latin typeface="Times New Roman" panose="02020603050405020304" pitchFamily="18" charset="0"/>
              </a:rPr>
              <a:t>Dingding</a:t>
            </a:r>
            <a:r>
              <a:rPr lang="en-US" altLang="zh-CN" sz="3600" b="0" dirty="0">
                <a:latin typeface="Times New Roman" panose="02020603050405020304" pitchFamily="18" charset="0"/>
              </a:rPr>
              <a:t> from the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                   U.S.A.?</a:t>
            </a:r>
          </a:p>
        </p:txBody>
      </p:sp>
      <p:sp>
        <p:nvSpPr>
          <p:cNvPr id="250884" name="Rectangle 7"/>
          <p:cNvSpPr>
            <a:spLocks noChangeArrowheads="1"/>
          </p:cNvSpPr>
          <p:nvPr/>
        </p:nvSpPr>
        <p:spPr bwMode="auto">
          <a:xfrm>
            <a:off x="3040063" y="2667000"/>
            <a:ext cx="11509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Who</a:t>
            </a:r>
          </a:p>
        </p:txBody>
      </p:sp>
      <p:sp>
        <p:nvSpPr>
          <p:cNvPr id="250885" name="Rectangle 8"/>
          <p:cNvSpPr>
            <a:spLocks noChangeArrowheads="1"/>
          </p:cNvSpPr>
          <p:nvPr/>
        </p:nvSpPr>
        <p:spPr bwMode="auto">
          <a:xfrm>
            <a:off x="2590800" y="3352800"/>
            <a:ext cx="129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They </a:t>
            </a:r>
          </a:p>
        </p:txBody>
      </p:sp>
      <p:pic>
        <p:nvPicPr>
          <p:cNvPr id="250886" name="Picture 12" descr="1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304800"/>
            <a:ext cx="30956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7" name="Oval 13"/>
          <p:cNvSpPr>
            <a:spLocks noChangeArrowheads="1"/>
          </p:cNvSpPr>
          <p:nvPr/>
        </p:nvSpPr>
        <p:spPr bwMode="auto">
          <a:xfrm>
            <a:off x="582613" y="712788"/>
            <a:ext cx="914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50888" name="Picture 14" descr="活动交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9413" y="609600"/>
            <a:ext cx="10175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9" name="Rectangle 16"/>
          <p:cNvSpPr>
            <a:spLocks noChangeArrowheads="1"/>
          </p:cNvSpPr>
          <p:nvPr/>
        </p:nvSpPr>
        <p:spPr bwMode="auto">
          <a:xfrm>
            <a:off x="609600" y="1616075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</a:rPr>
              <a:t>Look at the picture and complete the conversation. Then practice in pairs.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/>
      <p:bldP spid="250884" grpId="0"/>
      <p:bldP spid="250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8534400" cy="57912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Yingying</a:t>
            </a:r>
            <a:r>
              <a:rPr lang="en-US" altLang="zh-CN" sz="3600" b="0" dirty="0">
                <a:latin typeface="Times New Roman" panose="02020603050405020304" pitchFamily="18" charset="0"/>
              </a:rPr>
              <a:t>: No, ____ isn’t. He’s from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                  Japan.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zh-CN" sz="3600" b="0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Huanhuan</a:t>
            </a:r>
            <a:r>
              <a:rPr lang="en-US" altLang="zh-CN" sz="3600" b="0" dirty="0">
                <a:latin typeface="Times New Roman" panose="02020603050405020304" pitchFamily="18" charset="0"/>
              </a:rPr>
              <a:t>: ______ is Nana from?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zh-CN" sz="3600" b="0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600" b="0" dirty="0" err="1">
                <a:latin typeface="Times New Roman" panose="02020603050405020304" pitchFamily="18" charset="0"/>
              </a:rPr>
              <a:t>Yingying</a:t>
            </a:r>
            <a:r>
              <a:rPr lang="en-US" altLang="zh-CN" sz="3600" b="0" dirty="0">
                <a:latin typeface="Times New Roman" panose="02020603050405020304" pitchFamily="18" charset="0"/>
              </a:rPr>
              <a:t>: ______ is from England.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048000" y="1219200"/>
            <a:ext cx="1150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he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438400" y="3581400"/>
            <a:ext cx="172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438400" y="5105400"/>
            <a:ext cx="1227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She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/>
      <p:bldP spid="251908" grpId="0"/>
      <p:bldP spid="2519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57200"/>
            <a:ext cx="91440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dirty="0"/>
              <a:t>  </a:t>
            </a:r>
            <a:r>
              <a:rPr lang="en-US" altLang="zh-CN" sz="2800" b="0" dirty="0"/>
              <a:t>3             Listen and say. Then mark the intonation.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dirty="0"/>
              <a:t>                                                                               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zh-CN" sz="2400" b="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400" b="0" dirty="0">
                <a:latin typeface="Times New Roman" panose="02020603050405020304" pitchFamily="18" charset="0"/>
              </a:rPr>
              <a:t>  </a:t>
            </a:r>
            <a:r>
              <a:rPr lang="en-US" altLang="zh-CN" sz="2800" b="0" dirty="0">
                <a:latin typeface="Times New Roman" panose="02020603050405020304" pitchFamily="18" charset="0"/>
              </a:rPr>
              <a:t>1.Are you from Japan ? (     )      No, we aren’t.(    )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0" dirty="0">
                <a:latin typeface="Times New Roman" panose="02020603050405020304" pitchFamily="18" charset="0"/>
              </a:rPr>
              <a:t>                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0" dirty="0">
                <a:latin typeface="Times New Roman" panose="02020603050405020304" pitchFamily="18" charset="0"/>
              </a:rPr>
              <a:t>  2. Where is he from? (    )            He’s from England.(    )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800" b="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0" dirty="0">
                <a:latin typeface="Times New Roman" panose="02020603050405020304" pitchFamily="18" charset="0"/>
              </a:rPr>
              <a:t>  3. Is she from Shanghai?(    )       No, she isn’t.(     )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800" b="0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0" dirty="0">
                <a:latin typeface="Times New Roman" panose="02020603050405020304" pitchFamily="18" charset="0"/>
              </a:rPr>
              <a:t>  4. Are they from Canada? (    )    Yes, they are.(    )</a:t>
            </a:r>
          </a:p>
        </p:txBody>
      </p:sp>
      <p:sp>
        <p:nvSpPr>
          <p:cNvPr id="252931" name="Text Box 16"/>
          <p:cNvSpPr txBox="1">
            <a:spLocks noChangeArrowheads="1"/>
          </p:cNvSpPr>
          <p:nvPr/>
        </p:nvSpPr>
        <p:spPr bwMode="auto">
          <a:xfrm>
            <a:off x="4572000" y="1752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4038600" y="1828800"/>
            <a:ext cx="228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33" name="Text Box 18"/>
          <p:cNvSpPr txBox="1">
            <a:spLocks noChangeArrowheads="1"/>
          </p:cNvSpPr>
          <p:nvPr/>
        </p:nvSpPr>
        <p:spPr bwMode="auto">
          <a:xfrm>
            <a:off x="8077200" y="1752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467600" y="18288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35" name="Text Box 21"/>
          <p:cNvSpPr txBox="1">
            <a:spLocks noChangeArrowheads="1"/>
          </p:cNvSpPr>
          <p:nvPr/>
        </p:nvSpPr>
        <p:spPr bwMode="auto">
          <a:xfrm>
            <a:off x="3505200" y="2514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581400" y="28194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37" name="Text Box 23"/>
          <p:cNvSpPr txBox="1">
            <a:spLocks noChangeArrowheads="1"/>
          </p:cNvSpPr>
          <p:nvPr/>
        </p:nvSpPr>
        <p:spPr bwMode="auto">
          <a:xfrm>
            <a:off x="8077200" y="2590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8305800" y="2743200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39" name="Text Box 26"/>
          <p:cNvSpPr txBox="1">
            <a:spLocks noChangeArrowheads="1"/>
          </p:cNvSpPr>
          <p:nvPr/>
        </p:nvSpPr>
        <p:spPr bwMode="auto">
          <a:xfrm>
            <a:off x="4724400" y="3962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4038600" y="3886200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41" name="Text Box 28"/>
          <p:cNvSpPr txBox="1">
            <a:spLocks noChangeArrowheads="1"/>
          </p:cNvSpPr>
          <p:nvPr/>
        </p:nvSpPr>
        <p:spPr bwMode="auto">
          <a:xfrm>
            <a:off x="8077200" y="3733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239000" y="38862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43" name="Text Box 30"/>
          <p:cNvSpPr txBox="1">
            <a:spLocks noChangeArrowheads="1"/>
          </p:cNvSpPr>
          <p:nvPr/>
        </p:nvSpPr>
        <p:spPr bwMode="auto">
          <a:xfrm>
            <a:off x="4648200" y="5181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4343400" y="50292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45" name="Text Box 32"/>
          <p:cNvSpPr txBox="1">
            <a:spLocks noChangeArrowheads="1"/>
          </p:cNvSpPr>
          <p:nvPr/>
        </p:nvSpPr>
        <p:spPr bwMode="auto">
          <a:xfrm>
            <a:off x="82296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7391400" y="51054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2947" name="Oval 35"/>
          <p:cNvSpPr>
            <a:spLocks noChangeArrowheads="1"/>
          </p:cNvSpPr>
          <p:nvPr/>
        </p:nvSpPr>
        <p:spPr bwMode="auto">
          <a:xfrm>
            <a:off x="0" y="457200"/>
            <a:ext cx="762000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52948" name="Picture 36" descr="tingd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81000"/>
            <a:ext cx="7921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ectionB-3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2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2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65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593" grpId="0" animBg="1"/>
      <p:bldP spid="24596" grpId="0" animBg="1"/>
      <p:bldP spid="24598" grpId="0" animBg="1"/>
      <p:bldP spid="24601" grpId="0" animBg="1"/>
      <p:bldP spid="24603" grpId="0" animBg="1"/>
      <p:bldP spid="24605" grpId="0" animBg="1"/>
      <p:bldP spid="24607" grpId="0" animBg="1"/>
      <p:bldP spid="24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62075" y="1290638"/>
            <a:ext cx="7781925" cy="3484562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一般疑问句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sz="2800" b="0" dirty="0">
                <a:latin typeface="Times New Roman" panose="02020603050405020304" pitchFamily="18" charset="0"/>
              </a:rPr>
              <a:t>朗读时一般用升调，其答语用降调。</a:t>
            </a:r>
          </a:p>
          <a:p>
            <a:pPr lvl="1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b="0" dirty="0">
                <a:solidFill>
                  <a:srgbClr val="FF6600"/>
                </a:solidFill>
                <a:latin typeface="Times New Roman" panose="02020603050405020304" pitchFamily="18" charset="0"/>
              </a:rPr>
              <a:t>Are you from the U.S.A.?</a:t>
            </a:r>
          </a:p>
          <a:p>
            <a:pPr lvl="1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b="0" dirty="0">
                <a:solidFill>
                  <a:srgbClr val="FF6600"/>
                </a:solidFill>
                <a:latin typeface="Times New Roman" panose="02020603050405020304" pitchFamily="18" charset="0"/>
              </a:rPr>
              <a:t>Is he Li Ming?</a:t>
            </a:r>
          </a:p>
          <a:p>
            <a:pPr lvl="1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b="0" dirty="0">
                <a:solidFill>
                  <a:srgbClr val="FF6600"/>
                </a:solidFill>
                <a:latin typeface="Times New Roman" panose="02020603050405020304" pitchFamily="18" charset="0"/>
              </a:rPr>
              <a:t>Is she Jane?</a:t>
            </a:r>
          </a:p>
          <a:p>
            <a:pPr lvl="1">
              <a:buClr>
                <a:schemeClr val="accent1"/>
              </a:buClr>
              <a:buFontTx/>
              <a:buNone/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肯定与否定回答：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838200" y="425450"/>
            <a:ext cx="6881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一般疑问句与特殊疑问句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384300" y="4500563"/>
            <a:ext cx="661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Yes, I am./ No, I’m not.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384300" y="5302250"/>
            <a:ext cx="829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Yes, he/she is./ No, he/she is not.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6172200" y="2362200"/>
            <a:ext cx="228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648200" y="2895600"/>
            <a:ext cx="228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4191000" y="3352800"/>
            <a:ext cx="228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400800" y="47244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001000" y="5562600"/>
            <a:ext cx="304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WordArt 11"/>
          <p:cNvSpPr>
            <a:spLocks noChangeArrowheads="1" noChangeShapeType="1" noTextEdit="1"/>
          </p:cNvSpPr>
          <p:nvPr/>
        </p:nvSpPr>
        <p:spPr bwMode="auto">
          <a:xfrm>
            <a:off x="7315200" y="381000"/>
            <a:ext cx="1524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 kern="10" dirty="0">
                <a:ln w="12700">
                  <a:solidFill>
                    <a:srgbClr val="80008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黑体" panose="02010609060101010101" charset="-122"/>
                <a:ea typeface="黑体" panose="02010609060101010101" charset="-122"/>
              </a:rPr>
              <a:t>你知道吗</a:t>
            </a:r>
            <a:r>
              <a:rPr lang="en-US" altLang="zh-CN" sz="3600" b="1" kern="10" dirty="0">
                <a:ln w="12700">
                  <a:solidFill>
                    <a:srgbClr val="80008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3600" b="1" kern="10" dirty="0">
              <a:ln w="12700">
                <a:solidFill>
                  <a:srgbClr val="800080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/>
      <p:bldP spid="253955" grpId="0"/>
      <p:bldP spid="253956" grpId="0"/>
      <p:bldP spid="253957" grpId="0"/>
      <p:bldP spid="43014" grpId="0" animBg="1"/>
      <p:bldP spid="43015" grpId="0" animBg="1"/>
      <p:bldP spid="43016" grpId="0" animBg="1"/>
      <p:bldP spid="43017" grpId="0" animBg="1"/>
      <p:bldP spid="430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724150" y="2162175"/>
            <a:ext cx="6419850" cy="2087563"/>
          </a:xfrm>
        </p:spPr>
        <p:txBody>
          <a:bodyPr/>
          <a:lstStyle/>
          <a:p>
            <a:pPr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Where are you from?</a:t>
            </a:r>
          </a:p>
          <a:p>
            <a:pPr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en-US" altLang="zh-CN" sz="3600" b="0" dirty="0">
                <a:latin typeface="Times New Roman" panose="02020603050405020304" pitchFamily="18" charset="0"/>
              </a:rPr>
              <a:t>Where is he/ she from?</a:t>
            </a:r>
          </a:p>
        </p:txBody>
      </p:sp>
      <p:sp>
        <p:nvSpPr>
          <p:cNvPr id="254979" name="Rectangle 4"/>
          <p:cNvSpPr>
            <a:spLocks noChangeArrowheads="1"/>
          </p:cNvSpPr>
          <p:nvPr/>
        </p:nvSpPr>
        <p:spPr bwMode="auto">
          <a:xfrm>
            <a:off x="1676400" y="762000"/>
            <a:ext cx="668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特殊疑问句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朗读时一般用降调，其答语用降调。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6248400" y="29718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19800" y="23622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4982" name="Rectangle 7"/>
          <p:cNvSpPr>
            <a:spLocks noChangeArrowheads="1"/>
          </p:cNvSpPr>
          <p:nvPr/>
        </p:nvSpPr>
        <p:spPr bwMode="auto">
          <a:xfrm>
            <a:off x="1676400" y="358140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He’s from England.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019800" y="38100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7315200" y="381000"/>
            <a:ext cx="1524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 kern="10">
                <a:ln w="12700">
                  <a:solidFill>
                    <a:srgbClr val="80008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黑体" panose="02010609060101010101" charset="-122"/>
                <a:ea typeface="黑体" panose="02010609060101010101" charset="-122"/>
              </a:rPr>
              <a:t>你知道吗</a:t>
            </a:r>
            <a:r>
              <a:rPr lang="en-US" altLang="zh-CN" sz="3600" b="1" kern="10">
                <a:ln w="12700">
                  <a:solidFill>
                    <a:srgbClr val="800080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3600" b="1" kern="10">
              <a:ln w="12700">
                <a:solidFill>
                  <a:srgbClr val="800080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/>
      <p:bldP spid="254979" grpId="0"/>
      <p:bldP spid="44037" grpId="0" animBg="1"/>
      <p:bldP spid="44038" grpId="0" animBg="1"/>
      <p:bldP spid="254982" grpId="0"/>
      <p:bldP spid="44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11560" y="1772816"/>
            <a:ext cx="8077200" cy="4287837"/>
          </a:xfrm>
        </p:spPr>
        <p:txBody>
          <a:bodyPr/>
          <a:lstStyle/>
          <a:p>
            <a:r>
              <a:rPr lang="zh-CN" altLang="en-US" sz="3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连系动词</a:t>
            </a:r>
            <a:r>
              <a:rPr lang="en-US" altLang="zh-CN" sz="3600" b="0" dirty="0">
                <a:latin typeface="Times New Roman" panose="02020603050405020304" pitchFamily="18" charset="0"/>
              </a:rPr>
              <a:t>be</a:t>
            </a:r>
            <a:r>
              <a:rPr lang="zh-CN" altLang="en-US" sz="3600" b="0" dirty="0">
                <a:latin typeface="Times New Roman" panose="02020603050405020304" pitchFamily="18" charset="0"/>
              </a:rPr>
              <a:t>是</a:t>
            </a:r>
            <a:r>
              <a:rPr lang="en-US" altLang="zh-CN" sz="3600" b="0" dirty="0">
                <a:latin typeface="Times New Roman" panose="02020603050405020304" pitchFamily="18" charset="0"/>
              </a:rPr>
              <a:t>am, is, are</a:t>
            </a:r>
            <a:r>
              <a:rPr lang="zh-CN" altLang="en-US" sz="3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三者的原形，一般不直接出现在句子中，而是以</a:t>
            </a:r>
            <a:r>
              <a:rPr lang="en-US" altLang="zh-CN" sz="3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am, is, are</a:t>
            </a:r>
            <a:r>
              <a:rPr lang="zh-CN" altLang="en-US" sz="3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的形式出现。因此</a:t>
            </a:r>
            <a:r>
              <a:rPr lang="zh-CN" altLang="en-US" sz="3600" b="0" dirty="0">
                <a:solidFill>
                  <a:srgbClr val="000000"/>
                </a:solidFill>
              </a:rPr>
              <a:t>建议用歌谣熟记</a:t>
            </a:r>
            <a:r>
              <a:rPr lang="en-US" altLang="zh-CN" sz="3600" b="0" dirty="0">
                <a:solidFill>
                  <a:srgbClr val="000000"/>
                </a:solidFill>
              </a:rPr>
              <a:t>be</a:t>
            </a:r>
            <a:r>
              <a:rPr lang="zh-CN" altLang="en-US" sz="3600" b="0" dirty="0">
                <a:solidFill>
                  <a:srgbClr val="000000"/>
                </a:solidFill>
              </a:rPr>
              <a:t>的用法</a:t>
            </a:r>
            <a:r>
              <a:rPr lang="en-US" altLang="zh-CN" sz="3600" b="0" dirty="0">
                <a:solidFill>
                  <a:srgbClr val="000000"/>
                </a:solidFill>
              </a:rPr>
              <a:t>:</a:t>
            </a:r>
          </a:p>
          <a:p>
            <a:r>
              <a:rPr lang="zh-CN" altLang="en-US" sz="3600" b="0" dirty="0">
                <a:solidFill>
                  <a:srgbClr val="000000"/>
                </a:solidFill>
              </a:rPr>
              <a:t>我用</a:t>
            </a:r>
            <a:r>
              <a:rPr lang="en-US" altLang="zh-CN" sz="3600" b="0" dirty="0"/>
              <a:t>am,</a:t>
            </a:r>
            <a:r>
              <a:rPr lang="en-US" altLang="zh-CN" sz="3600" b="0" dirty="0">
                <a:solidFill>
                  <a:srgbClr val="000000"/>
                </a:solidFill>
              </a:rPr>
              <a:t> </a:t>
            </a:r>
            <a:r>
              <a:rPr lang="zh-CN" altLang="en-US" sz="3600" b="0" dirty="0">
                <a:solidFill>
                  <a:srgbClr val="000000"/>
                </a:solidFill>
              </a:rPr>
              <a:t>你用</a:t>
            </a:r>
            <a:r>
              <a:rPr lang="en-US" altLang="zh-CN" sz="3600" b="0" dirty="0"/>
              <a:t>are</a:t>
            </a:r>
            <a:r>
              <a:rPr lang="zh-CN" altLang="en-US" sz="3600" b="0" dirty="0">
                <a:solidFill>
                  <a:srgbClr val="000000"/>
                </a:solidFill>
              </a:rPr>
              <a:t>，</a:t>
            </a:r>
            <a:r>
              <a:rPr lang="en-US" altLang="zh-CN" sz="3600" b="0" dirty="0"/>
              <a:t>is</a:t>
            </a:r>
            <a:r>
              <a:rPr lang="zh-CN" altLang="en-US" sz="3600" b="0" dirty="0">
                <a:solidFill>
                  <a:srgbClr val="000000"/>
                </a:solidFill>
              </a:rPr>
              <a:t>用在他、她、它</a:t>
            </a:r>
            <a:r>
              <a:rPr lang="en-US" altLang="zh-CN" sz="3600" b="0" dirty="0">
                <a:solidFill>
                  <a:srgbClr val="000000"/>
                </a:solidFill>
              </a:rPr>
              <a:t>;</a:t>
            </a:r>
          </a:p>
          <a:p>
            <a:pPr>
              <a:buFontTx/>
              <a:buNone/>
            </a:pPr>
            <a:r>
              <a:rPr lang="en-US" altLang="zh-CN" sz="3600" b="0" dirty="0">
                <a:solidFill>
                  <a:srgbClr val="000000"/>
                </a:solidFill>
              </a:rPr>
              <a:t>   </a:t>
            </a:r>
            <a:r>
              <a:rPr lang="zh-CN" altLang="en-US" sz="3600" b="0" dirty="0">
                <a:solidFill>
                  <a:srgbClr val="000000"/>
                </a:solidFill>
              </a:rPr>
              <a:t>所有复数都用</a:t>
            </a:r>
            <a:r>
              <a:rPr lang="en-US" altLang="zh-CN" sz="3600" b="0" dirty="0"/>
              <a:t>are</a:t>
            </a:r>
            <a:r>
              <a:rPr lang="zh-CN" altLang="en-US" sz="3600" b="0" dirty="0">
                <a:latin typeface="宋体" panose="02010600030101010101" pitchFamily="2" charset="-122"/>
              </a:rPr>
              <a:t>。</a:t>
            </a:r>
            <a:endParaRPr lang="zh-CN" altLang="en-US" sz="3600" b="0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389313" y="1014413"/>
            <a:ext cx="214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Be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的用法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256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  <p:bldP spid="2560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92003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用</a:t>
            </a:r>
            <a:r>
              <a:rPr lang="en-US" altLang="zh-CN" sz="3600" b="1" dirty="0">
                <a:latin typeface="Times New Roman" panose="02020603050405020304" pitchFamily="18" charset="0"/>
              </a:rPr>
              <a:t>be</a:t>
            </a:r>
            <a:r>
              <a:rPr lang="zh-CN" altLang="en-US" sz="3600" b="1" dirty="0">
                <a:latin typeface="Times New Roman" panose="02020603050405020304" pitchFamily="18" charset="0"/>
              </a:rPr>
              <a:t>动词的适当形式填空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Amy ____ her sister.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2. His name _____ Kate.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en-US" altLang="zh-CN" b="1" dirty="0"/>
              <a:t>—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 What ____ your phone number?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b="1" dirty="0"/>
              <a:t>—</a:t>
            </a:r>
            <a:r>
              <a:rPr lang="en-US" altLang="zh-CN" dirty="0"/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It _____284-2942.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4. </a:t>
            </a:r>
            <a:r>
              <a:rPr lang="en-US" altLang="zh-CN" b="1" dirty="0"/>
              <a:t>—</a:t>
            </a:r>
            <a:r>
              <a:rPr lang="en-US" altLang="zh-CN" dirty="0"/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______ you Cara?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b="1" dirty="0"/>
              <a:t>—</a:t>
            </a:r>
            <a:r>
              <a:rPr lang="en-US" altLang="zh-CN" sz="3600" dirty="0"/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charset="-122"/>
              </a:rPr>
              <a:t>No, I _____ Gina.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5. Her brother’s name _____ John.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6. His family name _____  Li.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433638" y="17637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824163" y="28368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124075" y="341947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1752600" y="3962400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3505200" y="2362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57033" name="Text Box 11"/>
          <p:cNvSpPr txBox="1">
            <a:spLocks noChangeArrowheads="1"/>
          </p:cNvSpPr>
          <p:nvPr/>
        </p:nvSpPr>
        <p:spPr bwMode="auto">
          <a:xfrm>
            <a:off x="4800600" y="5638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257034" name="Text Box 12"/>
          <p:cNvSpPr txBox="1">
            <a:spLocks noChangeArrowheads="1"/>
          </p:cNvSpPr>
          <p:nvPr/>
        </p:nvSpPr>
        <p:spPr bwMode="auto">
          <a:xfrm>
            <a:off x="5638800" y="50292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/>
      <p:bldP spid="257028" grpId="0"/>
      <p:bldP spid="257029" grpId="0"/>
      <p:bldP spid="257030" grpId="0"/>
      <p:bldP spid="257031" grpId="0"/>
      <p:bldP spid="257032" grpId="0"/>
      <p:bldP spid="257033" grpId="0"/>
      <p:bldP spid="2570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Sum up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556792"/>
            <a:ext cx="7129463" cy="424815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）       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Who is she?</a:t>
            </a:r>
          </a:p>
          <a:p>
            <a:pPr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She is Deng </a:t>
            </a:r>
            <a:r>
              <a:rPr lang="en-US" altLang="zh-CN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Yaping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）       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Where is she from?</a:t>
            </a:r>
          </a:p>
          <a:p>
            <a:pPr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She’s from China.</a:t>
            </a:r>
          </a:p>
          <a:p>
            <a:pPr>
              <a:buFontTx/>
              <a:buNone/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）       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Are they from England?</a:t>
            </a:r>
          </a:p>
          <a:p>
            <a:pPr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No, they aren’t.</a:t>
            </a:r>
          </a:p>
          <a:p>
            <a:pPr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(4)          </a:t>
            </a:r>
            <a:r>
              <a:rPr lang="zh-CN" altLang="en-US" sz="2800" b="0" dirty="0"/>
              <a:t>升、降调用法</a:t>
            </a:r>
            <a:r>
              <a:rPr lang="zh-CN" altLang="en-US" sz="2800" dirty="0"/>
              <a:t>和</a:t>
            </a:r>
            <a:r>
              <a:rPr lang="en-US" altLang="zh-CN" sz="2800" b="0" dirty="0"/>
              <a:t>be</a:t>
            </a:r>
            <a:r>
              <a:rPr lang="zh-CN" altLang="en-US" sz="2800" b="0" dirty="0"/>
              <a:t>动词的用法</a:t>
            </a:r>
            <a:r>
              <a:rPr lang="zh-CN" altLang="en-US" sz="2800" b="0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1988840"/>
            <a:ext cx="7772400" cy="4038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en-US" altLang="zh-CN" b="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0" dirty="0">
                <a:latin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</a:rPr>
              <a:t>）采用对话的形式介绍你熟悉的人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b="0" dirty="0">
                <a:latin typeface="宋体" panose="02010600030101010101" pitchFamily="2" charset="-122"/>
              </a:rPr>
              <a:t>     （姓名、出生地）。</a:t>
            </a:r>
          </a:p>
          <a:p>
            <a:pPr>
              <a:lnSpc>
                <a:spcPct val="150000"/>
              </a:lnSpc>
            </a:pPr>
            <a:r>
              <a:rPr lang="zh-CN" altLang="en-US" b="0" dirty="0">
                <a:latin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</a:rPr>
              <a:t>）在作业本上抄写课文</a:t>
            </a:r>
            <a:r>
              <a:rPr lang="en-US" altLang="zh-CN" b="0" dirty="0">
                <a:latin typeface="宋体" panose="02010600030101010101" pitchFamily="2" charset="-122"/>
              </a:rPr>
              <a:t>1a </a:t>
            </a:r>
            <a:r>
              <a:rPr lang="zh-CN" altLang="en-US" b="0" dirty="0">
                <a:latin typeface="宋体" panose="02010600030101010101" pitchFamily="2" charset="-122"/>
              </a:rPr>
              <a:t>和 </a:t>
            </a:r>
            <a:r>
              <a:rPr lang="en-US" altLang="zh-CN" b="0" dirty="0">
                <a:latin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</a:rPr>
              <a:t>句子</a:t>
            </a:r>
            <a:r>
              <a:rPr lang="zh-CN" altLang="en-US" b="0" dirty="0" smtClean="0">
                <a:latin typeface="宋体" panose="02010600030101010101" pitchFamily="2" charset="-122"/>
              </a:rPr>
              <a:t>。 </a:t>
            </a:r>
            <a:endParaRPr lang="zh-CN" altLang="en-US" b="0" dirty="0">
              <a:latin typeface="宋体" panose="02010600030101010101" pitchFamily="2" charset="-122"/>
            </a:endParaRPr>
          </a:p>
        </p:txBody>
      </p:sp>
      <p:sp>
        <p:nvSpPr>
          <p:cNvPr id="259075" name="WordArt 4"/>
          <p:cNvSpPr>
            <a:spLocks noChangeArrowheads="1" noChangeShapeType="1" noTextEdit="1"/>
          </p:cNvSpPr>
          <p:nvPr/>
        </p:nvSpPr>
        <p:spPr bwMode="auto">
          <a:xfrm>
            <a:off x="3200400" y="1066800"/>
            <a:ext cx="243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+mj-lt"/>
                <a:cs typeface="+mj-lt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4" descr="ja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54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0" name="Text Box 7"/>
          <p:cNvSpPr txBox="1">
            <a:spLocks noChangeArrowheads="1"/>
          </p:cNvSpPr>
          <p:nvPr/>
        </p:nvSpPr>
        <p:spPr bwMode="auto">
          <a:xfrm>
            <a:off x="2438400" y="21336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 Her name is Jane.</a:t>
            </a:r>
          </a:p>
        </p:txBody>
      </p:sp>
      <p:sp>
        <p:nvSpPr>
          <p:cNvPr id="239621" name="Text Box 8"/>
          <p:cNvSpPr txBox="1">
            <a:spLocks noChangeArrowheads="1"/>
          </p:cNvSpPr>
          <p:nvPr/>
        </p:nvSpPr>
        <p:spPr bwMode="auto">
          <a:xfrm>
            <a:off x="2362200" y="39624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 She is from Canada.</a:t>
            </a:r>
          </a:p>
        </p:txBody>
      </p:sp>
      <p:sp>
        <p:nvSpPr>
          <p:cNvPr id="239622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167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/>
              <a:t>  Jane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/>
              <a:t>Canada</a:t>
            </a:r>
          </a:p>
        </p:txBody>
      </p:sp>
      <p:sp>
        <p:nvSpPr>
          <p:cNvPr id="239623" name="Text Box 11"/>
          <p:cNvSpPr txBox="1">
            <a:spLocks noChangeArrowheads="1"/>
          </p:cNvSpPr>
          <p:nvPr/>
        </p:nvSpPr>
        <p:spPr bwMode="auto">
          <a:xfrm>
            <a:off x="2362200" y="1370013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 What’s her name?</a:t>
            </a:r>
          </a:p>
        </p:txBody>
      </p:sp>
      <p:sp>
        <p:nvSpPr>
          <p:cNvPr id="239624" name="Text Box 12"/>
          <p:cNvSpPr txBox="1">
            <a:spLocks noChangeArrowheads="1"/>
          </p:cNvSpPr>
          <p:nvPr/>
        </p:nvSpPr>
        <p:spPr bwMode="auto">
          <a:xfrm>
            <a:off x="2362200" y="3048000"/>
            <a:ext cx="455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 Where is she from?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/>
      <p:bldP spid="2396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4" descr="yuki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28800"/>
            <a:ext cx="1828800" cy="23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1616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/>
              <a:t>Yukio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/>
              <a:t>Japan</a:t>
            </a:r>
          </a:p>
        </p:txBody>
      </p:sp>
      <p:sp>
        <p:nvSpPr>
          <p:cNvPr id="240645" name="Text Box 6"/>
          <p:cNvSpPr txBox="1">
            <a:spLocks noChangeArrowheads="1"/>
          </p:cNvSpPr>
          <p:nvPr/>
        </p:nvSpPr>
        <p:spPr bwMode="auto">
          <a:xfrm>
            <a:off x="2667000" y="1676400"/>
            <a:ext cx="533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What’s his name?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His name is Yukio.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He is from Japan</a:t>
            </a:r>
            <a:r>
              <a:rPr lang="en-US" altLang="zh-CN" sz="2800" dirty="0" smtClean="0">
                <a:solidFill>
                  <a:srgbClr val="0000FF"/>
                </a:solidFill>
              </a:rPr>
              <a:t>.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sp>
        <p:nvSpPr>
          <p:cNvPr id="240646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442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/>
              <a:t>Where  is he  from?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6"/>
          <p:cNvSpPr txBox="1">
            <a:spLocks noChangeArrowheads="1"/>
          </p:cNvSpPr>
          <p:nvPr/>
        </p:nvSpPr>
        <p:spPr bwMode="auto">
          <a:xfrm>
            <a:off x="3886200" y="1066800"/>
            <a:ext cx="50292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/>
              <a:t>He is …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/>
              <a:t>He is from …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/>
              <a:t>She is …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/>
              <a:t>She is from …</a:t>
            </a:r>
          </a:p>
        </p:txBody>
      </p:sp>
      <p:pic>
        <p:nvPicPr>
          <p:cNvPr id="5" name="图片 4" descr="01100000000019120418513771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63875"/>
            <a:ext cx="2971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勒布朗 詹姆斯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228600" y="5410200"/>
            <a:ext cx="3919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Zhai Zhigang / China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4267200" y="1905000"/>
            <a:ext cx="4437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Who is he?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4267200" y="3327400"/>
            <a:ext cx="3402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Where is he from?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267200" y="4089400"/>
            <a:ext cx="3197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He’s from China.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4343400" y="4699000"/>
            <a:ext cx="360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 He is from China.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4267200" y="2565400"/>
            <a:ext cx="360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He is Zhai Zhigang</a:t>
            </a:r>
            <a:r>
              <a:rPr lang="en-US" altLang="zh-CN" sz="2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43720" name="Picture 15" descr="长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752600"/>
            <a:ext cx="2657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1" name="Picture 16" descr="56051222291620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4267200"/>
            <a:ext cx="889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3" name="Rectangle 19"/>
          <p:cNvSpPr>
            <a:spLocks noChangeArrowheads="1"/>
          </p:cNvSpPr>
          <p:nvPr/>
        </p:nvSpPr>
        <p:spPr bwMode="auto">
          <a:xfrm>
            <a:off x="228600" y="228600"/>
            <a:ext cx="8915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00"/>
                </a:solidFill>
              </a:rPr>
              <a:t>1b </a:t>
            </a:r>
            <a:r>
              <a:rPr lang="en-US" altLang="zh-CN" sz="2800" b="1" dirty="0">
                <a:solidFill>
                  <a:srgbClr val="990000"/>
                </a:solidFill>
              </a:rPr>
              <a:t>         Look at these pictures. Ask and answer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990000"/>
                </a:solidFill>
              </a:rPr>
              <a:t>                the following questions in pairs.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990000"/>
                </a:solidFill>
              </a:rPr>
              <a:t>                Who’s he/she?    Where’s he/she from?</a:t>
            </a:r>
          </a:p>
        </p:txBody>
      </p:sp>
      <p:pic>
        <p:nvPicPr>
          <p:cNvPr id="243724" name="Picture 22" descr="活动交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7413" y="290513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16" grpId="0"/>
      <p:bldP spid="243717" grpId="0"/>
      <p:bldP spid="243718" grpId="0"/>
      <p:bldP spid="243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228600" y="5305425"/>
            <a:ext cx="5607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Sarah Brightman / England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191000" y="1066800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Who is she?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4267200" y="2667000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Where’s she from?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267200" y="3581400"/>
            <a:ext cx="418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She’s from England.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267200" y="4495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= She is from England.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4184650" y="1828800"/>
            <a:ext cx="495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She is Sarah Brightman.</a:t>
            </a:r>
          </a:p>
        </p:txBody>
      </p:sp>
      <p:pic>
        <p:nvPicPr>
          <p:cNvPr id="244744" name="Picture 10" descr="大本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90600"/>
            <a:ext cx="316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5" name="Picture 11" descr="米字旗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838200"/>
            <a:ext cx="914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6" name="Picture 13" descr="sarah brightm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962400"/>
            <a:ext cx="10128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/>
      <p:bldP spid="244740" grpId="0"/>
      <p:bldP spid="244741" grpId="0"/>
      <p:bldP spid="244742" grpId="0"/>
      <p:bldP spid="2447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10" descr="自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85800"/>
            <a:ext cx="30654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Text Box 2"/>
          <p:cNvSpPr txBox="1">
            <a:spLocks noChangeArrowheads="1"/>
          </p:cNvSpPr>
          <p:nvPr/>
        </p:nvSpPr>
        <p:spPr bwMode="auto">
          <a:xfrm>
            <a:off x="468313" y="5424488"/>
            <a:ext cx="549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Michael Jordan/ the U.S.A.</a:t>
            </a:r>
          </a:p>
        </p:txBody>
      </p:sp>
      <p:sp>
        <p:nvSpPr>
          <p:cNvPr id="245764" name="Text Box 3"/>
          <p:cNvSpPr txBox="1">
            <a:spLocks noChangeArrowheads="1"/>
          </p:cNvSpPr>
          <p:nvPr/>
        </p:nvSpPr>
        <p:spPr bwMode="auto">
          <a:xfrm>
            <a:off x="4343400" y="838200"/>
            <a:ext cx="377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Who is he?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245765" name="Text Box 4"/>
          <p:cNvSpPr txBox="1">
            <a:spLocks noChangeArrowheads="1"/>
          </p:cNvSpPr>
          <p:nvPr/>
        </p:nvSpPr>
        <p:spPr bwMode="auto">
          <a:xfrm>
            <a:off x="4343400" y="2667000"/>
            <a:ext cx="380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Where is he from?</a:t>
            </a:r>
          </a:p>
        </p:txBody>
      </p:sp>
      <p:sp>
        <p:nvSpPr>
          <p:cNvPr id="245766" name="Text Box 5"/>
          <p:cNvSpPr txBox="1">
            <a:spLocks noChangeArrowheads="1"/>
          </p:cNvSpPr>
          <p:nvPr/>
        </p:nvSpPr>
        <p:spPr bwMode="auto">
          <a:xfrm>
            <a:off x="4343400" y="3429000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He’s from the U.S.A.</a:t>
            </a:r>
          </a:p>
        </p:txBody>
      </p:sp>
      <p:sp>
        <p:nvSpPr>
          <p:cNvPr id="245767" name="Text Box 6"/>
          <p:cNvSpPr txBox="1">
            <a:spLocks noChangeArrowheads="1"/>
          </p:cNvSpPr>
          <p:nvPr/>
        </p:nvSpPr>
        <p:spPr bwMode="auto">
          <a:xfrm>
            <a:off x="3886200" y="4267200"/>
            <a:ext cx="471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= He is from the U.S.A.</a:t>
            </a:r>
          </a:p>
        </p:txBody>
      </p:sp>
      <p:sp>
        <p:nvSpPr>
          <p:cNvPr id="245768" name="Text Box 7"/>
          <p:cNvSpPr txBox="1">
            <a:spLocks noChangeArrowheads="1"/>
          </p:cNvSpPr>
          <p:nvPr/>
        </p:nvSpPr>
        <p:spPr bwMode="auto">
          <a:xfrm>
            <a:off x="4343400" y="1752600"/>
            <a:ext cx="446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 is Michael Jordan</a:t>
            </a:r>
            <a:r>
              <a:rPr lang="en-US" altLang="zh-CN" sz="32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45769" name="Picture 9" descr="u=1932397833,3991039420&amp;fm=0&amp;gp=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685800"/>
            <a:ext cx="127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1" descr="乔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810000"/>
            <a:ext cx="1143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  <p:bldP spid="245764" grpId="0"/>
      <p:bldP spid="245765" grpId="0"/>
      <p:bldP spid="245766" grpId="0"/>
      <p:bldP spid="245767" grpId="0"/>
      <p:bldP spid="2457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/>
              <a:t>    1c          Collect some photos of famous people. Ask and answer the questions in groups. </a:t>
            </a:r>
          </a:p>
          <a:p>
            <a:pPr>
              <a:buFontTx/>
              <a:buNone/>
            </a:pPr>
            <a:endParaRPr lang="en-US" altLang="zh-CN" b="0"/>
          </a:p>
          <a:p>
            <a:pPr>
              <a:buFontTx/>
              <a:buNone/>
            </a:pPr>
            <a:r>
              <a:rPr lang="en-US" altLang="zh-CN" b="0"/>
              <a:t>    </a:t>
            </a:r>
            <a:r>
              <a:rPr lang="en-US" altLang="zh-CN" b="0">
                <a:solidFill>
                  <a:srgbClr val="FF0066"/>
                </a:solidFill>
              </a:rPr>
              <a:t>Who’s he/she?    </a:t>
            </a:r>
          </a:p>
          <a:p>
            <a:pPr>
              <a:buFontTx/>
              <a:buNone/>
            </a:pPr>
            <a:r>
              <a:rPr lang="en-US" altLang="zh-CN" b="0">
                <a:solidFill>
                  <a:srgbClr val="FF0066"/>
                </a:solidFill>
              </a:rPr>
              <a:t>    Where’s he/she from?</a:t>
            </a:r>
          </a:p>
          <a:p>
            <a:pPr>
              <a:buFontTx/>
              <a:buNone/>
            </a:pPr>
            <a:endParaRPr lang="en-US" altLang="zh-CN" b="0"/>
          </a:p>
          <a:p>
            <a:pPr>
              <a:buFontTx/>
              <a:buNone/>
            </a:pPr>
            <a:endParaRPr lang="en-US" altLang="zh-CN"/>
          </a:p>
          <a:p>
            <a:pPr>
              <a:buFontTx/>
              <a:buNone/>
            </a:pPr>
            <a:endParaRPr lang="en-US" altLang="zh-CN"/>
          </a:p>
        </p:txBody>
      </p:sp>
      <p:sp>
        <p:nvSpPr>
          <p:cNvPr id="246787" name="Oval 5"/>
          <p:cNvSpPr>
            <a:spLocks noChangeArrowheads="1"/>
          </p:cNvSpPr>
          <p:nvPr/>
        </p:nvSpPr>
        <p:spPr bwMode="auto">
          <a:xfrm>
            <a:off x="381000" y="1219200"/>
            <a:ext cx="762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246788" name="Picture 6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143000"/>
            <a:ext cx="838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4" descr="2005120615085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14400"/>
            <a:ext cx="3556000" cy="3657600"/>
          </a:xfrm>
          <a:ln w="3175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47811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Harry Potter</a:t>
            </a:r>
          </a:p>
        </p:txBody>
      </p:sp>
      <p:sp>
        <p:nvSpPr>
          <p:cNvPr id="247812" name="Text Box 6"/>
          <p:cNvSpPr txBox="1">
            <a:spLocks noChangeArrowheads="1"/>
          </p:cNvSpPr>
          <p:nvPr/>
        </p:nvSpPr>
        <p:spPr bwMode="auto">
          <a:xfrm>
            <a:off x="4419600" y="13716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Who is he?                                                                                                                                         </a:t>
            </a:r>
          </a:p>
        </p:txBody>
      </p:sp>
      <p:sp>
        <p:nvSpPr>
          <p:cNvPr id="247813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He is </a:t>
            </a:r>
            <a:r>
              <a:rPr lang="en-US" altLang="zh-CN" sz="3200">
                <a:solidFill>
                  <a:srgbClr val="FF0066"/>
                </a:solidFill>
              </a:rPr>
              <a:t>Harry Potter.</a:t>
            </a:r>
          </a:p>
        </p:txBody>
      </p:sp>
      <p:sp>
        <p:nvSpPr>
          <p:cNvPr id="247814" name="Text Box 8"/>
          <p:cNvSpPr txBox="1">
            <a:spLocks noChangeArrowheads="1"/>
          </p:cNvSpPr>
          <p:nvPr/>
        </p:nvSpPr>
        <p:spPr bwMode="auto">
          <a:xfrm>
            <a:off x="4343400" y="3429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Where is he from?</a:t>
            </a:r>
          </a:p>
        </p:txBody>
      </p:sp>
      <p:sp>
        <p:nvSpPr>
          <p:cNvPr id="247815" name="Text Box 9"/>
          <p:cNvSpPr txBox="1">
            <a:spLocks noChangeArrowheads="1"/>
          </p:cNvSpPr>
          <p:nvPr/>
        </p:nvSpPr>
        <p:spPr bwMode="auto">
          <a:xfrm>
            <a:off x="4495800" y="47244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/>
              <a:t>He is from </a:t>
            </a:r>
            <a:r>
              <a:rPr lang="en-US" altLang="zh-CN" sz="3200">
                <a:solidFill>
                  <a:srgbClr val="FF0066"/>
                </a:solidFill>
              </a:rPr>
              <a:t>England.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729</Words>
  <Application>Microsoft Office PowerPoint</Application>
  <PresentationFormat>全屏显示(4:3)</PresentationFormat>
  <Paragraphs>144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Where are you from?   Section 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2b            Pair work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 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2022-02-08T05:41:42Z</dcterms:created>
  <dcterms:modified xsi:type="dcterms:W3CDTF">2023-01-17T03:16:08Z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24791805E2D5463F904374455B8AE95A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