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35A4A-DF1D-4B47-B060-5439FBE49E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63798-6E49-48FE-A380-B9E4E815B2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213F7-3873-4027-9537-26039DF314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8DF7-1F54-4C4A-83A1-B098B45DC7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C603E-3737-41F3-A417-FDD8154AD5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625DB-08BF-4407-BD1A-B30EEED3D9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769FA-0B8C-40B5-8C46-B1EEA29D6F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F2DA6-4DDE-4FB1-B708-1C21FB806C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367B7-5085-464A-9266-8AB7A6F2A7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CDC7-129D-45D2-8B3C-6D1CB327F6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2E93A-AAD4-4918-9EB4-0BE2F4D32C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DF58198-2C40-462F-8199-082AAACACBA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Module%2012&#21016;&#24378;\Unit%202\Unit%202-activity%203.mp3" TargetMode="External"/><Relationship Id="rId1" Type="http://schemas.microsoft.com/office/2007/relationships/media" Target="file:///C:\Documents%20and%20Settings\Administrator\&#26700;&#38754;\Module%2012&#21016;&#24378;\Unit%202\Unit%202-activity%203.mp3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1"/>
          <p:cNvSpPr txBox="1">
            <a:spLocks noChangeArrowheads="1"/>
          </p:cNvSpPr>
          <p:nvPr/>
        </p:nvSpPr>
        <p:spPr bwMode="auto">
          <a:xfrm>
            <a:off x="473731" y="2671762"/>
            <a:ext cx="8137525" cy="1444625"/>
          </a:xfrm>
          <a:prstGeom prst="rect">
            <a:avLst/>
          </a:prstGeom>
          <a:solidFill>
            <a:srgbClr val="BBE0E3">
              <a:alpha val="3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Unit 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Stay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away from windows and heavy furniture.</a:t>
            </a:r>
            <a:endParaRPr lang="en-US" altLang="zh-CN" sz="5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" name="WordArt 8"/>
          <p:cNvSpPr>
            <a:spLocks noChangeArrowheads="1" noChangeShapeType="1" noTextEdit="1"/>
          </p:cNvSpPr>
          <p:nvPr/>
        </p:nvSpPr>
        <p:spPr bwMode="auto">
          <a:xfrm>
            <a:off x="2213310" y="980728"/>
            <a:ext cx="46799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3300071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Module 12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0" dir="3300071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2051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980" y="5162550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71600" y="5806629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542925" y="749300"/>
            <a:ext cx="8132763" cy="3968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</a:rPr>
              <a:t>jump out of    </a:t>
            </a:r>
            <a:r>
              <a:rPr lang="zh-CN" altLang="en-US" sz="2400" noProof="1">
                <a:latin typeface="Times New Roman" panose="02020603050405020304" pitchFamily="18" charset="0"/>
              </a:rPr>
              <a:t>跳出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</a:rPr>
              <a:t>stay away from           </a:t>
            </a:r>
            <a:r>
              <a:rPr lang="zh-CN" altLang="en-US" sz="2400" noProof="1">
                <a:latin typeface="Times New Roman" panose="02020603050405020304" pitchFamily="18" charset="0"/>
              </a:rPr>
              <a:t>远离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</a:rPr>
              <a:t>in short        </a:t>
            </a:r>
            <a:r>
              <a:rPr lang="zh-CN" altLang="en-US" sz="2400" noProof="1">
                <a:latin typeface="Times New Roman" panose="02020603050405020304" pitchFamily="18" charset="0"/>
              </a:rPr>
              <a:t>简言之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</a:rPr>
              <a:t>have no idea about       </a:t>
            </a:r>
            <a:r>
              <a:rPr lang="zh-CN" altLang="en-US" sz="2400" noProof="1">
                <a:latin typeface="Times New Roman" panose="02020603050405020304" pitchFamily="18" charset="0"/>
              </a:rPr>
              <a:t>不知道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</a:rPr>
              <a:t>be careful of       </a:t>
            </a:r>
            <a:r>
              <a:rPr lang="zh-CN" altLang="en-US" sz="2400" noProof="1">
                <a:latin typeface="Times New Roman" panose="02020603050405020304" pitchFamily="18" charset="0"/>
              </a:rPr>
              <a:t>当心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  <a:sym typeface="+mn-ea"/>
              </a:rPr>
              <a:t>run out of     </a:t>
            </a:r>
            <a:r>
              <a:rPr lang="zh-CN" altLang="en-US" sz="2400" noProof="1">
                <a:latin typeface="Times New Roman" panose="02020603050405020304" pitchFamily="18" charset="0"/>
                <a:sym typeface="+mn-ea"/>
              </a:rPr>
              <a:t>从</a:t>
            </a:r>
            <a:r>
              <a:rPr lang="en-US" altLang="zh-CN" sz="2400" noProof="1">
                <a:latin typeface="Times New Roman" panose="02020603050405020304" pitchFamily="18" charset="0"/>
                <a:sym typeface="+mn-ea"/>
              </a:rPr>
              <a:t>……</a:t>
            </a:r>
            <a:r>
              <a:rPr lang="zh-CN" altLang="en-US" sz="2400" noProof="1">
                <a:latin typeface="Times New Roman" panose="02020603050405020304" pitchFamily="18" charset="0"/>
                <a:sym typeface="+mn-ea"/>
              </a:rPr>
              <a:t>跑出</a:t>
            </a:r>
          </a:p>
          <a:p>
            <a:pPr marL="342900" indent="-342900">
              <a:lnSpc>
                <a:spcPct val="150000"/>
              </a:lnSpc>
              <a:tabLst>
                <a:tab pos="802005" algn="l"/>
              </a:tabLst>
              <a:defRPr/>
            </a:pPr>
            <a:r>
              <a:rPr lang="en-US" altLang="zh-CN" sz="2400" noProof="1">
                <a:latin typeface="Times New Roman" panose="02020603050405020304" pitchFamily="18" charset="0"/>
                <a:sym typeface="+mn-ea"/>
              </a:rPr>
              <a:t>make sure of      </a:t>
            </a:r>
            <a:r>
              <a:rPr lang="zh-CN" altLang="en-US" sz="2400" noProof="1">
                <a:latin typeface="Times New Roman" panose="02020603050405020304" pitchFamily="18" charset="0"/>
                <a:sym typeface="+mn-ea"/>
              </a:rPr>
              <a:t>确保</a:t>
            </a:r>
          </a:p>
        </p:txBody>
      </p:sp>
      <p:pic>
        <p:nvPicPr>
          <p:cNvPr id="11266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1788" y="3352800"/>
            <a:ext cx="4760912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3"/>
          <p:cNvSpPr>
            <a:spLocks noGrp="1" noChangeArrowheads="1"/>
          </p:cNvSpPr>
          <p:nvPr/>
        </p:nvSpPr>
        <p:spPr bwMode="auto">
          <a:xfrm>
            <a:off x="616139" y="908720"/>
            <a:ext cx="769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1. Work in pairs. Look at the pictures and </a:t>
            </a:r>
          </a:p>
          <a:p>
            <a:pPr algn="just"/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ask and answer the questions.</a:t>
            </a:r>
          </a:p>
        </p:txBody>
      </p:sp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732287" y="187416"/>
            <a:ext cx="546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808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Pre-reading  </a:t>
            </a:r>
          </a:p>
        </p:txBody>
      </p:sp>
      <p:sp>
        <p:nvSpPr>
          <p:cNvPr id="12291" name="文本框 2"/>
          <p:cNvSpPr txBox="1">
            <a:spLocks noChangeArrowheads="1"/>
          </p:cNvSpPr>
          <p:nvPr/>
        </p:nvSpPr>
        <p:spPr bwMode="auto">
          <a:xfrm>
            <a:off x="842169" y="2132856"/>
            <a:ext cx="74358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BatangChe" pitchFamily="49" charset="-127"/>
              </a:rPr>
              <a:t>  1. Where are the people?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BatangChe" pitchFamily="49" charset="-127"/>
              </a:rPr>
              <a:t>  2 .What are they doing? Why?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2292" name="图片 3" descr="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950" y="3327400"/>
            <a:ext cx="81422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QQ截图2013091216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1333500"/>
            <a:ext cx="3105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4643438" y="3643313"/>
            <a:ext cx="3275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H</a:t>
            </a:r>
            <a:r>
              <a:rPr lang="zh-CN" altLang="en-US" sz="3200">
                <a:latin typeface="Times New Roman" panose="02020603050405020304" pitchFamily="18" charset="0"/>
              </a:rPr>
              <a:t>id</a:t>
            </a:r>
            <a:r>
              <a:rPr lang="en-US" altLang="zh-CN" sz="3200">
                <a:latin typeface="Times New Roman" panose="02020603050405020304" pitchFamily="18" charset="0"/>
              </a:rPr>
              <a:t>e</a:t>
            </a:r>
            <a:r>
              <a:rPr lang="zh-CN" altLang="en-US" sz="3200">
                <a:latin typeface="Times New Roman" panose="02020603050405020304" pitchFamily="18" charset="0"/>
              </a:rPr>
              <a:t> under a table</a:t>
            </a:r>
            <a:r>
              <a:rPr lang="en-US" altLang="zh-CN" sz="32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643438" y="17145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Inside the room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13316" name="下箭头 1"/>
          <p:cNvSpPr>
            <a:spLocks noChangeArrowheads="1"/>
          </p:cNvSpPr>
          <p:nvPr/>
        </p:nvSpPr>
        <p:spPr bwMode="auto">
          <a:xfrm>
            <a:off x="6083300" y="2205038"/>
            <a:ext cx="288925" cy="1511300"/>
          </a:xfrm>
          <a:prstGeom prst="downArrow">
            <a:avLst>
              <a:gd name="adj1" fmla="val 50000"/>
              <a:gd name="adj2" fmla="val 49595"/>
            </a:avLst>
          </a:prstGeom>
          <a:solidFill>
            <a:srgbClr val="FF0000"/>
          </a:solidFill>
          <a:ln w="38100" cmpd="dbl">
            <a:solidFill>
              <a:srgbClr val="00008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 descr="QQ截图201309121628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342423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73500" y="2009775"/>
            <a:ext cx="4643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Outside the building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3852863" y="4105275"/>
            <a:ext cx="35798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Move away from the </a:t>
            </a:r>
          </a:p>
          <a:p>
            <a:r>
              <a:rPr lang="en-US" altLang="zh-CN" sz="3200">
                <a:latin typeface="Times New Roman" panose="02020603050405020304" pitchFamily="18" charset="0"/>
              </a:rPr>
              <a:t>building.</a:t>
            </a:r>
            <a:endParaRPr lang="zh-CN" altLang="en-US" sz="3200"/>
          </a:p>
        </p:txBody>
      </p:sp>
      <p:sp>
        <p:nvSpPr>
          <p:cNvPr id="14340" name="下箭头 1"/>
          <p:cNvSpPr>
            <a:spLocks noChangeArrowheads="1"/>
          </p:cNvSpPr>
          <p:nvPr/>
        </p:nvSpPr>
        <p:spPr bwMode="auto">
          <a:xfrm>
            <a:off x="5632450" y="2593975"/>
            <a:ext cx="287338" cy="1511300"/>
          </a:xfrm>
          <a:prstGeom prst="downArrow">
            <a:avLst>
              <a:gd name="adj1" fmla="val 50000"/>
              <a:gd name="adj2" fmla="val 49869"/>
            </a:avLst>
          </a:prstGeom>
          <a:solidFill>
            <a:srgbClr val="FF0000"/>
          </a:solidFill>
          <a:ln w="38100" cmpd="dbl">
            <a:solidFill>
              <a:srgbClr val="00008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 descr="QQ截图201309121628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0"/>
            <a:ext cx="31924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500563" y="1571625"/>
            <a:ext cx="235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In the bus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306888" y="3667125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Stay in the bus.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下箭头 1"/>
          <p:cNvSpPr>
            <a:spLocks noChangeArrowheads="1"/>
          </p:cNvSpPr>
          <p:nvPr/>
        </p:nvSpPr>
        <p:spPr bwMode="auto">
          <a:xfrm>
            <a:off x="5438775" y="2155825"/>
            <a:ext cx="287338" cy="1511300"/>
          </a:xfrm>
          <a:prstGeom prst="downArrow">
            <a:avLst>
              <a:gd name="adj1" fmla="val 50000"/>
              <a:gd name="adj2" fmla="val 49869"/>
            </a:avLst>
          </a:prstGeom>
          <a:solidFill>
            <a:srgbClr val="FF0000"/>
          </a:solidFill>
          <a:ln w="38100" cmpd="dbl">
            <a:solidFill>
              <a:srgbClr val="00008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" descr="QQ截图201309121628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43000"/>
            <a:ext cx="31972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286250" y="1357313"/>
            <a:ext cx="364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In the building 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143375" y="3500438"/>
            <a:ext cx="3929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Leave the building but don’t use the lift.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下箭头 1"/>
          <p:cNvSpPr>
            <a:spLocks noChangeArrowheads="1"/>
          </p:cNvSpPr>
          <p:nvPr/>
        </p:nvSpPr>
        <p:spPr bwMode="auto">
          <a:xfrm>
            <a:off x="5451475" y="1989138"/>
            <a:ext cx="287338" cy="1511300"/>
          </a:xfrm>
          <a:prstGeom prst="downArrow">
            <a:avLst>
              <a:gd name="adj1" fmla="val 50000"/>
              <a:gd name="adj2" fmla="val 49869"/>
            </a:avLst>
          </a:prstGeom>
          <a:solidFill>
            <a:srgbClr val="FF0000"/>
          </a:solidFill>
          <a:ln w="38100" cmpd="dbl">
            <a:solidFill>
              <a:srgbClr val="00008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612775" y="865188"/>
            <a:ext cx="81613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2. Look at the title of the passage and think </a:t>
            </a:r>
          </a:p>
          <a:p>
            <a:pPr algn="just"/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  about what to do in an earthquake.</a:t>
            </a:r>
            <a:endParaRPr lang="en-US" altLang="zh-CN" sz="320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" name="文本框 3"/>
          <p:cNvSpPr txBox="1">
            <a:spLocks noChangeArrowheads="1"/>
          </p:cNvSpPr>
          <p:nvPr/>
        </p:nvSpPr>
        <p:spPr bwMode="auto">
          <a:xfrm>
            <a:off x="919163" y="5153025"/>
            <a:ext cx="8224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19459" name="文本框 1"/>
          <p:cNvSpPr txBox="1">
            <a:spLocks noChangeArrowheads="1"/>
          </p:cNvSpPr>
          <p:nvPr/>
        </p:nvSpPr>
        <p:spPr bwMode="auto">
          <a:xfrm>
            <a:off x="754063" y="2233613"/>
            <a:ext cx="785018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Stay away from windows and heavy furniture.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Do not jump out of high buildings</a:t>
            </a:r>
            <a:r>
              <a:rPr lang="en-US" altLang="zh-CN" sz="2800">
                <a:latin typeface="Times New Roman" panose="02020603050405020304" pitchFamily="18" charset="0"/>
              </a:rPr>
              <a:t>.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H</a:t>
            </a:r>
            <a:r>
              <a:rPr lang="zh-CN" altLang="en-US" sz="2800">
                <a:latin typeface="Times New Roman" panose="02020603050405020304" pitchFamily="18" charset="0"/>
              </a:rPr>
              <a:t>id</a:t>
            </a:r>
            <a:r>
              <a:rPr lang="en-US" altLang="zh-CN" sz="2800">
                <a:latin typeface="Times New Roman" panose="02020603050405020304" pitchFamily="18" charset="0"/>
              </a:rPr>
              <a:t>e</a:t>
            </a:r>
            <a:r>
              <a:rPr lang="zh-CN" altLang="en-US" sz="2800">
                <a:latin typeface="Times New Roman" panose="02020603050405020304" pitchFamily="18" charset="0"/>
              </a:rPr>
              <a:t> under a table</a:t>
            </a:r>
            <a:r>
              <a:rPr lang="en-US" altLang="zh-CN" sz="2800">
                <a:latin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Leave the building but don’t use the lift!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And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800">
              <a:solidFill>
                <a:srgbClr val="7030A0"/>
              </a:solidFill>
            </a:endParaRPr>
          </a:p>
          <a:p>
            <a:pPr>
              <a:lnSpc>
                <a:spcPts val="4000"/>
              </a:lnSpc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5"/>
          <p:cNvSpPr txBox="1">
            <a:spLocks noChangeArrowheads="1"/>
          </p:cNvSpPr>
          <p:nvPr/>
        </p:nvSpPr>
        <p:spPr bwMode="auto">
          <a:xfrm>
            <a:off x="357188" y="1646238"/>
            <a:ext cx="8424862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>
                <a:latin typeface="Times New Roman" panose="02020603050405020304" pitchFamily="18" charset="0"/>
              </a:rPr>
              <a:t>What to do in an earthquake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    Earthquakes </a:t>
            </a:r>
            <a:r>
              <a:rPr lang="en-US" altLang="zh-CN" sz="2400">
                <a:latin typeface="Times New Roman" panose="02020603050405020304" pitchFamily="18" charset="0"/>
              </a:rPr>
              <a:t>always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</a:rPr>
              <a:t>happen suddenly, so it is difficult </a:t>
            </a:r>
            <a:r>
              <a:rPr lang="en-US" altLang="zh-CN" sz="2400">
                <a:latin typeface="Times New Roman" panose="02020603050405020304" pitchFamily="18" charset="0"/>
              </a:rPr>
              <a:t>to warn </a:t>
            </a:r>
            <a:r>
              <a:rPr lang="zh-CN" altLang="en-US" sz="2400">
                <a:latin typeface="Times New Roman" panose="02020603050405020304" pitchFamily="18" charset="0"/>
              </a:rPr>
              <a:t>people about them. Usually people have little or no idea about what to do during an earthquake, so here is some advice:</a:t>
            </a:r>
          </a:p>
          <a:p>
            <a:r>
              <a:rPr lang="zh-CN" altLang="en-US" sz="2400">
                <a:latin typeface="Times New Roman" panose="02020603050405020304" pitchFamily="18" charset="0"/>
              </a:rPr>
              <a:t>Inside</a:t>
            </a:r>
          </a:p>
          <a:p>
            <a:pPr algn="just"/>
            <a:r>
              <a:rPr lang="zh-CN" altLang="en-US" sz="2400">
                <a:latin typeface="Times New Roman" panose="02020603050405020304" pitchFamily="18" charset="0"/>
              </a:rPr>
              <a:t>1 Do not jump out of high buildings.</a:t>
            </a:r>
          </a:p>
          <a:p>
            <a:pPr algn="just"/>
            <a:r>
              <a:rPr lang="zh-CN" altLang="en-US" sz="2400">
                <a:latin typeface="Times New Roman" panose="02020603050405020304" pitchFamily="18" charset="0"/>
              </a:rPr>
              <a:t>2 Hide under a table. Stay away from windows and   </a:t>
            </a:r>
          </a:p>
          <a:p>
            <a:pPr algn="just"/>
            <a:r>
              <a:rPr lang="zh-CN" altLang="en-US" sz="2400">
                <a:latin typeface="Times New Roman" panose="02020603050405020304" pitchFamily="18" charset="0"/>
              </a:rPr>
              <a:t>   heavy furniture. </a:t>
            </a:r>
            <a:r>
              <a:rPr lang="zh-CN" altLang="en-US" sz="2400" u="sng">
                <a:latin typeface="Times New Roman" panose="02020603050405020304" pitchFamily="18" charset="0"/>
              </a:rPr>
              <a:t>Keep clear of fire</a:t>
            </a:r>
            <a:r>
              <a:rPr lang="en-US" altLang="zh-CN" sz="2400" u="sng">
                <a:latin typeface="Times New Roman" panose="02020603050405020304" pitchFamily="18" charset="0"/>
              </a:rPr>
              <a:t>s</a:t>
            </a:r>
            <a:r>
              <a:rPr lang="zh-CN" altLang="en-US" sz="240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zh-CN" altLang="en-US" sz="2400">
                <a:latin typeface="Times New Roman" panose="02020603050405020304" pitchFamily="18" charset="0"/>
              </a:rPr>
              <a:t>3 Leave the building quickly when the ground stops   </a:t>
            </a:r>
          </a:p>
          <a:p>
            <a:pPr algn="just"/>
            <a:r>
              <a:rPr lang="zh-CN" altLang="en-US" sz="2400">
                <a:latin typeface="Times New Roman" panose="02020603050405020304" pitchFamily="18" charset="0"/>
              </a:rPr>
              <a:t>   shaking, but do not use the lift. </a:t>
            </a:r>
          </a:p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229600" cy="1096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3. Read the passage and check your answer to Activity 2.</a:t>
            </a:r>
          </a:p>
        </p:txBody>
      </p:sp>
      <p:sp>
        <p:nvSpPr>
          <p:cNvPr id="20485" name="线形标注 2 5"/>
          <p:cNvSpPr/>
          <p:nvPr/>
        </p:nvSpPr>
        <p:spPr bwMode="auto">
          <a:xfrm>
            <a:off x="5424488" y="3108325"/>
            <a:ext cx="3357562" cy="642938"/>
          </a:xfrm>
          <a:prstGeom prst="borderCallout2">
            <a:avLst>
              <a:gd name="adj1" fmla="val 32000"/>
              <a:gd name="adj2" fmla="val -407"/>
              <a:gd name="adj3" fmla="val 34866"/>
              <a:gd name="adj4" fmla="val -16273"/>
              <a:gd name="adj5" fmla="val 197431"/>
              <a:gd name="adj6" fmla="val -33463"/>
            </a:avLst>
          </a:prstGeom>
          <a:noFill/>
          <a:ln w="9525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keep clear of  sth.</a:t>
            </a:r>
          </a:p>
          <a:p>
            <a:pPr algn="ctr"/>
            <a:r>
              <a:rPr lang="zh-CN" altLang="en-US" sz="2000"/>
              <a:t>清除；摆脱；没有；不接触</a:t>
            </a:r>
          </a:p>
        </p:txBody>
      </p:sp>
      <p:pic>
        <p:nvPicPr>
          <p:cNvPr id="3" name="Unit 2-activity 3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9255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48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930275"/>
            <a:ext cx="8362950" cy="57943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4  Keep calm, especially when you are with other people. Be brave and be helpful.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Outside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1 Move away from buildings, because parts of a building may fall on you.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 Do not stand near street lights or under power lines.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3 Stay away from bridges and trees. If you are in a bus or a car, stay in it.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4 In the mountains, be careful of falling rocks.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5 On a beach, run away from the sea and more quickly to higher ground.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In short, follow what you learnt in school. You can 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safe and you can also help save others.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295275" y="669925"/>
            <a:ext cx="8553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4. Read the sentences. Decide if the following actions are right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(√) or wrong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(×).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20713" y="2168525"/>
            <a:ext cx="808831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7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When the earthquake started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ts val="37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1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800">
                <a:latin typeface="Times New Roman" panose="02020603050405020304" pitchFamily="18" charset="0"/>
              </a:rPr>
              <a:t>I hid under a table.  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37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2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800">
                <a:latin typeface="Times New Roman" panose="02020603050405020304" pitchFamily="18" charset="0"/>
              </a:rPr>
              <a:t>Sam sat on his desk.</a:t>
            </a:r>
            <a:endParaRPr lang="zh-CN" altLang="en-US" sz="2800"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37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3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800">
                <a:latin typeface="Times New Roman" panose="02020603050405020304" pitchFamily="18" charset="0"/>
              </a:rPr>
              <a:t>Alice ran out of the building.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37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4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800">
                <a:latin typeface="Times New Roman" panose="02020603050405020304" pitchFamily="18" charset="0"/>
              </a:rPr>
              <a:t>Peter and Helen stayed in their car.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37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5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800">
                <a:latin typeface="Times New Roman" panose="02020603050405020304" pitchFamily="18" charset="0"/>
              </a:rPr>
              <a:t>my family and I moved away from the beach.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3700"/>
              </a:lnSpc>
            </a:pP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999038" y="2613025"/>
            <a:ext cx="111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>
                <a:solidFill>
                  <a:srgbClr val="FF0000"/>
                </a:solidFill>
                <a:sym typeface="宋体" panose="02010600030101010101" pitchFamily="2" charset="-122"/>
              </a:rPr>
              <a:t>√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283200" y="3106738"/>
            <a:ext cx="131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>
                <a:solidFill>
                  <a:srgbClr val="FF0000"/>
                </a:solidFill>
                <a:sym typeface="宋体" panose="02010600030101010101" pitchFamily="2" charset="-122"/>
              </a:rPr>
              <a:t>×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110288" y="35528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>
                <a:solidFill>
                  <a:srgbClr val="FF0000"/>
                </a:solidFill>
                <a:sym typeface="宋体" panose="02010600030101010101" pitchFamily="2" charset="-122"/>
              </a:rPr>
              <a:t>×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181850" y="4003675"/>
            <a:ext cx="1290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>
                <a:solidFill>
                  <a:srgbClr val="FF0000"/>
                </a:solidFill>
                <a:sym typeface="宋体" panose="02010600030101010101" pitchFamily="2" charset="-122"/>
              </a:rPr>
              <a:t>√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304213" y="4454525"/>
            <a:ext cx="858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>
                <a:solidFill>
                  <a:srgbClr val="FF0000"/>
                </a:solidFill>
                <a:sym typeface="宋体" panose="02010600030101010101" pitchFamily="2" charset="-122"/>
              </a:rPr>
              <a:t>√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1"/>
          <p:cNvSpPr>
            <a:spLocks noChangeArrowheads="1"/>
          </p:cNvSpPr>
          <p:nvPr/>
        </p:nvSpPr>
        <p:spPr bwMode="auto">
          <a:xfrm>
            <a:off x="1619250" y="987425"/>
            <a:ext cx="321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lrning </a:t>
            </a:r>
          </a:p>
        </p:txBody>
      </p:sp>
      <p:sp>
        <p:nvSpPr>
          <p:cNvPr id="5123" name="文本框 16386"/>
          <p:cNvSpPr txBox="1"/>
          <p:nvPr/>
        </p:nvSpPr>
        <p:spPr>
          <a:xfrm>
            <a:off x="654050" y="1416050"/>
            <a:ext cx="8101013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noProof="1">
                <a:solidFill>
                  <a:srgbClr val="FF3399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★</a:t>
            </a:r>
            <a:r>
              <a:rPr lang="en-US" altLang="zh-CN" sz="2800" noProof="1">
                <a:solidFill>
                  <a:srgbClr val="66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noProof="1">
                <a:solidFill>
                  <a:srgbClr val="FF3399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Key words &amp; phrases: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earthquake, warn, inside, under, window, keep, helpful, power, clear, calm, brave, keep calm, in short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CN" sz="2800" noProof="1">
                <a:solidFill>
                  <a:srgbClr val="FF3399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★</a:t>
            </a:r>
            <a:r>
              <a:rPr lang="en-US" altLang="zh-CN" sz="2800" noProof="1">
                <a:solidFill>
                  <a:srgbClr val="66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noProof="1">
                <a:solidFill>
                  <a:srgbClr val="FF3399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Key sentences: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Keep calm, especially when you are with other people.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Be brave and be helpful.</a:t>
            </a:r>
            <a:endParaRPr lang="en-US" altLang="zh-CN" sz="2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24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3.You can be safe and you can also help others.</a:t>
            </a:r>
            <a:endParaRPr lang="en-US" altLang="zh-CN" sz="2400" noProof="1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marL="342900" indent="-342900">
              <a:defRPr/>
            </a:pPr>
            <a:r>
              <a:rPr lang="en-US" altLang="zh-CN" sz="2800" noProof="1">
                <a:solidFill>
                  <a:srgbClr val="FF3399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★</a:t>
            </a:r>
            <a:r>
              <a:rPr lang="en-US" altLang="zh-CN" sz="2800" noProof="1">
                <a:solidFill>
                  <a:srgbClr val="FF3399"/>
                </a:solidFill>
                <a:latin typeface="Times New Roman" panose="02020603050405020304" pitchFamily="18" charset="0"/>
                <a:sym typeface="+mn-ea"/>
              </a:rPr>
              <a:t>To understand the passage on safety and first aid in an earthquake</a:t>
            </a:r>
            <a:r>
              <a:rPr lang="en-US" altLang="zh-CN" sz="2800" noProof="1" smtClean="0">
                <a:solidFill>
                  <a:srgbClr val="FF3399"/>
                </a:solidFill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2800" noProof="1">
              <a:solidFill>
                <a:srgbClr val="FF3399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715" y="556260"/>
            <a:ext cx="6654445" cy="8299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800" b="1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幼圆" panose="02010509060101010101" pitchFamily="1" charset="-122"/>
                <a:sym typeface="宋体" panose="02010600030101010101" pitchFamily="2" charset="-122"/>
              </a:rPr>
              <a:t>Learning targets</a:t>
            </a:r>
            <a:endParaRPr lang="zh-CN" altLang="en-US" sz="7200" b="1" noProof="1">
              <a:blipFill>
                <a:blip r:embed="rId2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468313" y="701675"/>
            <a:ext cx="85359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/>
          <a:p>
            <a:pPr algn="just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5. Answer the questions. Use the words and   </a:t>
            </a:r>
          </a:p>
          <a:p>
            <a:pPr algn="just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expressions in the box.</a:t>
            </a:r>
            <a:r>
              <a:rPr lang="en-US" altLang="zh-CN" sz="2800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7056437" cy="9525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zh-CN" altLang="en-US" sz="2800">
                <a:latin typeface="Times New Roman" panose="02020603050405020304" pitchFamily="18" charset="0"/>
              </a:rPr>
              <a:t>brave    inside   keep calm    power lines  </a:t>
            </a:r>
          </a:p>
          <a:p>
            <a:pPr algn="just"/>
            <a:r>
              <a:rPr lang="zh-CN" altLang="en-US" sz="2800">
                <a:latin typeface="Times New Roman" panose="02020603050405020304" pitchFamily="18" charset="0"/>
              </a:rPr>
              <a:t>                 street lights    warn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28625" y="3214688"/>
            <a:ext cx="8064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</a:rPr>
              <a:t>1 What is difficult to do before an earthquake?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2 Where should you stay before the ground stops </a:t>
            </a:r>
            <a:endParaRPr lang="en-US" altLang="zh-CN" sz="2800">
              <a:latin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</a:rPr>
              <a:t>   </a:t>
            </a:r>
            <a:r>
              <a:rPr lang="zh-CN" altLang="en-US" sz="2800">
                <a:latin typeface="Times New Roman" panose="02020603050405020304" pitchFamily="18" charset="0"/>
              </a:rPr>
              <a:t>shaking?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3 What should you do when you are with other 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   people?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4 What shouldn</a:t>
            </a:r>
            <a:r>
              <a:rPr lang="en-US" altLang="zh-CN" sz="2800">
                <a:latin typeface="Times New Roman" panose="02020603050405020304" pitchFamily="18" charset="0"/>
              </a:rPr>
              <a:t>’</a:t>
            </a:r>
            <a:r>
              <a:rPr lang="zh-CN" altLang="en-US" sz="2800">
                <a:latin typeface="Times New Roman" panose="02020603050405020304" pitchFamily="18" charset="0"/>
              </a:rPr>
              <a:t>t you stand near or under in the </a:t>
            </a:r>
            <a:endParaRPr lang="en-US" altLang="zh-CN" sz="2800">
              <a:latin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</a:rPr>
              <a:t>   </a:t>
            </a:r>
            <a:r>
              <a:rPr lang="zh-CN" altLang="en-US" sz="2800">
                <a:latin typeface="Times New Roman" panose="02020603050405020304" pitchFamily="18" charset="0"/>
              </a:rPr>
              <a:t>street?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403225" y="646113"/>
            <a:ext cx="8064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2800">
              <a:latin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01638" y="1806575"/>
            <a:ext cx="8643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1. It’s difficult to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warn people 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before an earthquake.</a:t>
            </a:r>
            <a:endParaRPr lang="zh-CN" altLang="en-US" sz="280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01638" y="2584450"/>
            <a:ext cx="8643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2. We should stay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inside.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01638" y="3373438"/>
            <a:ext cx="8643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3. We should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keep calm and be brave.</a:t>
            </a:r>
            <a:endParaRPr lang="zh-CN" alt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01638" y="3895725"/>
            <a:ext cx="8643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4. We shouldn’t stand near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power lines 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or under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street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    lights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 in the street.</a:t>
            </a:r>
            <a:endParaRPr lang="zh-CN" alt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30225" y="966788"/>
            <a:ext cx="1912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姚体" panose="02010601030101010101" pitchFamily="2" charset="-122"/>
              </a:rPr>
              <a:t>Answer: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"/>
          <p:cNvSpPr>
            <a:spLocks noChangeArrowheads="1"/>
          </p:cNvSpPr>
          <p:nvPr/>
        </p:nvSpPr>
        <p:spPr bwMode="auto">
          <a:xfrm>
            <a:off x="396875" y="477838"/>
            <a:ext cx="7848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6.Work in pairs. Do the following research.</a:t>
            </a:r>
          </a:p>
          <a:p>
            <a:endParaRPr lang="en-US" altLang="zh-CN">
              <a:solidFill>
                <a:srgbClr val="000099"/>
              </a:solidFill>
            </a:endParaRPr>
          </a:p>
        </p:txBody>
      </p:sp>
      <p:sp>
        <p:nvSpPr>
          <p:cNvPr id="23554" name="矩形 2"/>
          <p:cNvSpPr>
            <a:spLocks noChangeArrowheads="1"/>
          </p:cNvSpPr>
          <p:nvPr/>
        </p:nvSpPr>
        <p:spPr bwMode="auto">
          <a:xfrm>
            <a:off x="900113" y="1484313"/>
            <a:ext cx="5903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396875" y="1228725"/>
            <a:ext cx="87487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Inside your school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zh-CN" sz="2800">
                <a:latin typeface="Times New Roman" panose="02020603050405020304" pitchFamily="18" charset="0"/>
              </a:rPr>
              <a:t>Make a list of safe places and dangerous places at 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</a:rPr>
              <a:t>your school if an earthquake happens.</a:t>
            </a:r>
          </a:p>
          <a:p>
            <a:pPr>
              <a:buFontTx/>
              <a:buChar char="•"/>
            </a:pPr>
            <a:r>
              <a:rPr lang="en-US" altLang="zh-CN" sz="2800">
                <a:latin typeface="Times New Roman" panose="02020603050405020304" pitchFamily="18" charset="0"/>
              </a:rPr>
              <a:t>Note where the nearest stairs and doors to the 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</a:rPr>
              <a:t>outside of the school buildings are.</a:t>
            </a:r>
          </a:p>
          <a:p>
            <a:r>
              <a:rPr lang="en-US" altLang="zh-CN" sz="2800">
                <a:latin typeface="Times New Roman" panose="02020603050405020304" pitchFamily="18" charset="0"/>
              </a:rPr>
              <a:t>Outside your school</a:t>
            </a:r>
          </a:p>
          <a:p>
            <a:pPr>
              <a:buFontTx/>
              <a:buChar char="•"/>
            </a:pPr>
            <a:r>
              <a:rPr lang="en-US" altLang="zh-CN" sz="2800">
                <a:latin typeface="Times New Roman" panose="02020603050405020304" pitchFamily="18" charset="0"/>
              </a:rPr>
              <a:t>Make a list of places near your school. Note if they 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</a:rPr>
              <a:t>are safe or dangerous.</a:t>
            </a:r>
          </a:p>
          <a:p>
            <a:pPr>
              <a:buFontTx/>
              <a:buChar char="•"/>
            </a:pPr>
            <a:r>
              <a:rPr lang="en-US" altLang="zh-CN" sz="2800">
                <a:latin typeface="Times New Roman" panose="02020603050405020304" pitchFamily="18" charset="0"/>
              </a:rPr>
              <a:t>Note where the streets go, and where street lights </a:t>
            </a:r>
            <a:r>
              <a:rPr lang="zh-CN" altLang="en-US" sz="2800">
                <a:latin typeface="Times New Roman" panose="02020603050405020304" pitchFamily="18" charset="0"/>
              </a:rPr>
              <a:t>   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</a:rPr>
              <a:t>and power lines are.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971550" y="4149725"/>
            <a:ext cx="72723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357188" y="677863"/>
            <a:ext cx="85042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7. Write some instructions about what to do in </a:t>
            </a:r>
          </a:p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    an earthquake.   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23850" y="1630363"/>
            <a:ext cx="85693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Go out and meet on the playground.</a:t>
            </a:r>
          </a:p>
          <a:p>
            <a:pPr>
              <a:lnSpc>
                <a:spcPts val="38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Do not use the lift.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57188" y="2786063"/>
            <a:ext cx="77866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zh-CN" sz="2800" i="1">
                <a:solidFill>
                  <a:srgbClr val="AE2A28"/>
                </a:solidFill>
                <a:latin typeface="Times New Roman" panose="02020603050405020304" pitchFamily="18" charset="0"/>
              </a:rPr>
              <a:t>Stay away from the blackboard.</a:t>
            </a:r>
          </a:p>
          <a:p>
            <a:pPr>
              <a:lnSpc>
                <a:spcPts val="3800"/>
              </a:lnSpc>
            </a:pPr>
            <a:r>
              <a:rPr lang="en-US" altLang="zh-CN" sz="2800" i="1">
                <a:solidFill>
                  <a:srgbClr val="AE2A28"/>
                </a:solidFill>
                <a:latin typeface="Times New Roman" panose="02020603050405020304" pitchFamily="18" charset="0"/>
              </a:rPr>
              <a:t>You must stay away from the blackboard. It could </a:t>
            </a:r>
          </a:p>
          <a:p>
            <a:pPr>
              <a:lnSpc>
                <a:spcPts val="3800"/>
              </a:lnSpc>
            </a:pPr>
            <a:r>
              <a:rPr lang="en-US" altLang="zh-CN" sz="2800" i="1">
                <a:solidFill>
                  <a:srgbClr val="AE2A28"/>
                </a:solidFill>
                <a:latin typeface="Times New Roman" panose="02020603050405020304" pitchFamily="18" charset="0"/>
              </a:rPr>
              <a:t>fall on you. </a:t>
            </a:r>
            <a:endParaRPr lang="zh-CN" altLang="en-US" sz="2800" i="1">
              <a:solidFill>
                <a:srgbClr val="AE2A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矩形 4"/>
          <p:cNvSpPr>
            <a:spLocks noChangeArrowheads="1"/>
          </p:cNvSpPr>
          <p:nvPr/>
        </p:nvSpPr>
        <p:spPr bwMode="auto">
          <a:xfrm>
            <a:off x="357188" y="5572125"/>
            <a:ext cx="9286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ts val="38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Now work in pairs. Check and share your instructions.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85750" y="4357688"/>
            <a:ext cx="7929563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zh-CN" sz="2800" i="1">
                <a:solidFill>
                  <a:srgbClr val="AE2A28"/>
                </a:solidFill>
                <a:latin typeface="Times New Roman" panose="02020603050405020304" pitchFamily="18" charset="0"/>
              </a:rPr>
              <a:t>Don’t sit under the window.</a:t>
            </a:r>
          </a:p>
          <a:p>
            <a:pPr>
              <a:lnSpc>
                <a:spcPts val="3800"/>
              </a:lnSpc>
            </a:pPr>
            <a:r>
              <a:rPr lang="en-US" altLang="zh-CN" sz="2800" i="1">
                <a:solidFill>
                  <a:srgbClr val="AE2A28"/>
                </a:solidFill>
                <a:latin typeface="Times New Roman" panose="02020603050405020304" pitchFamily="18" charset="0"/>
              </a:rPr>
              <a:t>You mustn’t under the window. It could break.</a:t>
            </a:r>
            <a:endParaRPr lang="zh-CN" altLang="en-US" sz="2800" i="1">
              <a:solidFill>
                <a:srgbClr val="AE2A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55650" y="3511550"/>
            <a:ext cx="7620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 anchor="ctr">
            <a:spAutoFit/>
          </a:bodyPr>
          <a:lstStyle/>
          <a:p>
            <a:pPr eaLnBrk="0" hangingPunct="0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792413" y="563563"/>
            <a:ext cx="2933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>
            <a:spAutoFit/>
          </a:bodyPr>
          <a:lstStyle/>
          <a:p>
            <a:r>
              <a:rPr lang="en-US" altLang="zh-C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93700" y="1333500"/>
            <a:ext cx="84963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1. Earthquakes always happen suddenly, so it is difficult to  </a:t>
            </a:r>
          </a:p>
          <a:p>
            <a:pPr>
              <a:lnSpc>
                <a:spcPts val="37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warn</a:t>
            </a:r>
            <a:r>
              <a:rPr lang="en-US" altLang="zh-CN" sz="2400" dirty="0">
                <a:latin typeface="Times New Roman" panose="02020603050405020304" pitchFamily="18" charset="0"/>
              </a:rPr>
              <a:t> people about them.</a:t>
            </a:r>
          </a:p>
          <a:p>
            <a:pPr>
              <a:lnSpc>
                <a:spcPts val="37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   warn 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v．</a:t>
            </a:r>
            <a:r>
              <a:rPr lang="en-US" altLang="zh-CN" sz="2400" dirty="0" err="1">
                <a:latin typeface="Times New Roman" panose="02020603050405020304" pitchFamily="18" charset="0"/>
              </a:rPr>
              <a:t>警告；告诫。常用短语</a:t>
            </a:r>
            <a:r>
              <a:rPr lang="en-US" altLang="zh-CN" sz="2400" dirty="0">
                <a:latin typeface="Times New Roman" panose="02020603050405020304" pitchFamily="18" charset="0"/>
              </a:rPr>
              <a:t>：</a:t>
            </a:r>
          </a:p>
          <a:p>
            <a:pPr>
              <a:lnSpc>
                <a:spcPts val="37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  ①warn </a:t>
            </a:r>
            <a:r>
              <a:rPr lang="en-US" altLang="zh-CN" sz="2400" dirty="0" err="1">
                <a:latin typeface="Times New Roman" panose="02020603050405020304" pitchFamily="18" charset="0"/>
              </a:rPr>
              <a:t>sb.of</a:t>
            </a:r>
            <a:r>
              <a:rPr lang="en-US" altLang="zh-CN" sz="2400" dirty="0">
                <a:latin typeface="Times New Roman" panose="02020603050405020304" pitchFamily="18" charset="0"/>
              </a:rPr>
              <a:t>/about </a:t>
            </a:r>
            <a:r>
              <a:rPr lang="en-US" altLang="zh-CN" sz="2400" dirty="0" err="1">
                <a:latin typeface="Times New Roman" panose="02020603050405020304" pitchFamily="18" charset="0"/>
              </a:rPr>
              <a:t>sth.警告某人注意某事物</a:t>
            </a:r>
            <a:r>
              <a:rPr lang="en-US" altLang="zh-CN" sz="2400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ts val="3700"/>
              </a:lnSpc>
            </a:pPr>
            <a:r>
              <a:rPr lang="en-US" altLang="en-US" sz="2400" dirty="0" err="1">
                <a:latin typeface="Times New Roman" panose="02020603050405020304" pitchFamily="18" charset="0"/>
              </a:rPr>
              <a:t>例：</a:t>
            </a:r>
            <a:r>
              <a:rPr lang="en-US" altLang="zh-CN" sz="2400" dirty="0" err="1">
                <a:latin typeface="Times New Roman" panose="02020603050405020304" pitchFamily="18" charset="0"/>
              </a:rPr>
              <a:t>Someone</a:t>
            </a:r>
            <a:r>
              <a:rPr lang="en-US" altLang="zh-CN" sz="2400" dirty="0">
                <a:latin typeface="Times New Roman" panose="02020603050405020304" pitchFamily="18" charset="0"/>
              </a:rPr>
              <a:t> warned the boy of/about the danger of swimming   </a:t>
            </a:r>
          </a:p>
          <a:p>
            <a:pPr>
              <a:lnSpc>
                <a:spcPts val="37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     in the </a:t>
            </a:r>
            <a:r>
              <a:rPr lang="en-US" altLang="zh-CN" sz="2400" dirty="0" err="1">
                <a:latin typeface="Times New Roman" panose="02020603050405020304" pitchFamily="18" charset="0"/>
              </a:rPr>
              <a:t>river.有人警告这个男孩注意在河里游泳的危险之处</a:t>
            </a:r>
            <a:r>
              <a:rPr lang="en-US" altLang="zh-CN" sz="2400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ts val="37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  ②warn sb.(not) to do </a:t>
            </a:r>
            <a:r>
              <a:rPr lang="en-US" altLang="zh-CN" sz="2400" dirty="0" err="1">
                <a:latin typeface="Times New Roman" panose="02020603050405020304" pitchFamily="18" charset="0"/>
              </a:rPr>
              <a:t>sth.警告某人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</a:rPr>
              <a:t>不要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  <a:r>
              <a:rPr lang="en-US" altLang="zh-CN" sz="2400" dirty="0" err="1">
                <a:latin typeface="Times New Roman" panose="02020603050405020304" pitchFamily="18" charset="0"/>
              </a:rPr>
              <a:t>做某事</a:t>
            </a:r>
            <a:r>
              <a:rPr lang="en-US" altLang="zh-CN" sz="2400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ts val="3700"/>
              </a:lnSpc>
            </a:pPr>
            <a:r>
              <a:rPr lang="en-US" altLang="en-US" sz="2400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例：</a:t>
            </a:r>
            <a:r>
              <a:rPr lang="en-US" altLang="zh-CN" sz="2400" dirty="0" err="1">
                <a:latin typeface="Times New Roman" panose="02020603050405020304" pitchFamily="18" charset="0"/>
              </a:rPr>
              <a:t>His</a:t>
            </a:r>
            <a:r>
              <a:rPr lang="en-US" altLang="zh-CN" sz="2400" dirty="0">
                <a:latin typeface="Times New Roman" panose="02020603050405020304" pitchFamily="18" charset="0"/>
              </a:rPr>
              <a:t> parents warned him not to play with fire. </a:t>
            </a:r>
            <a:r>
              <a:rPr lang="en-US" altLang="zh-CN" sz="2400" dirty="0" err="1">
                <a:latin typeface="Times New Roman" panose="02020603050405020304" pitchFamily="18" charset="0"/>
              </a:rPr>
              <a:t>他的父母警告他不要玩火</a:t>
            </a:r>
            <a:r>
              <a:rPr lang="en-US" altLang="zh-CN" sz="2400" dirty="0">
                <a:latin typeface="Times New Roman" panose="02020603050405020304" pitchFamily="18" charset="0"/>
              </a:rPr>
              <a:t>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"/>
          <p:cNvSpPr>
            <a:spLocks noChangeArrowheads="1"/>
          </p:cNvSpPr>
          <p:nvPr/>
        </p:nvSpPr>
        <p:spPr bwMode="auto">
          <a:xfrm>
            <a:off x="500063" y="409575"/>
            <a:ext cx="8143875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2. </a:t>
            </a:r>
            <a:r>
              <a:rPr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Stay away from</a:t>
            </a:r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 windows and heavy furniture.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       stay away from...</a:t>
            </a:r>
            <a:r>
              <a:rPr lang="en-US" altLang="zh-CN" sz="2400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远离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……</a:t>
            </a:r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例：</a:t>
            </a:r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His doctor told him to stay away from the junk food.  </a:t>
            </a:r>
            <a:r>
              <a:rPr lang="en-US" altLang="zh-CN" sz="2400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他医生告诉他远离垃圾食品</a:t>
            </a:r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。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3.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Keep calm</a:t>
            </a:r>
            <a:r>
              <a:rPr lang="en-US" altLang="zh-CN" sz="2400" dirty="0">
                <a:latin typeface="Times New Roman" panose="02020603050405020304" pitchFamily="18" charset="0"/>
              </a:rPr>
              <a:t>, especially when you are with other people.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     keep calm</a:t>
            </a:r>
            <a:r>
              <a:rPr lang="zh-TW" altLang="en-US" sz="2400" dirty="0">
                <a:latin typeface="Times New Roman" panose="02020603050405020304" pitchFamily="18" charset="0"/>
              </a:rPr>
              <a:t>是</a:t>
            </a:r>
            <a:r>
              <a:rPr lang="en-US" altLang="zh-TW" sz="2400" dirty="0">
                <a:latin typeface="Times New Roman" panose="02020603050405020304" pitchFamily="18" charset="0"/>
              </a:rPr>
              <a:t>“</a:t>
            </a:r>
            <a:r>
              <a:rPr lang="zh-TW" altLang="en-US" sz="2400" dirty="0">
                <a:latin typeface="Times New Roman" panose="02020603050405020304" pitchFamily="18" charset="0"/>
              </a:rPr>
              <a:t>系动词</a:t>
            </a:r>
            <a:r>
              <a:rPr lang="en-US" altLang="zh-CN" sz="2400" dirty="0">
                <a:latin typeface="Times New Roman" panose="02020603050405020304" pitchFamily="18" charset="0"/>
              </a:rPr>
              <a:t>+</a:t>
            </a:r>
            <a:r>
              <a:rPr lang="zh-CN" altLang="en-US" sz="2400" dirty="0">
                <a:latin typeface="Times New Roman" panose="02020603050405020304" pitchFamily="18" charset="0"/>
              </a:rPr>
              <a:t>形容词</a:t>
            </a:r>
            <a:r>
              <a:rPr lang="en-US" altLang="zh-CN" sz="2400" dirty="0">
                <a:latin typeface="Times New Roman" panose="02020603050405020304" pitchFamily="18" charset="0"/>
              </a:rPr>
              <a:t>”</a:t>
            </a:r>
            <a:r>
              <a:rPr lang="zh-CN" altLang="en-US" sz="2400" dirty="0">
                <a:latin typeface="Times New Roman" panose="02020603050405020304" pitchFamily="18" charset="0"/>
              </a:rPr>
              <a:t>构成的短语。其他能作系动词的行为动词有</a:t>
            </a:r>
            <a:r>
              <a:rPr lang="en-US" altLang="zh-CN" sz="2400" dirty="0">
                <a:latin typeface="Times New Roman" panose="02020603050405020304" pitchFamily="18" charset="0"/>
              </a:rPr>
              <a:t>: become, feel, look, seem </a:t>
            </a:r>
            <a:r>
              <a:rPr lang="zh-TW" altLang="en-US" sz="2400" dirty="0">
                <a:latin typeface="Times New Roman" panose="02020603050405020304" pitchFamily="18" charset="0"/>
              </a:rPr>
              <a:t>等。</a:t>
            </a:r>
            <a:r>
              <a:rPr lang="zh-CN" altLang="zh-TW" sz="2400" dirty="0">
                <a:latin typeface="Times New Roman" panose="02020603050405020304" pitchFamily="18" charset="0"/>
              </a:rPr>
              <a:t>例</a:t>
            </a:r>
            <a:r>
              <a:rPr lang="zh-TW" altLang="en-US" sz="2400" dirty="0">
                <a:latin typeface="Times New Roman" panose="02020603050405020304" pitchFamily="18" charset="0"/>
              </a:rPr>
              <a:t>：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       </a:t>
            </a:r>
            <a:r>
              <a:rPr lang="en-US" altLang="zh-CN" sz="2400" dirty="0">
                <a:latin typeface="Times New Roman" panose="02020603050405020304" pitchFamily="18" charset="0"/>
              </a:rPr>
              <a:t>Everybody became quiet. </a:t>
            </a:r>
            <a:r>
              <a:rPr lang="zh-CN" altLang="en-US" sz="2400" dirty="0">
                <a:latin typeface="Times New Roman" panose="02020603050405020304" pitchFamily="18" charset="0"/>
              </a:rPr>
              <a:t>所有人都安静下来了。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       </a:t>
            </a:r>
            <a:r>
              <a:rPr lang="en-US" altLang="zh-CN" sz="2400" dirty="0">
                <a:latin typeface="Times New Roman" panose="02020603050405020304" pitchFamily="18" charset="0"/>
              </a:rPr>
              <a:t>He looked a little nervous. </a:t>
            </a:r>
            <a:r>
              <a:rPr lang="zh-CN" altLang="en-US" sz="2400" dirty="0">
                <a:latin typeface="Times New Roman" panose="02020603050405020304" pitchFamily="18" charset="0"/>
              </a:rPr>
              <a:t>他看上去有点儿紧张。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4. </a:t>
            </a:r>
            <a:r>
              <a:rPr lang="zh-CN" altLang="en-US" sz="2400" dirty="0">
                <a:latin typeface="Times New Roman" panose="02020603050405020304" pitchFamily="18" charset="0"/>
              </a:rPr>
              <a:t>Be brave and be 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helpful</a:t>
            </a:r>
            <a:r>
              <a:rPr lang="zh-CN" altLang="en-US" sz="24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       helpful 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adj.</a:t>
            </a:r>
            <a:r>
              <a:rPr lang="en-US" altLang="zh-CN" sz="2400" dirty="0" err="1">
                <a:latin typeface="Times New Roman" panose="02020603050405020304" pitchFamily="18" charset="0"/>
              </a:rPr>
              <a:t>有帮助的。它是由help加后缀­ful变化而来的</a:t>
            </a:r>
            <a:r>
              <a:rPr lang="en-US" altLang="zh-CN" sz="2400" dirty="0">
                <a:latin typeface="Times New Roman" panose="02020603050405020304" pitchFamily="18" charset="0"/>
              </a:rPr>
              <a:t>。</a:t>
            </a:r>
            <a:r>
              <a:rPr lang="zh-CN" altLang="en-US" sz="2400" dirty="0">
                <a:latin typeface="Times New Roman" panose="02020603050405020304" pitchFamily="18" charset="0"/>
              </a:rPr>
              <a:t>例：</a:t>
            </a:r>
            <a:r>
              <a:rPr lang="en-US" altLang="zh-CN" sz="2400" dirty="0">
                <a:latin typeface="Times New Roman" panose="02020603050405020304" pitchFamily="18" charset="0"/>
              </a:rPr>
              <a:t>Your suggestions are very </a:t>
            </a:r>
            <a:r>
              <a:rPr lang="en-US" altLang="zh-CN" sz="2400" dirty="0" err="1">
                <a:latin typeface="Times New Roman" panose="02020603050405020304" pitchFamily="18" charset="0"/>
              </a:rPr>
              <a:t>helpful.你的建议十分有用</a:t>
            </a:r>
            <a:r>
              <a:rPr lang="en-US" altLang="zh-CN" sz="2400" dirty="0">
                <a:latin typeface="Times New Roman" panose="02020603050405020304" pitchFamily="18" charset="0"/>
              </a:rPr>
              <a:t>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/>
          <p:nvPr/>
        </p:nvSpPr>
        <p:spPr>
          <a:xfrm>
            <a:off x="579438" y="447675"/>
            <a:ext cx="7715250" cy="6276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  <a:t>【</a:t>
            </a:r>
            <a:r>
              <a:rPr lang="en-US" altLang="zh-CN" sz="2800" b="1" noProof="1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  <a:t>链接</a:t>
            </a:r>
            <a:r>
              <a:rPr lang="zh-CN" altLang="en-US" sz="2800" b="1" noProof="1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Times New Roman" panose="02020603050405020304" pitchFamily="18" charset="0"/>
              </a:rPr>
              <a:t>】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helpful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构成</a:t>
            </a:r>
            <a:r>
              <a:rPr lang="en-US" altLang="zh-CN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类似的词还有：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hope(希望)→hopeful(有希望的)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color(颜色)→colorful(多彩的)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use(使用)→useful(有用的)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peace(和平)→peaceful(和平的)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harm(伤害)→harmful(有害的)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power(力量，电)→powerful(强大的)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5.  In short, follow what you learnt in school.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      in short</a:t>
            </a:r>
            <a:r>
              <a:rPr lang="zh-CN" altLang="en-US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的意思是“总之，简言之”。例：</a:t>
            </a:r>
            <a:r>
              <a:rPr lang="en-US" altLang="zh-CN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In short, I am interested in all of the sports. </a:t>
            </a:r>
            <a:r>
              <a:rPr lang="zh-CN" altLang="en-US" sz="2400" b="1" noProof="1">
                <a:solidFill>
                  <a:schemeClr val="accent4"/>
                </a:solidFill>
                <a:latin typeface="Times New Roman" panose="02020603050405020304" pitchFamily="18" charset="0"/>
              </a:rPr>
              <a:t>总之，我对一切运动都感兴趣。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88950" y="258763"/>
            <a:ext cx="79248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8013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8013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8013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8013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8013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13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13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13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13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6. You can be safe and you can also help save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others</a:t>
            </a:r>
            <a:r>
              <a:rPr lang="en-US" altLang="zh-CN" sz="240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</a:rPr>
              <a:t>  </a:t>
            </a:r>
            <a:r>
              <a:rPr lang="en-US" altLang="zh-CN" sz="2000">
                <a:latin typeface="Times New Roman" panose="02020603050405020304" pitchFamily="18" charset="0"/>
              </a:rPr>
              <a:t>【辨析】other、the other、others、the others与another</a:t>
            </a:r>
          </a:p>
        </p:txBody>
      </p:sp>
      <p:graphicFrame>
        <p:nvGraphicFramePr>
          <p:cNvPr id="2" name="表格 -1"/>
          <p:cNvGraphicFramePr/>
          <p:nvPr/>
        </p:nvGraphicFramePr>
        <p:xfrm>
          <a:off x="350838" y="1457325"/>
          <a:ext cx="8462962" cy="5181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词</a:t>
                      </a: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组</a:t>
                      </a: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用法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例句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other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泛指其他的，另外的。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Do you have any other questions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？你还有别的问题吗？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the other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特指两者中的另一个。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 have two bikes.One is white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and the other is red.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我有两辆自行车。一辆是白色的，另一辆是红色的。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others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意为“其余的”，泛指剩余的另一些，但并非全部。</a:t>
                      </a: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others</a:t>
                      </a: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other</a:t>
                      </a: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＋可数名词复数。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Some people like reading，but others like playing computer games.一些人喜欢阅读，但另一些人喜欢玩电脑游戏。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the others 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意为“其他的”，特指剩余的全部。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There are sixty students in our class.Twenty of them are boys and the others are girls.我们班有60名学生。20名男生，其余的是女生。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another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泛指“另一个”，后接可数名词单数或“数词</a:t>
                      </a: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大于</a:t>
                      </a: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1)</a:t>
                      </a: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＋复数名词”。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The coat is too big.Please show me another one.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这件大衣太大了，请给我看看另一件。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ppt小动画图片 (2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5" y="563563"/>
            <a:ext cx="34861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222625" y="819150"/>
            <a:ext cx="1906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助记口诀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201863" y="1905000"/>
            <a:ext cx="49498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</a:rPr>
              <a:t>another单数限不受，</a:t>
            </a:r>
          </a:p>
          <a:p>
            <a:r>
              <a:rPr lang="zh-CN" altLang="en-US" sz="3200">
                <a:latin typeface="Times New Roman" panose="02020603050405020304" pitchFamily="18" charset="0"/>
              </a:rPr>
              <a:t>one、the other就两头，some others复数瞅，</a:t>
            </a:r>
          </a:p>
          <a:p>
            <a:r>
              <a:rPr lang="zh-CN" altLang="en-US" sz="3200">
                <a:latin typeface="Times New Roman" panose="02020603050405020304" pitchFamily="18" charset="0"/>
              </a:rPr>
              <a:t>other接复其余有，</a:t>
            </a:r>
          </a:p>
          <a:p>
            <a:r>
              <a:rPr lang="zh-CN" altLang="en-US" sz="3200">
                <a:latin typeface="Times New Roman" panose="02020603050405020304" pitchFamily="18" charset="0"/>
              </a:rPr>
              <a:t>the others特指另外走。</a:t>
            </a:r>
            <a:br>
              <a:rPr lang="zh-CN" altLang="en-US" sz="3200">
                <a:latin typeface="Times New Roman" panose="02020603050405020304" pitchFamily="18" charset="0"/>
              </a:rPr>
            </a:b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29700" name="圆角矩形 6"/>
          <p:cNvSpPr>
            <a:spLocks noChangeArrowheads="1"/>
          </p:cNvSpPr>
          <p:nvPr/>
        </p:nvSpPr>
        <p:spPr bwMode="auto">
          <a:xfrm>
            <a:off x="1555750" y="1668463"/>
            <a:ext cx="5381625" cy="30337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15938" y="1111250"/>
            <a:ext cx="81661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965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7.Note if they are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safe</a:t>
            </a:r>
            <a:r>
              <a:rPr lang="en-US" altLang="zh-CN" sz="2800">
                <a:latin typeface="Times New Roman" panose="02020603050405020304" pitchFamily="18" charset="0"/>
              </a:rPr>
              <a:t> or dangerous.</a:t>
            </a:r>
          </a:p>
          <a:p>
            <a:pPr>
              <a:lnSpc>
                <a:spcPts val="3965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    safe </a:t>
            </a:r>
            <a:r>
              <a:rPr lang="en-US" altLang="zh-CN" sz="2800" i="1">
                <a:latin typeface="Times New Roman" panose="02020603050405020304" pitchFamily="18" charset="0"/>
              </a:rPr>
              <a:t>adj. </a:t>
            </a:r>
            <a:r>
              <a:rPr lang="en-US" altLang="zh-CN" sz="2800">
                <a:latin typeface="Times New Roman" panose="02020603050405020304" pitchFamily="18" charset="0"/>
              </a:rPr>
              <a:t>安全的。其名词形式是safety(安全)</a:t>
            </a:r>
            <a:r>
              <a:rPr lang="zh-CN" altLang="en-US" sz="2800">
                <a:latin typeface="Times New Roman" panose="02020603050405020304" pitchFamily="18" charset="0"/>
              </a:rPr>
              <a:t>，反义词是</a:t>
            </a:r>
            <a:r>
              <a:rPr lang="en-US" altLang="zh-CN" sz="2800">
                <a:latin typeface="Times New Roman" panose="02020603050405020304" pitchFamily="18" charset="0"/>
              </a:rPr>
              <a:t>dangerous</a:t>
            </a:r>
            <a:r>
              <a:rPr lang="zh-CN" altLang="en-US" sz="2800">
                <a:latin typeface="Times New Roman" panose="02020603050405020304" pitchFamily="18" charset="0"/>
              </a:rPr>
              <a:t>（危险的）</a:t>
            </a:r>
            <a:r>
              <a:rPr lang="en-US" altLang="zh-CN" sz="280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ts val="3965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        例：</a:t>
            </a:r>
            <a:r>
              <a:rPr lang="en-US" altLang="zh-CN" sz="2800">
                <a:latin typeface="Times New Roman" panose="02020603050405020304" pitchFamily="18" charset="0"/>
              </a:rPr>
              <a:t>This kind of car is safe.这种汽车是安全的。   </a:t>
            </a:r>
          </a:p>
        </p:txBody>
      </p:sp>
      <p:pic>
        <p:nvPicPr>
          <p:cNvPr id="30722" name="图片 2" descr="小草_看图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5100638"/>
            <a:ext cx="88534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3" descr="图片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9488" y="3355975"/>
            <a:ext cx="27511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7"/>
          <p:cNvSpPr txBox="1">
            <a:spLocks noChangeArrowheads="1"/>
          </p:cNvSpPr>
          <p:nvPr/>
        </p:nvSpPr>
        <p:spPr bwMode="auto">
          <a:xfrm>
            <a:off x="341313" y="438150"/>
            <a:ext cx="2327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8080"/>
                </a:solidFill>
                <a:ea typeface="方正姚体" panose="02010601030101010101" pitchFamily="2" charset="-122"/>
              </a:rPr>
              <a:t>Lead-in</a:t>
            </a:r>
          </a:p>
        </p:txBody>
      </p:sp>
      <p:pic>
        <p:nvPicPr>
          <p:cNvPr id="4098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211263"/>
            <a:ext cx="4643437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984750" y="1554163"/>
            <a:ext cx="39481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What do you think what happened?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984750" y="2730500"/>
            <a:ext cx="39481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It's an 7.0-magnitude earthquake. It hit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Ya'an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Sichuan in 2013.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51553"/>
          <p:cNvSpPr txBox="1">
            <a:spLocks noChangeArrowheads="1"/>
          </p:cNvSpPr>
          <p:nvPr/>
        </p:nvSpPr>
        <p:spPr bwMode="auto">
          <a:xfrm>
            <a:off x="706438" y="1120775"/>
            <a:ext cx="80708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一、用所给词的适当形式填空。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1. </a:t>
            </a:r>
            <a:r>
              <a:rPr lang="zh-CN" altLang="en-US" sz="2800">
                <a:latin typeface="Times New Roman" panose="02020603050405020304" pitchFamily="18" charset="0"/>
              </a:rPr>
              <a:t>Anna gave me some ____</a:t>
            </a:r>
            <a:r>
              <a:rPr lang="en-US" altLang="zh-CN" sz="2800">
                <a:latin typeface="Times New Roman" panose="02020603050405020304" pitchFamily="18" charset="0"/>
              </a:rPr>
              <a:t>___</a:t>
            </a:r>
            <a:r>
              <a:rPr lang="zh-CN" altLang="en-US" sz="2800">
                <a:latin typeface="Times New Roman" panose="02020603050405020304" pitchFamily="18" charset="0"/>
              </a:rPr>
              <a:t>__ (help) advice on how to use a computer.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2. When the earthquake happened，his father took him to the ________(safe) because it is _________ (danger) to stay in the room.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46" name="WordArt 6"/>
          <p:cNvSpPr>
            <a:spLocks noChangeArrowheads="1" noChangeShapeType="1" noTextEdit="1"/>
          </p:cNvSpPr>
          <p:nvPr/>
        </p:nvSpPr>
        <p:spPr bwMode="auto">
          <a:xfrm>
            <a:off x="2794000" y="525463"/>
            <a:ext cx="2951163" cy="46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b="1" kern="10" dirty="0">
                <a:ln w="3175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5000">
                      <a:srgbClr val="E81766"/>
                    </a:gs>
                    <a:gs pos="53000">
                      <a:srgbClr val="EE3F17"/>
                    </a:gs>
                    <a:gs pos="75000">
                      <a:srgbClr val="FFFF00"/>
                    </a:gs>
                    <a:gs pos="100000">
                      <a:srgbClr val="1A8D48"/>
                    </a:gs>
                  </a:gsLst>
                  <a:lin ang="0" scaled="1"/>
                </a:gradFill>
                <a:effectLst>
                  <a:outerShdw dist="38100" dir="13500000" algn="br" rotWithShape="0">
                    <a:srgbClr val="000000">
                      <a:alpha val="39998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Exercise</a:t>
            </a:r>
            <a:endParaRPr lang="zh-CN" altLang="en-US" sz="2400" b="1" kern="10" dirty="0">
              <a:ln w="3175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5000">
                    <a:srgbClr val="E81766"/>
                  </a:gs>
                  <a:gs pos="53000">
                    <a:srgbClr val="EE3F17"/>
                  </a:gs>
                  <a:gs pos="75000">
                    <a:srgbClr val="FFFF00"/>
                  </a:gs>
                  <a:gs pos="100000">
                    <a:srgbClr val="1A8D48"/>
                  </a:gs>
                </a:gsLst>
                <a:lin ang="0" scaled="1"/>
              </a:gradFill>
              <a:effectLst>
                <a:outerShdw dist="38100" dir="13500000" algn="br" rotWithShape="0">
                  <a:srgbClr val="000000">
                    <a:alpha val="39998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484688" y="1979613"/>
            <a:ext cx="1598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helpful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817813" y="3829050"/>
            <a:ext cx="1598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safety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902450" y="3829050"/>
            <a:ext cx="187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dangerous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51553"/>
          <p:cNvSpPr txBox="1">
            <a:spLocks noChangeArrowheads="1"/>
          </p:cNvSpPr>
          <p:nvPr/>
        </p:nvSpPr>
        <p:spPr bwMode="auto">
          <a:xfrm>
            <a:off x="684213" y="622300"/>
            <a:ext cx="80708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二、单项选择。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1.Two tigers ran out of the zoo and the government warned people ______ them.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A．on　　　          　B．in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C．about                      D．with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2.The old man told the children to______ fire，because it is dangerous.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A．stay out                  B．get out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C．come out                D．stay away from  </a:t>
            </a:r>
          </a:p>
        </p:txBody>
      </p:sp>
      <p:pic>
        <p:nvPicPr>
          <p:cNvPr id="151555" name="图片 151554" descr="878375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9950" y="32146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878375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9275" y="58086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51553"/>
          <p:cNvSpPr txBox="1">
            <a:spLocks noChangeArrowheads="1"/>
          </p:cNvSpPr>
          <p:nvPr/>
        </p:nvSpPr>
        <p:spPr bwMode="auto">
          <a:xfrm>
            <a:off x="684213" y="406400"/>
            <a:ext cx="80708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3. —I can't stand swimming in cold rivers in winter.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—But it's ________ for your health.You know I 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    often swim in rivers in different seasons.</a:t>
            </a:r>
            <a:r>
              <a:rPr lang="en-US" altLang="zh-CN" sz="2800">
                <a:solidFill>
                  <a:srgbClr val="00B050"/>
                </a:solidFill>
                <a:latin typeface="Times New Roman" panose="02020603050405020304" pitchFamily="18" charset="0"/>
              </a:rPr>
              <a:t>(湖北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B050"/>
                </a:solidFill>
                <a:latin typeface="Times New Roman" panose="02020603050405020304" pitchFamily="18" charset="0"/>
              </a:rPr>
              <a:t>        襄阳</a:t>
            </a:r>
            <a:r>
              <a:rPr lang="zh-CN" altLang="en-US" sz="2800">
                <a:solidFill>
                  <a:srgbClr val="00B050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800">
                <a:solidFill>
                  <a:srgbClr val="00B05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A．helpful　                      B．harmful  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C．painful                          D．careful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4.  We can't do it that way—but whether it will work is ________ matter.</a:t>
            </a:r>
            <a:r>
              <a:rPr lang="en-US" altLang="zh-CN" sz="2800">
                <a:solidFill>
                  <a:srgbClr val="00B050"/>
                </a:solidFill>
                <a:latin typeface="Times New Roman" panose="02020603050405020304" pitchFamily="18" charset="0"/>
              </a:rPr>
              <a:t>(安徽中考)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    A．other　B．another　C．each　D．every</a:t>
            </a:r>
          </a:p>
        </p:txBody>
      </p:sp>
      <p:pic>
        <p:nvPicPr>
          <p:cNvPr id="151555" name="图片 151554" descr="878375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8838" y="30686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878375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28913" y="55927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2714625" y="1000125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3399"/>
                </a:solidFill>
                <a:latin typeface="Times New Roman" panose="02020603050405020304" pitchFamily="18" charset="0"/>
              </a:rPr>
              <a:t>Homework </a:t>
            </a:r>
            <a:endParaRPr lang="zh-CN" altLang="en-US" sz="32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714375" y="2286000"/>
            <a:ext cx="7715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Write a passage about how to protect oneself in earthquake. Use the words like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earthquake, warn, inside, under,  window, keep, clear, calm, brave, must, because and so on</a:t>
            </a:r>
            <a:r>
              <a:rPr lang="en-US" altLang="zh-CN" sz="2800" dirty="0">
                <a:latin typeface="Times New Roman" panose="02020603050405020304" pitchFamily="18" charset="0"/>
              </a:rPr>
              <a:t>. About 80 words.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434975" y="857250"/>
            <a:ext cx="82708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This is the largest natural calamity after </a:t>
            </a:r>
            <a:r>
              <a:rPr lang="en-US" altLang="zh-CN" sz="2800" dirty="0" err="1">
                <a:latin typeface="Times New Roman" panose="02020603050405020304" pitchFamily="18" charset="0"/>
              </a:rPr>
              <a:t>Wenchuan</a:t>
            </a:r>
            <a:r>
              <a:rPr lang="en-US" altLang="zh-CN" sz="2800" dirty="0">
                <a:latin typeface="Times New Roman" panose="02020603050405020304" pitchFamily="18" charset="0"/>
              </a:rPr>
              <a:t> Earthquake on May 12, 2008.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这是继</a:t>
            </a:r>
            <a:r>
              <a:rPr lang="en-US" altLang="zh-CN" sz="2800" dirty="0">
                <a:latin typeface="Times New Roman" panose="02020603050405020304" pitchFamily="18" charset="0"/>
              </a:rPr>
              <a:t>2008</a:t>
            </a:r>
            <a:r>
              <a:rPr lang="zh-CN" altLang="en-US" sz="2800" dirty="0">
                <a:latin typeface="Times New Roman" panose="02020603050405020304" pitchFamily="18" charset="0"/>
              </a:rPr>
              <a:t>年</a:t>
            </a:r>
            <a:r>
              <a:rPr lang="en-US" altLang="zh-CN" sz="2800" dirty="0">
                <a:latin typeface="Times New Roman" panose="02020603050405020304" pitchFamily="18" charset="0"/>
              </a:rPr>
              <a:t>5</a:t>
            </a:r>
            <a:r>
              <a:rPr lang="zh-CN" altLang="en-US" sz="2800" dirty="0">
                <a:latin typeface="Times New Roman" panose="02020603050405020304" pitchFamily="18" charset="0"/>
              </a:rPr>
              <a:t>月</a:t>
            </a:r>
            <a:r>
              <a:rPr lang="en-US" altLang="zh-CN" sz="2800" dirty="0">
                <a:latin typeface="Times New Roman" panose="02020603050405020304" pitchFamily="18" charset="0"/>
              </a:rPr>
              <a:t>12</a:t>
            </a:r>
            <a:r>
              <a:rPr lang="zh-CN" altLang="en-US" sz="2800" dirty="0">
                <a:latin typeface="Times New Roman" panose="02020603050405020304" pitchFamily="18" charset="0"/>
              </a:rPr>
              <a:t>日汶川大地震后，最大的自然灾害。</a:t>
            </a: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975" y="3044825"/>
            <a:ext cx="34829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33938" y="2997200"/>
            <a:ext cx="36528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96950" y="627063"/>
            <a:ext cx="7708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What did the earthquake turn our homes into?</a:t>
            </a:r>
          </a:p>
        </p:txBody>
      </p:sp>
      <p:sp>
        <p:nvSpPr>
          <p:cNvPr id="4" name="虚尾箭头 3"/>
          <p:cNvSpPr>
            <a:spLocks noChangeArrowheads="1"/>
          </p:cNvSpPr>
          <p:nvPr/>
        </p:nvSpPr>
        <p:spPr bwMode="auto">
          <a:xfrm>
            <a:off x="5511800" y="3413125"/>
            <a:ext cx="1201738" cy="574675"/>
          </a:xfrm>
          <a:custGeom>
            <a:avLst/>
            <a:gdLst>
              <a:gd name="T0" fmla="*/ 0 w 1202055"/>
              <a:gd name="T1" fmla="*/ 143986 h 575945"/>
              <a:gd name="T2" fmla="*/ 17998 w 1202055"/>
              <a:gd name="T3" fmla="*/ 143986 h 575945"/>
              <a:gd name="T4" fmla="*/ 17998 w 1202055"/>
              <a:gd name="T5" fmla="*/ 431958 h 575945"/>
              <a:gd name="T6" fmla="*/ 0 w 1202055"/>
              <a:gd name="T7" fmla="*/ 431958 h 575945"/>
              <a:gd name="T8" fmla="*/ 35996 w 1202055"/>
              <a:gd name="T9" fmla="*/ 143986 h 575945"/>
              <a:gd name="T10" fmla="*/ 71993 w 1202055"/>
              <a:gd name="T11" fmla="*/ 143986 h 575945"/>
              <a:gd name="T12" fmla="*/ 71993 w 1202055"/>
              <a:gd name="T13" fmla="*/ 431958 h 575945"/>
              <a:gd name="T14" fmla="*/ 35996 w 1202055"/>
              <a:gd name="T15" fmla="*/ 431958 h 575945"/>
              <a:gd name="T16" fmla="*/ 89991 w 1202055"/>
              <a:gd name="T17" fmla="*/ 143986 h 575945"/>
              <a:gd name="T18" fmla="*/ 914082 w 1202055"/>
              <a:gd name="T19" fmla="*/ 143986 h 575945"/>
              <a:gd name="T20" fmla="*/ 914082 w 1202055"/>
              <a:gd name="T21" fmla="*/ 0 h 575945"/>
              <a:gd name="T22" fmla="*/ 1202055 w 1202055"/>
              <a:gd name="T23" fmla="*/ 287972 h 575945"/>
              <a:gd name="T24" fmla="*/ 914082 w 1202055"/>
              <a:gd name="T25" fmla="*/ 575945 h 575945"/>
              <a:gd name="T26" fmla="*/ 914082 w 1202055"/>
              <a:gd name="T27" fmla="*/ 431958 h 575945"/>
              <a:gd name="T28" fmla="*/ 89991 w 1202055"/>
              <a:gd name="T29" fmla="*/ 431958 h 575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2055" h="575945">
                <a:moveTo>
                  <a:pt x="0" y="143986"/>
                </a:moveTo>
                <a:lnTo>
                  <a:pt x="17998" y="143986"/>
                </a:lnTo>
                <a:lnTo>
                  <a:pt x="17998" y="431958"/>
                </a:lnTo>
                <a:lnTo>
                  <a:pt x="0" y="431958"/>
                </a:lnTo>
                <a:close/>
                <a:moveTo>
                  <a:pt x="35996" y="143986"/>
                </a:moveTo>
                <a:lnTo>
                  <a:pt x="71993" y="143986"/>
                </a:lnTo>
                <a:lnTo>
                  <a:pt x="71993" y="431958"/>
                </a:lnTo>
                <a:lnTo>
                  <a:pt x="35996" y="431958"/>
                </a:lnTo>
                <a:close/>
                <a:moveTo>
                  <a:pt x="89991" y="143986"/>
                </a:moveTo>
                <a:lnTo>
                  <a:pt x="914082" y="143986"/>
                </a:lnTo>
                <a:lnTo>
                  <a:pt x="914082" y="0"/>
                </a:lnTo>
                <a:lnTo>
                  <a:pt x="1202055" y="287972"/>
                </a:lnTo>
                <a:lnTo>
                  <a:pt x="914082" y="575945"/>
                </a:lnTo>
                <a:lnTo>
                  <a:pt x="914082" y="431958"/>
                </a:lnTo>
                <a:lnTo>
                  <a:pt x="89991" y="4319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10375" y="2641600"/>
            <a:ext cx="21494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The houses have</a:t>
            </a:r>
          </a:p>
          <a:p>
            <a:r>
              <a:rPr lang="en-US" altLang="zh-CN" sz="3200">
                <a:latin typeface="Times New Roman" panose="02020603050405020304" pitchFamily="18" charset="0"/>
              </a:rPr>
              <a:t>been</a:t>
            </a:r>
          </a:p>
          <a:p>
            <a:r>
              <a:rPr lang="en-US" altLang="zh-CN" sz="3200">
                <a:latin typeface="Times New Roman" panose="02020603050405020304" pitchFamily="18" charset="0"/>
              </a:rPr>
              <a:t>destoried.</a:t>
            </a:r>
          </a:p>
        </p:txBody>
      </p:sp>
      <p:pic>
        <p:nvPicPr>
          <p:cNvPr id="6148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9871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虚尾箭头 3"/>
          <p:cNvSpPr>
            <a:spLocks noChangeArrowheads="1"/>
          </p:cNvSpPr>
          <p:nvPr/>
        </p:nvSpPr>
        <p:spPr bwMode="auto">
          <a:xfrm>
            <a:off x="5588000" y="3140075"/>
            <a:ext cx="1201738" cy="576263"/>
          </a:xfrm>
          <a:custGeom>
            <a:avLst/>
            <a:gdLst>
              <a:gd name="T0" fmla="*/ 0 w 1202055"/>
              <a:gd name="T1" fmla="*/ 143986 h 575945"/>
              <a:gd name="T2" fmla="*/ 17998 w 1202055"/>
              <a:gd name="T3" fmla="*/ 143986 h 575945"/>
              <a:gd name="T4" fmla="*/ 17998 w 1202055"/>
              <a:gd name="T5" fmla="*/ 431958 h 575945"/>
              <a:gd name="T6" fmla="*/ 0 w 1202055"/>
              <a:gd name="T7" fmla="*/ 431958 h 575945"/>
              <a:gd name="T8" fmla="*/ 35996 w 1202055"/>
              <a:gd name="T9" fmla="*/ 143986 h 575945"/>
              <a:gd name="T10" fmla="*/ 71993 w 1202055"/>
              <a:gd name="T11" fmla="*/ 143986 h 575945"/>
              <a:gd name="T12" fmla="*/ 71993 w 1202055"/>
              <a:gd name="T13" fmla="*/ 431958 h 575945"/>
              <a:gd name="T14" fmla="*/ 35996 w 1202055"/>
              <a:gd name="T15" fmla="*/ 431958 h 575945"/>
              <a:gd name="T16" fmla="*/ 89991 w 1202055"/>
              <a:gd name="T17" fmla="*/ 143986 h 575945"/>
              <a:gd name="T18" fmla="*/ 914082 w 1202055"/>
              <a:gd name="T19" fmla="*/ 143986 h 575945"/>
              <a:gd name="T20" fmla="*/ 914082 w 1202055"/>
              <a:gd name="T21" fmla="*/ 0 h 575945"/>
              <a:gd name="T22" fmla="*/ 1202055 w 1202055"/>
              <a:gd name="T23" fmla="*/ 287972 h 575945"/>
              <a:gd name="T24" fmla="*/ 914082 w 1202055"/>
              <a:gd name="T25" fmla="*/ 575945 h 575945"/>
              <a:gd name="T26" fmla="*/ 914082 w 1202055"/>
              <a:gd name="T27" fmla="*/ 431958 h 575945"/>
              <a:gd name="T28" fmla="*/ 89991 w 1202055"/>
              <a:gd name="T29" fmla="*/ 431958 h 575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2055" h="575945">
                <a:moveTo>
                  <a:pt x="0" y="143986"/>
                </a:moveTo>
                <a:lnTo>
                  <a:pt x="17998" y="143986"/>
                </a:lnTo>
                <a:lnTo>
                  <a:pt x="17998" y="431958"/>
                </a:lnTo>
                <a:lnTo>
                  <a:pt x="0" y="431958"/>
                </a:lnTo>
                <a:close/>
                <a:moveTo>
                  <a:pt x="35996" y="143986"/>
                </a:moveTo>
                <a:lnTo>
                  <a:pt x="71993" y="143986"/>
                </a:lnTo>
                <a:lnTo>
                  <a:pt x="71993" y="431958"/>
                </a:lnTo>
                <a:lnTo>
                  <a:pt x="35996" y="431958"/>
                </a:lnTo>
                <a:close/>
                <a:moveTo>
                  <a:pt x="89991" y="143986"/>
                </a:moveTo>
                <a:lnTo>
                  <a:pt x="914082" y="143986"/>
                </a:lnTo>
                <a:lnTo>
                  <a:pt x="914082" y="0"/>
                </a:lnTo>
                <a:lnTo>
                  <a:pt x="1202055" y="287972"/>
                </a:lnTo>
                <a:lnTo>
                  <a:pt x="914082" y="575945"/>
                </a:lnTo>
                <a:lnTo>
                  <a:pt x="914082" y="431958"/>
                </a:lnTo>
                <a:lnTo>
                  <a:pt x="89991" y="4319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81813" y="1103313"/>
            <a:ext cx="163830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People's</a:t>
            </a:r>
          </a:p>
          <a:p>
            <a:r>
              <a:rPr lang="en-US" altLang="zh-CN" sz="3200">
                <a:latin typeface="Times New Roman" panose="02020603050405020304" pitchFamily="18" charset="0"/>
              </a:rPr>
              <a:t>normal</a:t>
            </a:r>
          </a:p>
          <a:p>
            <a:r>
              <a:rPr lang="en-US" altLang="zh-CN" sz="3200">
                <a:latin typeface="Times New Roman" panose="02020603050405020304" pitchFamily="18" charset="0"/>
              </a:rPr>
              <a:t>life</a:t>
            </a:r>
          </a:p>
          <a:p>
            <a:r>
              <a:rPr lang="en-US" altLang="zh-CN" sz="3200">
                <a:latin typeface="Times New Roman" panose="02020603050405020304" pitchFamily="18" charset="0"/>
              </a:rPr>
              <a:t>have </a:t>
            </a:r>
          </a:p>
          <a:p>
            <a:r>
              <a:rPr lang="en-US" altLang="zh-CN" sz="3200">
                <a:latin typeface="Times New Roman" panose="02020603050405020304" pitchFamily="18" charset="0"/>
              </a:rPr>
              <a:t>been </a:t>
            </a:r>
          </a:p>
          <a:p>
            <a:r>
              <a:rPr lang="en-US" altLang="zh-CN" sz="3200">
                <a:latin typeface="Times New Roman" panose="02020603050405020304" pitchFamily="18" charset="0"/>
              </a:rPr>
              <a:t>sharply</a:t>
            </a:r>
          </a:p>
          <a:p>
            <a:r>
              <a:rPr lang="en-US" altLang="zh-CN" sz="3200">
                <a:latin typeface="Times New Roman" panose="02020603050405020304" pitchFamily="18" charset="0"/>
              </a:rPr>
              <a:t>changed.</a:t>
            </a:r>
          </a:p>
          <a:p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1444625"/>
            <a:ext cx="46863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750" y="642938"/>
            <a:ext cx="8763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Remember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3200" dirty="0">
                <a:latin typeface="Times New Roman" panose="02020603050405020304" pitchFamily="18" charset="0"/>
              </a:rPr>
              <a:t>These things should be avoided </a:t>
            </a: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when an earthquake happens: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5750" y="1857375"/>
            <a:ext cx="8455025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AutoNum type="arabicPeriod"/>
            </a:pP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standing close to a building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2.  standing under a tree 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(because buildings and trees may fall on you )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3. going too close to power lines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( because you may be badly affected by electricity if they fall on you)</a:t>
            </a:r>
          </a:p>
        </p:txBody>
      </p:sp>
      <p:pic>
        <p:nvPicPr>
          <p:cNvPr id="9220" name="Picture 4" descr="TREE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0113" y="4852988"/>
            <a:ext cx="15732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7429500" y="1643063"/>
          <a:ext cx="121443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4" imgW="3000375" imgH="3286125" progId="Paint.Picture">
                  <p:embed/>
                </p:oleObj>
              </mc:Choice>
              <mc:Fallback>
                <p:oleObj r:id="rId4" imgW="3000375" imgH="32861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1643063"/>
                        <a:ext cx="121443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>
            <a:spLocks noChangeArrowheads="1"/>
          </p:cNvSpPr>
          <p:nvPr/>
        </p:nvSpPr>
        <p:spPr bwMode="auto">
          <a:xfrm>
            <a:off x="1043608" y="700406"/>
            <a:ext cx="5314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  <a:latin typeface="Times New Roman" panose="02020603050405020304" pitchFamily="18" charset="0"/>
              </a:rPr>
              <a:t>Words and expressions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9218" name="文本框 2"/>
          <p:cNvSpPr txBox="1">
            <a:spLocks noChangeArrowheads="1"/>
          </p:cNvSpPr>
          <p:nvPr/>
        </p:nvSpPr>
        <p:spPr bwMode="auto">
          <a:xfrm>
            <a:off x="949325" y="1677988"/>
            <a:ext cx="787876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earthquake</a:t>
            </a:r>
            <a:r>
              <a:rPr lang="en-US" altLang="zh-CN" sz="2400" i="1" dirty="0"/>
              <a:t>  </a:t>
            </a:r>
            <a:r>
              <a:rPr lang="en-US" altLang="zh-CN" sz="2400" i="1" dirty="0">
                <a:solidFill>
                  <a:srgbClr val="FF0000"/>
                </a:solidFill>
              </a:rPr>
              <a:t>  n.</a:t>
            </a:r>
            <a:r>
              <a:rPr lang="en-US" altLang="zh-CN" sz="2400" i="1" dirty="0"/>
              <a:t> </a:t>
            </a:r>
            <a:r>
              <a:rPr lang="en-US" altLang="zh-CN" sz="2400" dirty="0"/>
              <a:t>   </a:t>
            </a:r>
            <a:r>
              <a:rPr lang="zh-CN" altLang="en-US" sz="2400" dirty="0"/>
              <a:t>地震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warn             </a:t>
            </a:r>
            <a:r>
              <a:rPr lang="en-US" altLang="zh-CN" sz="2400" i="1" dirty="0">
                <a:solidFill>
                  <a:srgbClr val="FF0000"/>
                </a:solidFill>
              </a:rPr>
              <a:t>  v.</a:t>
            </a: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r>
              <a:rPr lang="en-US" altLang="zh-CN" sz="2400" dirty="0"/>
              <a:t>   </a:t>
            </a:r>
            <a:r>
              <a:rPr lang="zh-CN" altLang="en-US" sz="2400" dirty="0"/>
              <a:t>警告；告诫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inside          </a:t>
            </a:r>
            <a:r>
              <a:rPr lang="en-US" altLang="zh-CN" sz="2400" i="1" dirty="0"/>
              <a:t>   </a:t>
            </a:r>
            <a:r>
              <a:rPr lang="en-US" altLang="zh-CN" sz="2400" i="1" dirty="0">
                <a:solidFill>
                  <a:srgbClr val="FF0000"/>
                </a:solidFill>
              </a:rPr>
              <a:t>adv. 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 </a:t>
            </a:r>
            <a:r>
              <a:rPr lang="zh-CN" altLang="en-US" sz="2400" dirty="0"/>
              <a:t>在里面；向室内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                     </a:t>
            </a:r>
            <a:r>
              <a:rPr lang="zh-CN" altLang="en-US" sz="2400" i="1" dirty="0"/>
              <a:t>  </a:t>
            </a:r>
            <a:r>
              <a:rPr lang="en-US" altLang="zh-CN" sz="2400" i="1" dirty="0">
                <a:solidFill>
                  <a:srgbClr val="FF0000"/>
                </a:solidFill>
              </a:rPr>
              <a:t>prep.</a:t>
            </a:r>
            <a:r>
              <a:rPr lang="en-US" altLang="zh-CN" sz="2400" dirty="0"/>
              <a:t> </a:t>
            </a:r>
            <a:r>
              <a:rPr lang="zh-CN" altLang="en-US" sz="2400" dirty="0"/>
              <a:t>在</a:t>
            </a:r>
            <a:r>
              <a:rPr lang="en-US" altLang="zh-CN" sz="2400" dirty="0"/>
              <a:t>……</a:t>
            </a:r>
            <a:r>
              <a:rPr lang="zh-CN" altLang="en-US" sz="2400" dirty="0"/>
              <a:t>里面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                      </a:t>
            </a:r>
            <a:r>
              <a:rPr lang="zh-CN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</a:rPr>
              <a:t>adj.</a:t>
            </a: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r>
              <a:rPr lang="en-US" altLang="zh-CN" sz="2400" dirty="0"/>
              <a:t> </a:t>
            </a:r>
            <a:r>
              <a:rPr lang="zh-CN" altLang="en-US" sz="2400" dirty="0"/>
              <a:t>里面的；内部的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under        </a:t>
            </a:r>
            <a:r>
              <a:rPr lang="en-US" altLang="zh-CN" sz="2400" i="1" dirty="0"/>
              <a:t>  </a:t>
            </a:r>
            <a:r>
              <a:rPr lang="en-US" altLang="zh-CN" sz="2400" i="1" dirty="0">
                <a:solidFill>
                  <a:srgbClr val="FF0000"/>
                </a:solidFill>
              </a:rPr>
              <a:t>   prep. </a:t>
            </a:r>
            <a:r>
              <a:rPr lang="zh-CN" altLang="en-US" sz="2400" dirty="0"/>
              <a:t>在</a:t>
            </a:r>
            <a:r>
              <a:rPr lang="en-US" altLang="zh-CN" sz="2400" dirty="0"/>
              <a:t> ……</a:t>
            </a:r>
            <a:r>
              <a:rPr lang="zh-CN" altLang="en-US" sz="2400" dirty="0"/>
              <a:t>正下方；在</a:t>
            </a:r>
            <a:r>
              <a:rPr lang="en-US" altLang="zh-CN" sz="2400" dirty="0"/>
              <a:t>……</a:t>
            </a:r>
            <a:r>
              <a:rPr lang="zh-CN" altLang="en-US" sz="2400" dirty="0"/>
              <a:t>下面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keep           </a:t>
            </a:r>
            <a:r>
              <a:rPr lang="en-US" altLang="zh-CN" sz="2400" i="1" dirty="0"/>
              <a:t>  </a:t>
            </a:r>
            <a:r>
              <a:rPr lang="en-US" altLang="zh-CN" sz="2400" i="1" dirty="0">
                <a:solidFill>
                  <a:srgbClr val="FF0000"/>
                </a:solidFill>
              </a:rPr>
              <a:t>  v.  </a:t>
            </a:r>
            <a:r>
              <a:rPr lang="en-US" altLang="zh-CN" sz="2400" i="1" dirty="0"/>
              <a:t>  </a:t>
            </a:r>
            <a:r>
              <a:rPr lang="en-US" altLang="zh-CN" sz="2400" dirty="0"/>
              <a:t>   </a:t>
            </a:r>
            <a:r>
              <a:rPr lang="zh-CN" altLang="en-US" sz="2400" dirty="0"/>
              <a:t>保持；留在</a:t>
            </a:r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>
            <a:spLocks noChangeArrowheads="1"/>
          </p:cNvSpPr>
          <p:nvPr/>
        </p:nvSpPr>
        <p:spPr bwMode="auto">
          <a:xfrm>
            <a:off x="430213" y="800100"/>
            <a:ext cx="8283575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/>
              <a:t>window            </a:t>
            </a:r>
            <a:r>
              <a:rPr lang="en-US" altLang="zh-CN" sz="2400" i="1">
                <a:solidFill>
                  <a:srgbClr val="FF0000"/>
                </a:solidFill>
              </a:rPr>
              <a:t> n.   </a:t>
            </a:r>
            <a:r>
              <a:rPr lang="en-US" altLang="zh-CN" sz="2400"/>
              <a:t>    </a:t>
            </a:r>
            <a:r>
              <a:rPr lang="zh-CN" altLang="en-US" sz="2400"/>
              <a:t>窗户</a:t>
            </a:r>
          </a:p>
          <a:p>
            <a:pPr>
              <a:lnSpc>
                <a:spcPct val="150000"/>
              </a:lnSpc>
            </a:pPr>
            <a:r>
              <a:rPr lang="en-US" altLang="zh-CN" sz="2400"/>
              <a:t>clear               </a:t>
            </a:r>
            <a:r>
              <a:rPr lang="en-US" altLang="zh-CN" sz="2400" i="1">
                <a:solidFill>
                  <a:srgbClr val="FF0000"/>
                </a:solidFill>
              </a:rPr>
              <a:t>   adj.</a:t>
            </a:r>
            <a:r>
              <a:rPr lang="en-US" altLang="zh-CN" sz="2400"/>
              <a:t>    明确的;清澈的;清楚的</a:t>
            </a:r>
          </a:p>
          <a:p>
            <a:pPr>
              <a:lnSpc>
                <a:spcPct val="150000"/>
              </a:lnSpc>
            </a:pPr>
            <a:r>
              <a:rPr lang="en-US" altLang="zh-CN" sz="2400"/>
              <a:t>                        </a:t>
            </a:r>
            <a:r>
              <a:rPr lang="en-US" altLang="zh-CN" sz="2400" i="1">
                <a:solidFill>
                  <a:srgbClr val="FF0000"/>
                </a:solidFill>
              </a:rPr>
              <a:t>   v.  </a:t>
            </a:r>
            <a:r>
              <a:rPr lang="en-US" altLang="zh-CN" sz="2400"/>
              <a:t>     扫除;消除（嫌疑）;使清楚;使干净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ym typeface="宋体" panose="02010600030101010101" pitchFamily="2" charset="-122"/>
              </a:rPr>
              <a:t>keep clear of               </a:t>
            </a:r>
            <a:r>
              <a:rPr lang="zh-CN" altLang="en-US" sz="2400"/>
              <a:t>不和</a:t>
            </a:r>
            <a:r>
              <a:rPr lang="en-US" altLang="zh-CN" sz="2400"/>
              <a:t>......</a:t>
            </a:r>
            <a:r>
              <a:rPr lang="zh-CN" altLang="en-US" sz="2400"/>
              <a:t>接触</a:t>
            </a:r>
          </a:p>
          <a:p>
            <a:pPr>
              <a:lnSpc>
                <a:spcPct val="150000"/>
              </a:lnSpc>
            </a:pPr>
            <a:r>
              <a:rPr lang="en-US" altLang="zh-CN" sz="2400"/>
              <a:t>calm                  </a:t>
            </a:r>
            <a:r>
              <a:rPr lang="en-US" altLang="zh-CN" sz="2400" i="1">
                <a:solidFill>
                  <a:srgbClr val="FF0000"/>
                </a:solidFill>
              </a:rPr>
              <a:t>adj. </a:t>
            </a:r>
            <a:r>
              <a:rPr lang="en-US" altLang="zh-CN" sz="2400"/>
              <a:t>    </a:t>
            </a:r>
            <a:r>
              <a:rPr lang="zh-CN" altLang="en-US" sz="2400"/>
              <a:t>镇静的；沉着的</a:t>
            </a:r>
          </a:p>
          <a:p>
            <a:pPr>
              <a:lnSpc>
                <a:spcPct val="150000"/>
              </a:lnSpc>
            </a:pPr>
            <a:r>
              <a:rPr lang="en-US" altLang="zh-CN" sz="2400"/>
              <a:t>brave                </a:t>
            </a:r>
            <a:r>
              <a:rPr lang="en-US" altLang="zh-CN" sz="2400" i="1">
                <a:solidFill>
                  <a:srgbClr val="FF0000"/>
                </a:solidFill>
              </a:rPr>
              <a:t> adj. </a:t>
            </a:r>
            <a:r>
              <a:rPr lang="en-US" altLang="zh-CN" sz="2400"/>
              <a:t>   </a:t>
            </a:r>
            <a:r>
              <a:rPr lang="zh-CN" altLang="en-US" sz="2400"/>
              <a:t>勇敢的；无畏的</a:t>
            </a:r>
          </a:p>
          <a:p>
            <a:pPr>
              <a:lnSpc>
                <a:spcPct val="150000"/>
              </a:lnSpc>
            </a:pPr>
            <a:r>
              <a:rPr lang="en-US" altLang="zh-CN" sz="2400"/>
              <a:t>helpful              </a:t>
            </a:r>
            <a:r>
              <a:rPr lang="en-US" altLang="zh-CN" sz="2400" i="1">
                <a:solidFill>
                  <a:srgbClr val="FF0000"/>
                </a:solidFill>
              </a:rPr>
              <a:t> adj.  </a:t>
            </a:r>
            <a:r>
              <a:rPr lang="en-US" altLang="zh-CN" sz="2400"/>
              <a:t>  </a:t>
            </a:r>
            <a:r>
              <a:rPr lang="zh-CN" altLang="en-US" sz="2400"/>
              <a:t>有用的</a:t>
            </a:r>
            <a:r>
              <a:rPr lang="en-US" altLang="zh-CN" sz="2400"/>
              <a:t>;</a:t>
            </a:r>
            <a:r>
              <a:rPr lang="zh-CN" altLang="en-US" sz="2400"/>
              <a:t>提供帮助的</a:t>
            </a:r>
          </a:p>
          <a:p>
            <a:pPr>
              <a:lnSpc>
                <a:spcPct val="150000"/>
              </a:lnSpc>
            </a:pPr>
            <a:r>
              <a:rPr lang="en-US" altLang="zh-CN" sz="2400"/>
              <a:t>power                </a:t>
            </a:r>
            <a:r>
              <a:rPr lang="en-US" altLang="zh-CN" sz="2400" i="1">
                <a:solidFill>
                  <a:srgbClr val="FF0000"/>
                </a:solidFill>
              </a:rPr>
              <a:t>n. </a:t>
            </a:r>
            <a:r>
              <a:rPr lang="en-US" altLang="zh-CN" sz="2400"/>
              <a:t>      </a:t>
            </a:r>
            <a:r>
              <a:rPr lang="zh-CN" altLang="en-US" sz="2400"/>
              <a:t>电；电力</a:t>
            </a:r>
          </a:p>
          <a:p>
            <a:pPr>
              <a:lnSpc>
                <a:spcPct val="150000"/>
              </a:lnSpc>
            </a:pP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1901</Words>
  <Application>Microsoft Office PowerPoint</Application>
  <PresentationFormat>全屏显示(4:3)</PresentationFormat>
  <Paragraphs>233</Paragraphs>
  <Slides>33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BatangChe</vt:lpstr>
      <vt:lpstr>方正姚体</vt:lpstr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2019-05-14T04:00:00Z</dcterms:created>
  <dcterms:modified xsi:type="dcterms:W3CDTF">2023-01-17T03:16:15Z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EB1EE733CCFD4B48B0E311DA1A02B06B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