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63" r:id="rId3"/>
    <p:sldId id="481" r:id="rId4"/>
    <p:sldId id="425" r:id="rId5"/>
    <p:sldId id="423" r:id="rId6"/>
    <p:sldId id="414" r:id="rId7"/>
    <p:sldId id="454" r:id="rId8"/>
    <p:sldId id="612" r:id="rId9"/>
    <p:sldId id="613" r:id="rId10"/>
    <p:sldId id="614" r:id="rId11"/>
    <p:sldId id="615" r:id="rId12"/>
    <p:sldId id="491" r:id="rId13"/>
    <p:sldId id="545" r:id="rId14"/>
    <p:sldId id="514" r:id="rId15"/>
    <p:sldId id="515" r:id="rId16"/>
    <p:sldId id="546" r:id="rId17"/>
    <p:sldId id="550" r:id="rId18"/>
    <p:sldId id="582" r:id="rId19"/>
    <p:sldId id="553" r:id="rId20"/>
    <p:sldId id="647" r:id="rId21"/>
    <p:sldId id="455" r:id="rId22"/>
    <p:sldId id="637" r:id="rId23"/>
    <p:sldId id="503" r:id="rId24"/>
    <p:sldId id="502" r:id="rId25"/>
    <p:sldId id="638" r:id="rId26"/>
    <p:sldId id="417" r:id="rId27"/>
    <p:sldId id="418" r:id="rId28"/>
    <p:sldId id="512" r:id="rId29"/>
    <p:sldId id="422" r:id="rId30"/>
    <p:sldId id="421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3399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44DEB503-62EA-4D98-9EAA-D26DBD4265E4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t" latinLnBrk="1">
      <a:spcBef>
        <a:spcPct val="30000"/>
      </a:spcBef>
      <a:spcAft>
        <a:spcPct val="0"/>
      </a:spcAft>
      <a:tabLst>
        <a:tab pos="0" algn="l"/>
        <a:tab pos="10795" algn="r"/>
      </a:tabLst>
      <a:defRPr sz="1200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t" latinLnBrk="1">
      <a:spcBef>
        <a:spcPct val="30000"/>
      </a:spcBef>
      <a:spcAft>
        <a:spcPct val="0"/>
      </a:spcAft>
      <a:tabLst>
        <a:tab pos="0" algn="l"/>
        <a:tab pos="3175" algn="ctr"/>
      </a:tabLst>
      <a:defRPr sz="10000" kern="1200">
        <a:solidFill>
          <a:schemeClr val="bg1"/>
        </a:solidFill>
        <a:latin typeface="Arial" panose="020B0604020202020204" pitchFamily="34" charset="0"/>
      </a:defRPr>
    </a:lvl2pPr>
    <a:lvl3pPr lvl="2" algn="l" defTabSz="0" rtl="0" eaLnBrk="0" fontAlgn="t" latinLnBrk="1">
      <a:spcBef>
        <a:spcPct val="30000"/>
      </a:spcBef>
      <a:spcAft>
        <a:spcPct val="0"/>
      </a:spcAft>
      <a:tabLst>
        <a:tab pos="0" algn="l"/>
        <a:tab pos="3175" algn="ctr"/>
      </a:tabLst>
      <a:defRPr sz="10000" i="1" kern="1200">
        <a:solidFill>
          <a:schemeClr val="bg1"/>
        </a:solidFill>
        <a:latin typeface="Arial" panose="020B0604020202020204" pitchFamily="34" charset="0"/>
      </a:defRPr>
    </a:lvl3pPr>
    <a:lvl4pPr lvl="3" algn="l" defTabSz="0" rtl="0" eaLnBrk="0" fontAlgn="base" latinLnBrk="1">
      <a:spcBef>
        <a:spcPct val="30000"/>
      </a:spcBef>
      <a:spcAft>
        <a:spcPct val="0"/>
      </a:spcAft>
      <a:tabLst>
        <a:tab pos="0" algn="l"/>
        <a:tab pos="3175" algn="ctr"/>
      </a:tabLst>
      <a:defRPr sz="10000" i="1" kern="1200">
        <a:solidFill>
          <a:schemeClr val="bg1"/>
        </a:solidFill>
        <a:latin typeface="Arial" panose="020B0604020202020204" pitchFamily="34" charset="0"/>
      </a:defRPr>
    </a:lvl4pPr>
    <a:lvl5pPr lvl="4" algn="l" defTabSz="0" rtl="0" eaLnBrk="0" fontAlgn="base" latinLnBrk="1">
      <a:spcBef>
        <a:spcPct val="30000"/>
      </a:spcBef>
      <a:spcAft>
        <a:spcPct val="0"/>
      </a:spcAft>
      <a:tabLst>
        <a:tab pos="0" algn="l"/>
        <a:tab pos="3175" algn="ctr"/>
      </a:tabLst>
      <a:defRPr sz="10000" b="1" i="1" kern="1200">
        <a:solidFill>
          <a:schemeClr val="bg1"/>
        </a:solidFill>
        <a:latin typeface="Arial" panose="020B0604020202020204" pitchFamily="34" charset="0"/>
      </a:defRPr>
    </a:lvl5pPr>
    <a:lvl6pPr marL="2286000" lvl="5" indent="0" algn="l" defTabSz="0" rtl="0" eaLnBrk="0" fontAlgn="base" latinLnBrk="1" hangingPunct="1">
      <a:lnSpc>
        <a:spcPct val="100000"/>
      </a:lnSpc>
      <a:spcBef>
        <a:spcPct val="30000"/>
      </a:spcBef>
      <a:spcAft>
        <a:spcPct val="0"/>
      </a:spcAft>
      <a:buNone/>
      <a:tabLst>
        <a:tab pos="0" algn="l"/>
        <a:tab pos="3175" algn="ctr"/>
      </a:tabLst>
      <a:defRPr sz="10000" b="1" i="1" u="none" kern="1200" baseline="0">
        <a:solidFill>
          <a:schemeClr val="bg1"/>
        </a:solidFill>
        <a:latin typeface="Arial" panose="020B0604020202020204" pitchFamily="34" charset="0"/>
      </a:defRPr>
    </a:lvl6pPr>
    <a:lvl7pPr marL="2743200" lvl="6" indent="0" algn="l" defTabSz="0" rtl="0" eaLnBrk="0" fontAlgn="base" latinLnBrk="1" hangingPunct="1">
      <a:lnSpc>
        <a:spcPct val="100000"/>
      </a:lnSpc>
      <a:spcBef>
        <a:spcPct val="30000"/>
      </a:spcBef>
      <a:spcAft>
        <a:spcPct val="0"/>
      </a:spcAft>
      <a:buNone/>
      <a:tabLst>
        <a:tab pos="0" algn="l"/>
        <a:tab pos="3175" algn="ctr"/>
      </a:tabLst>
      <a:defRPr sz="10000" b="1" i="1" u="none" kern="1200" baseline="0">
        <a:solidFill>
          <a:schemeClr val="bg1"/>
        </a:solidFill>
        <a:latin typeface="Arial" panose="020B0604020202020204" pitchFamily="34" charset="0"/>
      </a:defRPr>
    </a:lvl7pPr>
    <a:lvl8pPr marL="3200400" lvl="7" indent="0" algn="l" defTabSz="0" rtl="0" eaLnBrk="0" fontAlgn="base" latinLnBrk="1" hangingPunct="1">
      <a:lnSpc>
        <a:spcPct val="100000"/>
      </a:lnSpc>
      <a:spcBef>
        <a:spcPct val="30000"/>
      </a:spcBef>
      <a:spcAft>
        <a:spcPct val="0"/>
      </a:spcAft>
      <a:buNone/>
      <a:tabLst>
        <a:tab pos="0" algn="l"/>
        <a:tab pos="3175" algn="ctr"/>
      </a:tabLst>
      <a:defRPr sz="10000" b="1" i="1" u="none" kern="1200" baseline="0">
        <a:solidFill>
          <a:schemeClr val="bg1"/>
        </a:solidFill>
        <a:latin typeface="Arial" panose="020B0604020202020204" pitchFamily="34" charset="0"/>
      </a:defRPr>
    </a:lvl8pPr>
    <a:lvl9pPr marL="3657600" lvl="8" indent="0" algn="l" defTabSz="0" rtl="0" eaLnBrk="0" fontAlgn="base" latinLnBrk="1" hangingPunct="1">
      <a:lnSpc>
        <a:spcPct val="100000"/>
      </a:lnSpc>
      <a:spcBef>
        <a:spcPct val="30000"/>
      </a:spcBef>
      <a:spcAft>
        <a:spcPct val="0"/>
      </a:spcAft>
      <a:buNone/>
      <a:tabLst>
        <a:tab pos="0" algn="l"/>
        <a:tab pos="3175" algn="ctr"/>
      </a:tabLst>
      <a:defRPr sz="10000" b="1" i="1" u="none" kern="1200" baseline="0">
        <a:solidFill>
          <a:schemeClr val="bg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B503-62EA-4D98-9EAA-D26DBD4265E4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87AF9-C6F6-4CC5-9769-E92FA7FE7C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8DFF-FA14-41CA-B320-2616F1AEC7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82759-6D2E-4A5B-912E-29A71DF2D9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FA019-527F-480F-A577-49EE7630D4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83E2-D045-4327-B2E8-50F1DCF833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E64A3-34D3-4B91-BD29-47C239EA29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354F7-8A17-40E7-B3CD-A53548FEF5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7DAFB-7101-4E2C-9796-E333698827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87C37-25B9-4EC8-98D6-84C817D3B7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61114-1873-4C8C-A26C-4D4384168B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05D7-873B-4546-831B-577312106D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A1DD9-4CD9-4D02-A354-0F3F7B0E92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FF1B0-523C-4B8C-85E6-DC5D0820E2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FAADC-7C58-43B0-A821-6F6155C39C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94246-42CF-4494-8C03-6579677D5F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E28A-F90F-4342-B794-DD86135182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A1C23-750E-47C7-BC52-C262120AFD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B5CC-37AC-49D0-929A-F453CB6335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611B1-BA59-4E54-A1A9-1784BA62AF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BE104-DBF1-4526-ADBF-3627FD1DAF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DE71-A5AE-4911-AB76-D758794E8E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F2DF-88EF-44E8-B128-794E67F3F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EDBE816-6347-44CD-9BCF-DD17F5613FC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lvl="2" indent="914400" algn="l" rtl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0287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4859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470BE6B-6976-4F0D-8117-713368C3AF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lvl="2" indent="914400" algn="l" rtl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0287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4859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1" fontAlgn="b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333379" y="2660672"/>
            <a:ext cx="8591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8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8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7</a:t>
            </a:r>
            <a:r>
              <a:rPr lang="en-US" sz="48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8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On the School Bus</a:t>
            </a:r>
            <a:endParaRPr lang="zh-CN" altLang="en-US" sz="48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193864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 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School 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in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Canada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60473" y="545459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1289050" y="844550"/>
            <a:ext cx="68072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1.Li Ming and Jenny go to school.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577B3CC9-31DE-4CEC-977F-7BCD82C6A569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520700" y="4197350"/>
            <a:ext cx="80327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星期一</a:t>
            </a:r>
            <a:r>
              <a:rPr lang="zh-CN" altLang="en-US" sz="2800" b="1">
                <a:solidFill>
                  <a:schemeClr val="hlink"/>
                </a:solidFill>
                <a:latin typeface="NEU-FZ-S92" charset="0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星期二</a:t>
            </a:r>
            <a:r>
              <a:rPr lang="zh-CN" altLang="en-US" sz="2800" b="1">
                <a:solidFill>
                  <a:schemeClr val="hlink"/>
                </a:solidFill>
                <a:latin typeface="NEU-FZ-S92" charset="0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星期三   星期四</a:t>
            </a:r>
            <a:r>
              <a:rPr lang="zh-CN" altLang="en-US" sz="2800" b="1">
                <a:solidFill>
                  <a:schemeClr val="hlink"/>
                </a:solidFill>
                <a:latin typeface="NEU-FZ-S92" charset="0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zh-CN" altLang="en-US" sz="28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星期五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詹妮经常坐公共汽车去上学。有时候她骑自行车。她从来不步行。</a:t>
            </a:r>
            <a:endParaRPr lang="zh-CN" altLang="en-US" sz="2800">
              <a:solidFill>
                <a:schemeClr val="hlink"/>
              </a:solidFill>
              <a:ea typeface="楷体" panose="02010609060101010101" pitchFamily="1" charset="-122"/>
            </a:endParaRPr>
          </a:p>
        </p:txBody>
      </p:sp>
      <p:pic>
        <p:nvPicPr>
          <p:cNvPr id="3" name="图片 15372" descr="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543050"/>
            <a:ext cx="885031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094F2A6-D7AB-42EF-9F1F-59606DADF21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500313" y="1123950"/>
            <a:ext cx="5707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umbrella /ʌmˈbrelə/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(名词)伞;雨伞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2089150" y="2043113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 umbrella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一把雨伞</a:t>
            </a:r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2032000" y="3240088"/>
            <a:ext cx="63595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raincoat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雨衣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6395"/>
          <p:cNvGrpSpPr/>
          <p:nvPr/>
        </p:nvGrpSpPr>
        <p:grpSpPr bwMode="auto">
          <a:xfrm>
            <a:off x="539750" y="1123950"/>
            <a:ext cx="1933575" cy="460375"/>
            <a:chOff x="0" y="0"/>
            <a:chExt cx="1933289" cy="458799"/>
          </a:xfrm>
        </p:grpSpPr>
        <p:sp>
          <p:nvSpPr>
            <p:cNvPr id="1639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16399" name="组合 16398"/>
          <p:cNvGrpSpPr/>
          <p:nvPr/>
        </p:nvGrpSpPr>
        <p:grpSpPr bwMode="auto">
          <a:xfrm>
            <a:off x="768350" y="4370388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640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2" name="组合 16401"/>
          <p:cNvGrpSpPr/>
          <p:nvPr/>
        </p:nvGrpSpPr>
        <p:grpSpPr bwMode="auto">
          <a:xfrm>
            <a:off x="725488" y="2085975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5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6406" name="组合 16405"/>
          <p:cNvGrpSpPr/>
          <p:nvPr/>
        </p:nvGrpSpPr>
        <p:grpSpPr bwMode="auto">
          <a:xfrm>
            <a:off x="768350" y="3235325"/>
            <a:ext cx="1516063" cy="520700"/>
            <a:chOff x="0" y="0"/>
            <a:chExt cx="1515554" cy="564246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6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640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8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355A771-4C4E-405B-B908-FA436F13B46D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6410" name="文本框 99"/>
          <p:cNvSpPr txBox="1">
            <a:spLocks noChangeArrowheads="1"/>
          </p:cNvSpPr>
          <p:nvPr/>
        </p:nvSpPr>
        <p:spPr bwMode="auto">
          <a:xfrm>
            <a:off x="2032000" y="4370388"/>
            <a:ext cx="5754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his is an umbrella.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这是一把雨伞。</a:t>
            </a:r>
          </a:p>
        </p:txBody>
      </p:sp>
      <p:sp>
        <p:nvSpPr>
          <p:cNvPr id="1641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5008B11-9A3B-427D-9250-5149B0FB587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7418" name="组合 17417"/>
          <p:cNvGrpSpPr/>
          <p:nvPr/>
        </p:nvGrpSpPr>
        <p:grpSpPr bwMode="auto">
          <a:xfrm>
            <a:off x="539750" y="2101850"/>
            <a:ext cx="2190750" cy="522288"/>
            <a:chOff x="0" y="0"/>
            <a:chExt cx="2191383" cy="521000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433705" y="0"/>
              <a:ext cx="1757678" cy="5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74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8054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0" name="矩形 8"/>
          <p:cNvSpPr>
            <a:spLocks noChangeArrowheads="1"/>
          </p:cNvSpPr>
          <p:nvPr/>
        </p:nvSpPr>
        <p:spPr bwMode="auto">
          <a:xfrm>
            <a:off x="2590800" y="2101850"/>
            <a:ext cx="2508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zh-CN" altLang="en-US" sz="2800">
              <a:solidFill>
                <a:srgbClr val="0000FF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 </a:t>
            </a:r>
          </a:p>
        </p:txBody>
      </p:sp>
      <p:grpSp>
        <p:nvGrpSpPr>
          <p:cNvPr id="17422" name="组合 17421"/>
          <p:cNvGrpSpPr/>
          <p:nvPr/>
        </p:nvGrpSpPr>
        <p:grpSpPr bwMode="auto">
          <a:xfrm>
            <a:off x="574675" y="4505325"/>
            <a:ext cx="1516063" cy="522288"/>
            <a:chOff x="0" y="0"/>
            <a:chExt cx="1515554" cy="521317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1742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4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937807DF-D7DE-45EB-9DB1-6456C5A4CC00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17425" name="组合 17425"/>
          <p:cNvGrpSpPr/>
          <p:nvPr/>
        </p:nvGrpSpPr>
        <p:grpSpPr bwMode="auto">
          <a:xfrm>
            <a:off x="539750" y="1123950"/>
            <a:ext cx="1933575" cy="460375"/>
            <a:chOff x="0" y="0"/>
            <a:chExt cx="1933289" cy="458799"/>
          </a:xfrm>
        </p:grpSpPr>
        <p:sp>
          <p:nvSpPr>
            <p:cNvPr id="1742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7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</a:p>
          </p:txBody>
        </p:sp>
      </p:grpSp>
      <p:sp>
        <p:nvSpPr>
          <p:cNvPr id="17429" name="文本框 99"/>
          <p:cNvSpPr txBox="1">
            <a:spLocks noChangeArrowheads="1"/>
          </p:cNvSpPr>
          <p:nvPr/>
        </p:nvSpPr>
        <p:spPr bwMode="auto">
          <a:xfrm>
            <a:off x="2473325" y="1092200"/>
            <a:ext cx="5541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driver /ˈ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draɪvə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(r)/ 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司机</a:t>
            </a:r>
          </a:p>
        </p:txBody>
      </p:sp>
      <p:sp>
        <p:nvSpPr>
          <p:cNvPr id="17430" name="文本框 2"/>
          <p:cNvSpPr txBox="1">
            <a:spLocks noChangeArrowheads="1"/>
          </p:cNvSpPr>
          <p:nvPr/>
        </p:nvSpPr>
        <p:spPr bwMode="auto">
          <a:xfrm>
            <a:off x="2730500" y="2101850"/>
            <a:ext cx="1457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drivers</a:t>
            </a:r>
          </a:p>
        </p:txBody>
      </p:sp>
      <p:grpSp>
        <p:nvGrpSpPr>
          <p:cNvPr id="17431" name="组合 17430"/>
          <p:cNvGrpSpPr/>
          <p:nvPr/>
        </p:nvGrpSpPr>
        <p:grpSpPr bwMode="auto">
          <a:xfrm>
            <a:off x="525463" y="2854325"/>
            <a:ext cx="1516062" cy="522288"/>
            <a:chOff x="0" y="0"/>
            <a:chExt cx="1515554" cy="521317"/>
          </a:xfrm>
        </p:grpSpPr>
        <p:sp>
          <p:nvSpPr>
            <p:cNvPr id="4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3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4" name="文本框 6"/>
          <p:cNvSpPr txBox="1">
            <a:spLocks noChangeArrowheads="1"/>
          </p:cNvSpPr>
          <p:nvPr/>
        </p:nvSpPr>
        <p:spPr bwMode="auto">
          <a:xfrm>
            <a:off x="1965325" y="2881313"/>
            <a:ext cx="411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bus driver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公共汽车司机</a:t>
            </a:r>
          </a:p>
        </p:txBody>
      </p:sp>
      <p:sp>
        <p:nvSpPr>
          <p:cNvPr id="17435" name="文本框 7"/>
          <p:cNvSpPr txBox="1">
            <a:spLocks noChangeArrowheads="1"/>
          </p:cNvSpPr>
          <p:nvPr/>
        </p:nvSpPr>
        <p:spPr bwMode="auto">
          <a:xfrm>
            <a:off x="1870075" y="3683000"/>
            <a:ext cx="528630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drive 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驾驶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+ r=driver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司机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grpSp>
        <p:nvGrpSpPr>
          <p:cNvPr id="17436" name="组合 17435"/>
          <p:cNvGrpSpPr/>
          <p:nvPr/>
        </p:nvGrpSpPr>
        <p:grpSpPr bwMode="auto">
          <a:xfrm>
            <a:off x="574675" y="3654425"/>
            <a:ext cx="1516063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743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9" name="组合 17438"/>
          <p:cNvGrpSpPr/>
          <p:nvPr/>
        </p:nvGrpSpPr>
        <p:grpSpPr bwMode="auto">
          <a:xfrm>
            <a:off x="574675" y="5275263"/>
            <a:ext cx="1516063" cy="523875"/>
            <a:chOff x="0" y="0"/>
            <a:chExt cx="1515554" cy="523220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4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42" name="文本框 14"/>
          <p:cNvSpPr txBox="1">
            <a:spLocks noChangeArrowheads="1"/>
          </p:cNvSpPr>
          <p:nvPr/>
        </p:nvSpPr>
        <p:spPr bwMode="auto">
          <a:xfrm>
            <a:off x="1870075" y="4532313"/>
            <a:ext cx="508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drive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驾驶</a:t>
            </a:r>
          </a:p>
        </p:txBody>
      </p:sp>
      <p:sp>
        <p:nvSpPr>
          <p:cNvPr id="17443" name="文本框 15"/>
          <p:cNvSpPr txBox="1">
            <a:spLocks noChangeArrowheads="1"/>
          </p:cNvSpPr>
          <p:nvPr/>
        </p:nvSpPr>
        <p:spPr bwMode="auto">
          <a:xfrm>
            <a:off x="1870075" y="5302250"/>
            <a:ext cx="6540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My uncle is a driver.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我叔叔是一名司机。</a:t>
            </a:r>
          </a:p>
        </p:txBody>
      </p:sp>
      <p:sp>
        <p:nvSpPr>
          <p:cNvPr id="1744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BC2B05C-E422-4603-8F71-E2BD3791557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  <p:bldP spid="17430" grpId="0"/>
      <p:bldP spid="17434" grpId="0"/>
      <p:bldP spid="17435" grpId="0"/>
      <p:bldP spid="17442" grpId="0"/>
      <p:bldP spid="17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12"/>
          <p:cNvSpPr>
            <a:spLocks noChangeArrowheads="1"/>
          </p:cNvSpPr>
          <p:nvPr/>
        </p:nvSpPr>
        <p:spPr bwMode="auto">
          <a:xfrm>
            <a:off x="2455863" y="1050925"/>
            <a:ext cx="61452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Ms. /mɪz/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(名词)女士(用于女子的姓氏或姓名前,不指明婚否)</a:t>
            </a:r>
          </a:p>
        </p:txBody>
      </p:sp>
      <p:sp>
        <p:nvSpPr>
          <p:cNvPr id="18437" name="矩形 20"/>
          <p:cNvSpPr>
            <a:spLocks noChangeArrowheads="1"/>
          </p:cNvSpPr>
          <p:nvPr/>
        </p:nvSpPr>
        <p:spPr bwMode="auto">
          <a:xfrm>
            <a:off x="1965325" y="2119313"/>
            <a:ext cx="63150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Mr.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先生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Mrs.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夫人;太太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Miss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小姐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组合 18441"/>
          <p:cNvGrpSpPr/>
          <p:nvPr/>
        </p:nvGrpSpPr>
        <p:grpSpPr bwMode="auto">
          <a:xfrm>
            <a:off x="558800" y="1123950"/>
            <a:ext cx="1846263" cy="460375"/>
            <a:chOff x="0" y="0"/>
            <a:chExt cx="1845693" cy="458799"/>
          </a:xfrm>
        </p:grpSpPr>
        <p:sp>
          <p:nvSpPr>
            <p:cNvPr id="18442" name="圆角矩形 33"/>
            <p:cNvSpPr>
              <a:spLocks noChangeArrowheads="1"/>
            </p:cNvSpPr>
            <p:nvPr/>
          </p:nvSpPr>
          <p:spPr bwMode="auto">
            <a:xfrm>
              <a:off x="0" y="9463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文本框 19"/>
            <p:cNvSpPr>
              <a:spLocks noChangeArrowheads="1"/>
            </p:cNvSpPr>
            <p:nvPr/>
          </p:nvSpPr>
          <p:spPr bwMode="auto">
            <a:xfrm>
              <a:off x="14071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18445" name="组合 18444"/>
          <p:cNvGrpSpPr/>
          <p:nvPr/>
        </p:nvGrpSpPr>
        <p:grpSpPr bwMode="auto">
          <a:xfrm>
            <a:off x="701675" y="3265488"/>
            <a:ext cx="1812925" cy="522287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1844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8" name="组合 18447"/>
          <p:cNvGrpSpPr/>
          <p:nvPr/>
        </p:nvGrpSpPr>
        <p:grpSpPr bwMode="auto">
          <a:xfrm>
            <a:off x="661988" y="2205038"/>
            <a:ext cx="2028825" cy="522287"/>
            <a:chOff x="0" y="0"/>
            <a:chExt cx="2028825" cy="522901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844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2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9ECAC0F6-0992-40F4-B4AC-4D97A2FDEEA5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8454" name="文本框 99"/>
          <p:cNvSpPr txBox="1">
            <a:spLocks noChangeArrowheads="1"/>
          </p:cNvSpPr>
          <p:nvPr/>
        </p:nvSpPr>
        <p:spPr bwMode="auto">
          <a:xfrm>
            <a:off x="2032000" y="3290888"/>
            <a:ext cx="5356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This is Ms. White.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这是怀特女士。</a:t>
            </a: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BC3F3AA-EADE-48DC-A770-EF5347F4F6F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1391154-83CC-45CF-A149-B8354356C273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9465" name="圆角矩形 33"/>
          <p:cNvSpPr>
            <a:spLocks noChangeArrowheads="1"/>
          </p:cNvSpPr>
          <p:nvPr/>
        </p:nvSpPr>
        <p:spPr bwMode="auto">
          <a:xfrm>
            <a:off x="635000" y="1123950"/>
            <a:ext cx="1955800" cy="4508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3C7D4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ECADC4"/>
            </a:solidFill>
            <a:round/>
          </a:ln>
        </p:spPr>
        <p:txBody>
          <a:bodyPr anchor="ctr"/>
          <a:lstStyle/>
          <a:p>
            <a:pPr algn="ctr" eaLnBrk="0" hangingPunct="0"/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难点词汇</a:t>
            </a:r>
            <a:r>
              <a:rPr 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19467" name="文本框 99"/>
          <p:cNvSpPr txBox="1">
            <a:spLocks noChangeArrowheads="1"/>
          </p:cNvSpPr>
          <p:nvPr/>
        </p:nvSpPr>
        <p:spPr bwMode="auto">
          <a:xfrm>
            <a:off x="2752725" y="1123950"/>
            <a:ext cx="508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often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时常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常常</a:t>
            </a:r>
          </a:p>
        </p:txBody>
      </p:sp>
      <p:grpSp>
        <p:nvGrpSpPr>
          <p:cNvPr id="19468" name="组合 19467"/>
          <p:cNvGrpSpPr/>
          <p:nvPr/>
        </p:nvGrpSpPr>
        <p:grpSpPr bwMode="auto">
          <a:xfrm>
            <a:off x="576263" y="3067050"/>
            <a:ext cx="1516062" cy="522288"/>
            <a:chOff x="0" y="0"/>
            <a:chExt cx="1515554" cy="521317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946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组合 19470"/>
          <p:cNvGrpSpPr/>
          <p:nvPr/>
        </p:nvGrpSpPr>
        <p:grpSpPr bwMode="auto">
          <a:xfrm>
            <a:off x="576263" y="2009775"/>
            <a:ext cx="1516062" cy="522288"/>
            <a:chOff x="0" y="0"/>
            <a:chExt cx="1515554" cy="521000"/>
          </a:xfrm>
        </p:grpSpPr>
        <p:sp>
          <p:nvSpPr>
            <p:cNvPr id="4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1947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4" name="组合 19473"/>
          <p:cNvGrpSpPr/>
          <p:nvPr/>
        </p:nvGrpSpPr>
        <p:grpSpPr bwMode="auto">
          <a:xfrm>
            <a:off x="539750" y="4032250"/>
            <a:ext cx="1516063" cy="522288"/>
            <a:chOff x="0" y="0"/>
            <a:chExt cx="1515554" cy="521000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947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7" name="组合 19476"/>
          <p:cNvGrpSpPr/>
          <p:nvPr/>
        </p:nvGrpSpPr>
        <p:grpSpPr bwMode="auto">
          <a:xfrm>
            <a:off x="576263" y="4945063"/>
            <a:ext cx="1516062" cy="522287"/>
            <a:chOff x="0" y="0"/>
            <a:chExt cx="1515554" cy="521000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0" name="文本框 12"/>
          <p:cNvSpPr txBox="1">
            <a:spLocks noChangeArrowheads="1"/>
          </p:cNvSpPr>
          <p:nvPr/>
        </p:nvSpPr>
        <p:spPr bwMode="auto">
          <a:xfrm>
            <a:off x="1965325" y="2009775"/>
            <a:ext cx="67802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频率为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60%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左右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意思是“常常”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不如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usually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频繁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表示动作重复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中间有间断。</a:t>
            </a:r>
          </a:p>
        </p:txBody>
      </p:sp>
      <p:sp>
        <p:nvSpPr>
          <p:cNvPr id="19481" name="文本框 13"/>
          <p:cNvSpPr txBox="1">
            <a:spLocks noChangeArrowheads="1"/>
          </p:cNvSpPr>
          <p:nvPr/>
        </p:nvSpPr>
        <p:spPr bwMode="auto">
          <a:xfrm>
            <a:off x="2032000" y="3067050"/>
            <a:ext cx="508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how often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多久一次</a:t>
            </a:r>
          </a:p>
        </p:txBody>
      </p:sp>
      <p:sp>
        <p:nvSpPr>
          <p:cNvPr id="19482" name="文本框 14"/>
          <p:cNvSpPr txBox="1">
            <a:spLocks noChangeArrowheads="1"/>
          </p:cNvSpPr>
          <p:nvPr/>
        </p:nvSpPr>
        <p:spPr bwMode="auto">
          <a:xfrm>
            <a:off x="1809750" y="3979863"/>
            <a:ext cx="7091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of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(……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的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 +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ten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十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)=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often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时常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常常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19483" name="文本框 15"/>
          <p:cNvSpPr txBox="1">
            <a:spLocks noChangeArrowheads="1"/>
          </p:cNvSpPr>
          <p:nvPr/>
        </p:nvSpPr>
        <p:spPr bwMode="auto">
          <a:xfrm>
            <a:off x="2032000" y="4945063"/>
            <a:ext cx="6780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 often go to school by bike.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我常常骑自行车去上学。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BD4FB97-2368-4E01-94AD-C5A40A7445B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80" grpId="0"/>
      <p:bldP spid="19481" grpId="0"/>
      <p:bldP spid="19482" grpId="0"/>
      <p:bldP spid="19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0489" name="组合 20488"/>
          <p:cNvGrpSpPr/>
          <p:nvPr/>
        </p:nvGrpSpPr>
        <p:grpSpPr bwMode="auto">
          <a:xfrm>
            <a:off x="490538" y="4068763"/>
            <a:ext cx="1812925" cy="520700"/>
            <a:chOff x="0" y="0"/>
            <a:chExt cx="1813524" cy="522585"/>
          </a:xfrm>
        </p:grpSpPr>
        <p:sp>
          <p:nvSpPr>
            <p:cNvPr id="2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049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1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E9DE3CF0-456A-4B4A-98A0-22A6B960B874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20492" name="圆角矩形 33"/>
          <p:cNvSpPr>
            <a:spLocks noChangeArrowheads="1"/>
          </p:cNvSpPr>
          <p:nvPr/>
        </p:nvSpPr>
        <p:spPr bwMode="auto">
          <a:xfrm>
            <a:off x="490538" y="1052513"/>
            <a:ext cx="1957387" cy="4508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3C7D4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ECADC4"/>
            </a:solidFill>
            <a:round/>
          </a:ln>
        </p:spPr>
        <p:txBody>
          <a:bodyPr anchor="ctr"/>
          <a:lstStyle/>
          <a:p>
            <a:pPr algn="ctr" eaLnBrk="0" hangingPunct="0"/>
            <a:r>
              <a:rPr lang="zh-CN" altLang="en-US" sz="2800" b="1"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难点词汇</a:t>
            </a:r>
            <a:r>
              <a:rPr lang="en-US" sz="2800" b="1"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20494" name="文本框 99"/>
          <p:cNvSpPr txBox="1">
            <a:spLocks noChangeArrowheads="1"/>
          </p:cNvSpPr>
          <p:nvPr/>
        </p:nvSpPr>
        <p:spPr bwMode="auto">
          <a:xfrm>
            <a:off x="2686050" y="1017588"/>
            <a:ext cx="452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never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从不</a:t>
            </a:r>
            <a:r>
              <a:rPr 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从未</a:t>
            </a:r>
          </a:p>
        </p:txBody>
      </p:sp>
      <p:grpSp>
        <p:nvGrpSpPr>
          <p:cNvPr id="20495" name="组合 20494"/>
          <p:cNvGrpSpPr/>
          <p:nvPr/>
        </p:nvGrpSpPr>
        <p:grpSpPr bwMode="auto">
          <a:xfrm>
            <a:off x="490538" y="5048250"/>
            <a:ext cx="1812925" cy="522288"/>
            <a:chOff x="0" y="0"/>
            <a:chExt cx="1813524" cy="522585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49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组合 20497"/>
          <p:cNvGrpSpPr/>
          <p:nvPr/>
        </p:nvGrpSpPr>
        <p:grpSpPr bwMode="auto">
          <a:xfrm>
            <a:off x="490538" y="3033713"/>
            <a:ext cx="1812925" cy="520700"/>
            <a:chOff x="0" y="0"/>
            <a:chExt cx="1813524" cy="522585"/>
          </a:xfrm>
        </p:grpSpPr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049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1" name="组合 20500"/>
          <p:cNvGrpSpPr/>
          <p:nvPr/>
        </p:nvGrpSpPr>
        <p:grpSpPr bwMode="auto">
          <a:xfrm>
            <a:off x="490538" y="1998663"/>
            <a:ext cx="1812925" cy="522287"/>
            <a:chOff x="0" y="0"/>
            <a:chExt cx="1813524" cy="522585"/>
          </a:xfrm>
        </p:grpSpPr>
        <p:sp>
          <p:nvSpPr>
            <p:cNvPr id="5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2050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4" name="文本框 12"/>
          <p:cNvSpPr txBox="1">
            <a:spLocks noChangeArrowheads="1"/>
          </p:cNvSpPr>
          <p:nvPr/>
        </p:nvSpPr>
        <p:spPr bwMode="auto">
          <a:xfrm>
            <a:off x="1965325" y="2025650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频率为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0,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意思是“从来不”“永不”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。</a:t>
            </a:r>
          </a:p>
        </p:txBody>
      </p:sp>
      <p:sp>
        <p:nvSpPr>
          <p:cNvPr id="20505" name="文本框 13"/>
          <p:cNvSpPr txBox="1">
            <a:spLocks noChangeArrowheads="1"/>
          </p:cNvSpPr>
          <p:nvPr/>
        </p:nvSpPr>
        <p:spPr bwMode="auto">
          <a:xfrm>
            <a:off x="2032000" y="3059113"/>
            <a:ext cx="508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never mind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没关系</a:t>
            </a:r>
          </a:p>
        </p:txBody>
      </p:sp>
      <p:sp>
        <p:nvSpPr>
          <p:cNvPr id="20506" name="文本框 14"/>
          <p:cNvSpPr txBox="1">
            <a:spLocks noChangeArrowheads="1"/>
          </p:cNvSpPr>
          <p:nvPr/>
        </p:nvSpPr>
        <p:spPr bwMode="auto">
          <a:xfrm>
            <a:off x="1884363" y="4068763"/>
            <a:ext cx="571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n + ever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曾经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)=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never 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从不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从未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sp>
        <p:nvSpPr>
          <p:cNvPr id="20507" name="文本框 15"/>
          <p:cNvSpPr txBox="1">
            <a:spLocks noChangeArrowheads="1"/>
          </p:cNvSpPr>
          <p:nvPr/>
        </p:nvSpPr>
        <p:spPr bwMode="auto">
          <a:xfrm>
            <a:off x="1782763" y="5048250"/>
            <a:ext cx="508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never go to school by bike.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</a:p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我从来不骑自行车去上学。</a:t>
            </a:r>
          </a:p>
        </p:txBody>
      </p:sp>
      <p:sp>
        <p:nvSpPr>
          <p:cNvPr id="2050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A1438EA-E39D-4441-B39E-38F51B491A5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504" grpId="0"/>
      <p:bldP spid="20505" grpId="0"/>
      <p:bldP spid="20506" grpId="0"/>
      <p:bldP spid="20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2559050" y="973138"/>
            <a:ext cx="6261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Li Ming and I go to school by bus.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李明和我坐公共汽车去上学。</a:t>
            </a:r>
          </a:p>
        </p:txBody>
      </p:sp>
      <p:sp>
        <p:nvSpPr>
          <p:cNvPr id="21509" name="矩形 7"/>
          <p:cNvSpPr>
            <a:spLocks noChangeArrowheads="1"/>
          </p:cNvSpPr>
          <p:nvPr/>
        </p:nvSpPr>
        <p:spPr bwMode="auto">
          <a:xfrm>
            <a:off x="1738313" y="2074863"/>
            <a:ext cx="72501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by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的意思是“乘坐;骑”,后面接表示交通工具的名词,表示“乘坐某种交通工具”。此句型用于介绍某人乘坐某种交通工具去某地。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1514" name="组合 21514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1515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6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21518" name="组合 21517"/>
          <p:cNvGrpSpPr/>
          <p:nvPr/>
        </p:nvGrpSpPr>
        <p:grpSpPr bwMode="auto">
          <a:xfrm>
            <a:off x="522288" y="2074863"/>
            <a:ext cx="1514475" cy="522287"/>
            <a:chOff x="0" y="0"/>
            <a:chExt cx="1515554" cy="522901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15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组合 21520"/>
          <p:cNvGrpSpPr/>
          <p:nvPr/>
        </p:nvGrpSpPr>
        <p:grpSpPr bwMode="auto">
          <a:xfrm>
            <a:off x="457200" y="4735513"/>
            <a:ext cx="1685925" cy="522287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152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3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E3A740CA-F0BB-41D4-8B45-D8AE0A4DCC1F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21525" name="文本框 99"/>
          <p:cNvSpPr txBox="1">
            <a:spLocks noChangeArrowheads="1"/>
          </p:cNvSpPr>
          <p:nvPr/>
        </p:nvSpPr>
        <p:spPr bwMode="auto">
          <a:xfrm>
            <a:off x="698500" y="3835400"/>
            <a:ext cx="819785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句型结构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: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主语 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+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去某地的短语 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+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by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+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交通工具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.</a:t>
            </a:r>
            <a:endParaRPr lang="zh-CN" altLang="en-US" sz="2800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26" name="文本框 6"/>
          <p:cNvSpPr txBox="1">
            <a:spLocks noChangeArrowheads="1"/>
          </p:cNvSpPr>
          <p:nvPr/>
        </p:nvSpPr>
        <p:spPr bwMode="auto">
          <a:xfrm>
            <a:off x="1568450" y="4616450"/>
            <a:ext cx="7575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I go to school by bus.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我乘坐公共汽车去上学。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She goes to the park by bike.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她骑自行车去公园。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543952A-D8FD-46A4-A4E8-D5DE0480CFF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25" grpId="0" animBg="1"/>
      <p:bldP spid="215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2537" name="组合 22536"/>
          <p:cNvGrpSpPr/>
          <p:nvPr/>
        </p:nvGrpSpPr>
        <p:grpSpPr bwMode="auto">
          <a:xfrm>
            <a:off x="520700" y="3848100"/>
            <a:ext cx="1676400" cy="488950"/>
            <a:chOff x="0" y="0"/>
            <a:chExt cx="1685923" cy="523220"/>
          </a:xfrm>
        </p:grpSpPr>
        <p:sp>
          <p:nvSpPr>
            <p:cNvPr id="2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25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9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C8E748A-E9B9-41C7-9BB8-12AA339D5F14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22541" name="组合 22540"/>
          <p:cNvGrpSpPr/>
          <p:nvPr/>
        </p:nvGrpSpPr>
        <p:grpSpPr bwMode="auto">
          <a:xfrm>
            <a:off x="520700" y="1193800"/>
            <a:ext cx="1685925" cy="522288"/>
            <a:chOff x="0" y="0"/>
            <a:chExt cx="1685923" cy="523220"/>
          </a:xfrm>
        </p:grpSpPr>
        <p:sp>
          <p:nvSpPr>
            <p:cNvPr id="3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2542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4" name="文本框 22543"/>
          <p:cNvSpPr txBox="1">
            <a:spLocks noChangeArrowheads="1"/>
          </p:cNvSpPr>
          <p:nvPr/>
        </p:nvSpPr>
        <p:spPr bwMode="auto">
          <a:xfrm>
            <a:off x="590550" y="2032000"/>
            <a:ext cx="950913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1" charset="-122"/>
              </a:rPr>
              <a:t>注意</a:t>
            </a:r>
          </a:p>
        </p:txBody>
      </p:sp>
      <p:sp>
        <p:nvSpPr>
          <p:cNvPr id="22545" name="文本框 22544"/>
          <p:cNvSpPr txBox="1">
            <a:spLocks noChangeArrowheads="1"/>
          </p:cNvSpPr>
          <p:nvPr/>
        </p:nvSpPr>
        <p:spPr bwMode="auto">
          <a:xfrm>
            <a:off x="2057400" y="11938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步行是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foot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或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walk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6" name="文本框 22545"/>
          <p:cNvSpPr txBox="1">
            <a:spLocks noChangeArrowheads="1"/>
          </p:cNvSpPr>
          <p:nvPr/>
        </p:nvSpPr>
        <p:spPr bwMode="auto">
          <a:xfrm>
            <a:off x="1778000" y="1822450"/>
            <a:ext cx="7264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在短语“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by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交通工具”中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by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后面的名词只能用单数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并且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by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和交通工具之间没有任何冠词或者物主代词。该短语一般放在句尾。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47" name="文本框 22546"/>
          <p:cNvSpPr txBox="1">
            <a:spLocks noChangeArrowheads="1"/>
          </p:cNvSpPr>
          <p:nvPr/>
        </p:nvSpPr>
        <p:spPr bwMode="auto">
          <a:xfrm>
            <a:off x="1917700" y="3848100"/>
            <a:ext cx="6496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表示乘坐某种交通工具还可以用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take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the/a/an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交通工具。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48" name="文本框 22547"/>
          <p:cNvSpPr txBox="1">
            <a:spLocks noChangeArrowheads="1"/>
          </p:cNvSpPr>
          <p:nvPr/>
        </p:nvSpPr>
        <p:spPr bwMode="auto">
          <a:xfrm>
            <a:off x="1847850" y="5105400"/>
            <a:ext cx="551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take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bus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park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我坐公共汽车去公园。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grpSp>
        <p:nvGrpSpPr>
          <p:cNvPr id="22549" name="组合 22548"/>
          <p:cNvGrpSpPr/>
          <p:nvPr/>
        </p:nvGrpSpPr>
        <p:grpSpPr bwMode="auto">
          <a:xfrm>
            <a:off x="520700" y="5105400"/>
            <a:ext cx="1685925" cy="522288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50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87992DF-FA8D-4E7A-91C1-64C11B32DC2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bldLvl="0" animBg="1"/>
      <p:bldP spid="22545" grpId="0" bldLvl="0"/>
      <p:bldP spid="22546" grpId="0" bldLvl="0"/>
      <p:bldP spid="22547" grpId="0" bldLvl="0"/>
      <p:bldP spid="22548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3561" name="组合 23560"/>
          <p:cNvGrpSpPr/>
          <p:nvPr/>
        </p:nvGrpSpPr>
        <p:grpSpPr bwMode="auto">
          <a:xfrm>
            <a:off x="450850" y="1962150"/>
            <a:ext cx="1514475" cy="520700"/>
            <a:chOff x="0" y="0"/>
            <a:chExt cx="1515554" cy="522901"/>
          </a:xfrm>
        </p:grpSpPr>
        <p:sp>
          <p:nvSpPr>
            <p:cNvPr id="2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356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72C2EC3A-7AA2-4EA3-9686-7711DF9377E6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23564" name="组合 23564"/>
          <p:cNvGrpSpPr/>
          <p:nvPr/>
        </p:nvGrpSpPr>
        <p:grpSpPr bwMode="auto">
          <a:xfrm>
            <a:off x="381000" y="984250"/>
            <a:ext cx="1795463" cy="460375"/>
            <a:chOff x="0" y="0"/>
            <a:chExt cx="1794903" cy="458799"/>
          </a:xfrm>
        </p:grpSpPr>
        <p:sp>
          <p:nvSpPr>
            <p:cNvPr id="23565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6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重点句型2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3568" name="文本框 23567"/>
          <p:cNvSpPr txBox="1">
            <a:spLocks noChangeArrowheads="1"/>
          </p:cNvSpPr>
          <p:nvPr/>
        </p:nvSpPr>
        <p:spPr bwMode="auto">
          <a:xfrm>
            <a:off x="2266950" y="914400"/>
            <a:ext cx="5657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comes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school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! 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校车来了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69" name="文本框 23568"/>
          <p:cNvSpPr txBox="1">
            <a:spLocks noChangeArrowheads="1"/>
          </p:cNvSpPr>
          <p:nvPr/>
        </p:nvSpPr>
        <p:spPr bwMode="auto">
          <a:xfrm>
            <a:off x="1638300" y="1822450"/>
            <a:ext cx="72644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4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英语中的语序是主语在前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谓语在后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但由于语法结构的要求或修辞效果的需要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可以采用倒装语序。以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here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there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开头的句子一般采用倒装形式。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70" name="组合 23569"/>
          <p:cNvGrpSpPr/>
          <p:nvPr/>
        </p:nvGrpSpPr>
        <p:grpSpPr bwMode="auto">
          <a:xfrm>
            <a:off x="450850" y="5175250"/>
            <a:ext cx="1514475" cy="520700"/>
            <a:chOff x="0" y="0"/>
            <a:chExt cx="1515554" cy="522901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357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3" name="文本框 23572"/>
          <p:cNvSpPr txBox="1">
            <a:spLocks noChangeArrowheads="1"/>
          </p:cNvSpPr>
          <p:nvPr/>
        </p:nvSpPr>
        <p:spPr bwMode="auto">
          <a:xfrm>
            <a:off x="1428750" y="4406900"/>
            <a:ext cx="6356350" cy="520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句型结构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Here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谓语动词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en-US" altLang="zh-CN" sz="2800" b="1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74" name="文本框 23573"/>
          <p:cNvSpPr txBox="1">
            <a:spLocks noChangeArrowheads="1"/>
          </p:cNvSpPr>
          <p:nvPr/>
        </p:nvSpPr>
        <p:spPr bwMode="auto">
          <a:xfrm>
            <a:off x="1428750" y="5105400"/>
            <a:ext cx="7124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my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teachers.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那是我的老师们。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comes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bus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汽车来了。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  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BC05B1B-23C7-4881-BC3B-B6E818CA73E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bldLvl="0"/>
      <p:bldP spid="23569" grpId="0" bldLvl="0"/>
      <p:bldP spid="23573" grpId="0" bldLvl="0" animBg="1"/>
      <p:bldP spid="2357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4584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4587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9D546F6-6398-4994-AF4B-6295A1624C2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B7B5C2E5-F59E-4845-8B2B-6C909CB70228}" type="slidenum">
              <a:rPr lang="zh-CN" altLang="en-US" sz="1200">
                <a:solidFill>
                  <a:srgbClr val="898989"/>
                </a:solidFill>
              </a:rPr>
              <a:t>2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512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432978DA-1868-467C-8176-29F1D6077DE0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5131" name="图片 5131" descr="u=3491096475,153293205&amp;fm=27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914400"/>
            <a:ext cx="8382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文本框 5132"/>
          <p:cNvSpPr txBox="1">
            <a:spLocks noChangeArrowheads="1"/>
          </p:cNvSpPr>
          <p:nvPr/>
        </p:nvSpPr>
        <p:spPr bwMode="auto">
          <a:xfrm>
            <a:off x="1428750" y="1752600"/>
            <a:ext cx="67786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Our school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This is the way I go to school,go to school,go to school.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This is the way I go to school,Where I like to learn all day.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This is the classroom in my school,in my school,in my school.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This is the classroom in my school,Where I like to learn all day.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28E6D4A-5E7C-44AD-8011-89C6C2C82A6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09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984C80E9-B075-411A-A92A-E7F1640F7316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25610" name="图片 26634" descr="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00" y="774700"/>
            <a:ext cx="878363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BFB3853-7455-4EC5-B86A-FEF169F2632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文本框 19"/>
          <p:cNvSpPr>
            <a:spLocks noChangeArrowheads="1"/>
          </p:cNvSpPr>
          <p:nvPr/>
        </p:nvSpPr>
        <p:spPr bwMode="auto">
          <a:xfrm>
            <a:off x="3105150" y="774700"/>
            <a:ext cx="27241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2.Let's sing!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765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34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9D8FA715-EC8F-47C7-A869-03C797D46E36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27660" name="文本框 27659"/>
          <p:cNvSpPr txBox="1">
            <a:spLocks noChangeArrowheads="1"/>
          </p:cNvSpPr>
          <p:nvPr/>
        </p:nvSpPr>
        <p:spPr bwMode="auto">
          <a:xfrm>
            <a:off x="450850" y="1473200"/>
            <a:ext cx="8032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雨正从天而降。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雨是潮湿的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但我是干爽的。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我有靴子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也有伞。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我喜欢下雨天。你呢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我看见了我们见面的公共汽车站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校车沿着街道行驶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司机说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:“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早上好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!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你好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雨是潮湿的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但我们是干爽的。”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我一直喜欢下雨天。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我从不去屋里玩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现在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雨停了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一切都结束了。</a:t>
            </a: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所以和雨再见和太阳问好吧</a:t>
            </a:r>
            <a:r>
              <a:rPr lang="en-US" altLang="zh-CN" sz="2000" b="1" dirty="0">
                <a:solidFill>
                  <a:schemeClr val="hlink"/>
                </a:solidFill>
                <a:ea typeface="楷体" panose="02010609060101010101" pitchFamily="1" charset="-122"/>
              </a:rPr>
              <a:t>!</a:t>
            </a:r>
          </a:p>
        </p:txBody>
      </p:sp>
      <p:sp>
        <p:nvSpPr>
          <p:cNvPr id="2663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F27B097-5C4B-48C4-9D79-F785827EEA7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12"/>
          <p:cNvSpPr>
            <a:spLocks noChangeArrowheads="1"/>
          </p:cNvSpPr>
          <p:nvPr/>
        </p:nvSpPr>
        <p:spPr bwMode="auto">
          <a:xfrm>
            <a:off x="2571750" y="1060450"/>
            <a:ext cx="5072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wet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形容词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湿的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潮湿的</a:t>
            </a:r>
          </a:p>
        </p:txBody>
      </p:sp>
      <p:sp>
        <p:nvSpPr>
          <p:cNvPr id="28677" name="矩形 20"/>
          <p:cNvSpPr>
            <a:spLocks noChangeArrowheads="1"/>
          </p:cNvSpPr>
          <p:nvPr/>
        </p:nvSpPr>
        <p:spPr bwMode="auto">
          <a:xfrm>
            <a:off x="2127250" y="19621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wetter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</a:rPr>
              <a:t>更潮湿的</a:t>
            </a:r>
          </a:p>
        </p:txBody>
      </p:sp>
      <p:sp>
        <p:nvSpPr>
          <p:cNvPr id="28678" name="矩形 22"/>
          <p:cNvSpPr>
            <a:spLocks noChangeArrowheads="1"/>
          </p:cNvSpPr>
          <p:nvPr/>
        </p:nvSpPr>
        <p:spPr bwMode="auto">
          <a:xfrm>
            <a:off x="2127250" y="2660650"/>
            <a:ext cx="450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wettest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</a:rPr>
              <a:t>最潮湿的</a:t>
            </a:r>
          </a:p>
        </p:txBody>
      </p:sp>
      <p:pic>
        <p:nvPicPr>
          <p:cNvPr id="2765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矩形 25"/>
          <p:cNvSpPr>
            <a:spLocks noChangeArrowheads="1"/>
          </p:cNvSpPr>
          <p:nvPr/>
        </p:nvSpPr>
        <p:spPr bwMode="auto">
          <a:xfrm>
            <a:off x="2616200" y="3987800"/>
            <a:ext cx="3073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/>
              <a:t>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wet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把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……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弄湿</a:t>
            </a:r>
          </a:p>
        </p:txBody>
      </p:sp>
      <p:grpSp>
        <p:nvGrpSpPr>
          <p:cNvPr id="27659" name="组合 28683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7660" name="圆角矩形 3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6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28687" name="组合 28686"/>
          <p:cNvGrpSpPr/>
          <p:nvPr/>
        </p:nvGrpSpPr>
        <p:grpSpPr bwMode="auto">
          <a:xfrm>
            <a:off x="590550" y="1962150"/>
            <a:ext cx="1663700" cy="523875"/>
            <a:chOff x="0" y="0"/>
            <a:chExt cx="1515554" cy="523220"/>
          </a:xfrm>
        </p:grpSpPr>
        <p:sp>
          <p:nvSpPr>
            <p:cNvPr id="27663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比较级</a:t>
              </a:r>
            </a:p>
          </p:txBody>
        </p:sp>
        <p:pic>
          <p:nvPicPr>
            <p:cNvPr id="2766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0" name="组合 28689"/>
          <p:cNvGrpSpPr/>
          <p:nvPr/>
        </p:nvGrpSpPr>
        <p:grpSpPr bwMode="auto">
          <a:xfrm>
            <a:off x="590550" y="2660650"/>
            <a:ext cx="1685925" cy="523875"/>
            <a:chOff x="0" y="0"/>
            <a:chExt cx="1685923" cy="523220"/>
          </a:xfrm>
        </p:grpSpPr>
        <p:sp>
          <p:nvSpPr>
            <p:cNvPr id="27666" name="矩形 36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9900FF"/>
                  </a:solidFill>
                  <a:ea typeface="楷体" panose="02010609060101010101" pitchFamily="1" charset="-122"/>
                </a:rPr>
                <a:t>最高级</a:t>
              </a:r>
            </a:p>
          </p:txBody>
        </p:sp>
        <p:pic>
          <p:nvPicPr>
            <p:cNvPr id="27667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3" name="组合 28692"/>
          <p:cNvGrpSpPr/>
          <p:nvPr/>
        </p:nvGrpSpPr>
        <p:grpSpPr bwMode="auto">
          <a:xfrm>
            <a:off x="590550" y="3429000"/>
            <a:ext cx="2028825" cy="523875"/>
            <a:chOff x="0" y="0"/>
            <a:chExt cx="2028825" cy="521317"/>
          </a:xfrm>
        </p:grpSpPr>
        <p:sp>
          <p:nvSpPr>
            <p:cNvPr id="27669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反义词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7670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6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7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A322996C-6A13-4ECD-8899-B425A558B25F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28698" name="组合 28697"/>
          <p:cNvGrpSpPr/>
          <p:nvPr/>
        </p:nvGrpSpPr>
        <p:grpSpPr bwMode="auto">
          <a:xfrm>
            <a:off x="590550" y="4127500"/>
            <a:ext cx="2028825" cy="523875"/>
            <a:chOff x="0" y="0"/>
            <a:chExt cx="2028825" cy="521317"/>
          </a:xfrm>
        </p:grpSpPr>
        <p:sp>
          <p:nvSpPr>
            <p:cNvPr id="27674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转化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7675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01" name="组合 28700"/>
          <p:cNvGrpSpPr/>
          <p:nvPr/>
        </p:nvGrpSpPr>
        <p:grpSpPr bwMode="auto">
          <a:xfrm>
            <a:off x="660400" y="4895850"/>
            <a:ext cx="2028825" cy="523875"/>
            <a:chOff x="0" y="0"/>
            <a:chExt cx="2028825" cy="521317"/>
          </a:xfrm>
        </p:grpSpPr>
        <p:sp>
          <p:nvSpPr>
            <p:cNvPr id="27677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767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704" name="文本框 28703"/>
          <p:cNvSpPr txBox="1">
            <a:spLocks noChangeArrowheads="1"/>
          </p:cNvSpPr>
          <p:nvPr/>
        </p:nvSpPr>
        <p:spPr bwMode="auto">
          <a:xfrm>
            <a:off x="2686050" y="3359150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dry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干的</a:t>
            </a:r>
          </a:p>
        </p:txBody>
      </p:sp>
      <p:sp>
        <p:nvSpPr>
          <p:cNvPr id="28705" name="文本框 28704"/>
          <p:cNvSpPr txBox="1">
            <a:spLocks noChangeArrowheads="1"/>
          </p:cNvSpPr>
          <p:nvPr/>
        </p:nvSpPr>
        <p:spPr bwMode="auto">
          <a:xfrm>
            <a:off x="2895600" y="48260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 shoes are wet.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鞋子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是湿的。</a:t>
            </a:r>
          </a:p>
        </p:txBody>
      </p:sp>
      <p:sp>
        <p:nvSpPr>
          <p:cNvPr id="2768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2330FD0-BF09-4944-8F58-C59A7EBA86D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  <p:bldP spid="28678" grpId="0" bldLvl="0"/>
      <p:bldP spid="28683" grpId="0" bldLvl="0"/>
      <p:bldP spid="28704" grpId="0" bldLvl="0"/>
      <p:bldP spid="2870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矩形 12"/>
          <p:cNvSpPr>
            <a:spLocks noChangeArrowheads="1"/>
          </p:cNvSpPr>
          <p:nvPr/>
        </p:nvSpPr>
        <p:spPr bwMode="auto">
          <a:xfrm>
            <a:off x="2482850" y="1063625"/>
            <a:ext cx="3930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inside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在里面</a:t>
            </a:r>
          </a:p>
        </p:txBody>
      </p:sp>
      <p:sp>
        <p:nvSpPr>
          <p:cNvPr id="29701" name="矩形 20"/>
          <p:cNvSpPr>
            <a:spLocks noChangeArrowheads="1"/>
          </p:cNvSpPr>
          <p:nvPr/>
        </p:nvSpPr>
        <p:spPr bwMode="auto">
          <a:xfrm>
            <a:off x="2476500" y="2101850"/>
            <a:ext cx="5359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go inside</a:t>
            </a: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zh-CN" altLang="en-US" sz="2800" b="1">
                <a:solidFill>
                  <a:srgbClr val="0000FF"/>
                </a:solidFill>
              </a:rPr>
              <a:t>进去</a:t>
            </a:r>
          </a:p>
        </p:txBody>
      </p:sp>
      <p:sp>
        <p:nvSpPr>
          <p:cNvPr id="29702" name="矩形 21"/>
          <p:cNvSpPr>
            <a:spLocks noChangeArrowheads="1"/>
          </p:cNvSpPr>
          <p:nvPr/>
        </p:nvSpPr>
        <p:spPr bwMode="auto">
          <a:xfrm>
            <a:off x="2476500" y="3009900"/>
            <a:ext cx="43386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outside</a:t>
            </a: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zh-CN" altLang="en-US" sz="2800" b="1">
                <a:solidFill>
                  <a:srgbClr val="0000FF"/>
                </a:solidFill>
              </a:rPr>
              <a:t>在外面</a:t>
            </a:r>
          </a:p>
        </p:txBody>
      </p:sp>
      <p:sp>
        <p:nvSpPr>
          <p:cNvPr id="29703" name="矩形 24"/>
          <p:cNvSpPr>
            <a:spLocks noChangeArrowheads="1"/>
          </p:cNvSpPr>
          <p:nvPr/>
        </p:nvSpPr>
        <p:spPr bwMode="auto">
          <a:xfrm>
            <a:off x="1965325" y="4127500"/>
            <a:ext cx="7286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在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里面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altLang="zh-CN" sz="2800" b="1">
                <a:solidFill>
                  <a:srgbClr val="0000FF"/>
                </a:solidFill>
              </a:rPr>
              <a:t> +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side</a:t>
            </a:r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面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en-US" altLang="zh-CN" sz="2800" b="1">
                <a:solidFill>
                  <a:srgbClr val="0000FF"/>
                </a:solidFill>
              </a:rPr>
              <a:t>=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inside 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在里面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</a:p>
        </p:txBody>
      </p:sp>
      <p:pic>
        <p:nvPicPr>
          <p:cNvPr id="2867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组合 29707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8684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85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29711" name="组合 29710"/>
          <p:cNvGrpSpPr/>
          <p:nvPr/>
        </p:nvGrpSpPr>
        <p:grpSpPr bwMode="auto">
          <a:xfrm>
            <a:off x="869950" y="5175250"/>
            <a:ext cx="1514475" cy="523875"/>
            <a:chOff x="0" y="0"/>
            <a:chExt cx="1515554" cy="523220"/>
          </a:xfrm>
        </p:grpSpPr>
        <p:sp>
          <p:nvSpPr>
            <p:cNvPr id="28687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868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4" name="组合 29713"/>
          <p:cNvGrpSpPr/>
          <p:nvPr/>
        </p:nvGrpSpPr>
        <p:grpSpPr bwMode="auto">
          <a:xfrm>
            <a:off x="730250" y="2101850"/>
            <a:ext cx="1685925" cy="523875"/>
            <a:chOff x="0" y="0"/>
            <a:chExt cx="1685923" cy="523220"/>
          </a:xfrm>
        </p:grpSpPr>
        <p:sp>
          <p:nvSpPr>
            <p:cNvPr id="28690" name="矩形 32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  <a:endParaRPr lang="zh-CN" altLang="en-US"/>
            </a:p>
          </p:txBody>
        </p:sp>
        <p:pic>
          <p:nvPicPr>
            <p:cNvPr id="2869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7" name="组合 29716"/>
          <p:cNvGrpSpPr/>
          <p:nvPr/>
        </p:nvGrpSpPr>
        <p:grpSpPr bwMode="auto">
          <a:xfrm>
            <a:off x="800100" y="3079750"/>
            <a:ext cx="1960563" cy="523875"/>
            <a:chOff x="0" y="0"/>
            <a:chExt cx="1960245" cy="523220"/>
          </a:xfrm>
        </p:grpSpPr>
        <p:sp>
          <p:nvSpPr>
            <p:cNvPr id="28693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反义词</a:t>
              </a:r>
              <a:endParaRPr lang="zh-CN" altLang="en-US"/>
            </a:p>
          </p:txBody>
        </p:sp>
        <p:pic>
          <p:nvPicPr>
            <p:cNvPr id="2869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0" name="对角圆角矩形 24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8696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FB2B0EE6-6741-4453-8416-22A337C215E0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29722" name="组合 29721"/>
          <p:cNvGrpSpPr/>
          <p:nvPr/>
        </p:nvGrpSpPr>
        <p:grpSpPr bwMode="auto">
          <a:xfrm>
            <a:off x="800100" y="4127500"/>
            <a:ext cx="1514475" cy="523875"/>
            <a:chOff x="0" y="0"/>
            <a:chExt cx="1515554" cy="523220"/>
          </a:xfrm>
        </p:grpSpPr>
        <p:sp>
          <p:nvSpPr>
            <p:cNvPr id="28698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869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5" name="文本框 29724"/>
          <p:cNvSpPr txBox="1">
            <a:spLocks noChangeArrowheads="1"/>
          </p:cNvSpPr>
          <p:nvPr/>
        </p:nvSpPr>
        <p:spPr bwMode="auto">
          <a:xfrm>
            <a:off x="2406650" y="5175250"/>
            <a:ext cx="6286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want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inside to wash my hands.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我想进去洗洗手。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870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47D9879-6417-44CF-AC0B-10000DEB552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/>
      <p:bldP spid="29701" grpId="0" bldLvl="0"/>
      <p:bldP spid="29702" grpId="0" bldLvl="0"/>
      <p:bldP spid="29703" grpId="0" bldLvl="0"/>
      <p:bldP spid="29725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文本框 19"/>
          <p:cNvSpPr>
            <a:spLocks noChangeArrowheads="1"/>
          </p:cNvSpPr>
          <p:nvPr/>
        </p:nvSpPr>
        <p:spPr bwMode="auto">
          <a:xfrm>
            <a:off x="2965450" y="774700"/>
            <a:ext cx="27940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3.Let's do it! </a:t>
            </a:r>
          </a:p>
        </p:txBody>
      </p:sp>
      <p:sp>
        <p:nvSpPr>
          <p:cNvPr id="3073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9706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4F85C46-193E-4031-98EA-CED9747A0471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29707" name="图片 30731" descr="7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50" y="133508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1535A6B-986D-40DA-A9FB-9AEE135E2F4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组合 31751"/>
          <p:cNvGrpSpPr/>
          <p:nvPr/>
        </p:nvGrpSpPr>
        <p:grpSpPr bwMode="auto">
          <a:xfrm>
            <a:off x="520700" y="1054100"/>
            <a:ext cx="1720850" cy="657225"/>
            <a:chOff x="0" y="0"/>
            <a:chExt cx="1169975" cy="657654"/>
          </a:xfrm>
        </p:grpSpPr>
        <p:sp>
          <p:nvSpPr>
            <p:cNvPr id="30728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0729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巩固操练</a:t>
              </a:r>
            </a:p>
          </p:txBody>
        </p:sp>
      </p:grpSp>
      <p:sp>
        <p:nvSpPr>
          <p:cNvPr id="31755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0731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EDED9F47-2ED6-4A5F-845C-554008528CE4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1757" name="文本框 31756"/>
          <p:cNvSpPr txBox="1">
            <a:spLocks noChangeArrowheads="1"/>
          </p:cNvSpPr>
          <p:nvPr/>
        </p:nvSpPr>
        <p:spPr bwMode="auto">
          <a:xfrm>
            <a:off x="2476500" y="984250"/>
            <a:ext cx="642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  <a:ea typeface="楷体" panose="02010609060101010101" pitchFamily="1" charset="-122"/>
                <a:sym typeface="宋体" panose="02010600030101010101" pitchFamily="2" charset="-122"/>
              </a:rPr>
              <a:t>教师给每个学生一张表格（如：下图），教师描述表格中每个人所做的事情，让学生完成表格。</a:t>
            </a:r>
            <a:endParaRPr lang="zh-CN" altLang="en-US" sz="2800">
              <a:solidFill>
                <a:schemeClr val="accent2"/>
              </a:solidFill>
              <a:ea typeface="楷体" panose="02010609060101010101" pitchFamily="1" charset="-122"/>
            </a:endParaRPr>
          </a:p>
        </p:txBody>
      </p:sp>
      <p:graphicFrame>
        <p:nvGraphicFramePr>
          <p:cNvPr id="31758" name="表格 31757"/>
          <p:cNvGraphicFramePr/>
          <p:nvPr/>
        </p:nvGraphicFramePr>
        <p:xfrm>
          <a:off x="590550" y="2590800"/>
          <a:ext cx="7893050" cy="2684463"/>
        </p:xfrm>
        <a:graphic>
          <a:graphicData uri="http://schemas.openxmlformats.org/drawingml/2006/table">
            <a:tbl>
              <a:tblPr/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497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Jenny </a:t>
                      </a:r>
                      <a:endParaRPr lang="zh-CN" altLang="en-US" sz="2800" i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Steven</a:t>
                      </a:r>
                      <a:endParaRPr lang="zh-CN" altLang="en-US" sz="2800" i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i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Danny </a:t>
                      </a:r>
                      <a:endParaRPr lang="zh-CN" altLang="en-US" sz="2800" i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1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 i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do homework </a:t>
                      </a:r>
                      <a:endParaRPr lang="zh-CN" altLang="en-US" sz="2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62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watch TV</a:t>
                      </a: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62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walk to school</a:t>
                      </a: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1"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wear dresses</a:t>
                      </a: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1" i="1" kern="1200"/>
                      </a:lvl1pPr>
                      <a:lvl2pPr marL="342900" lvl="1" indent="4572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b="1" i="0" kern="1200"/>
                      </a:lvl2pPr>
                      <a:lvl3pPr marL="342900" lvl="2" indent="914400" algn="l" defTabSz="914400" eaLnBrk="1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b="1" i="0" u="none" kern="1200">
                          <a:latin typeface="Arial" panose="020B0604020202020204" pitchFamily="34" charset="0"/>
                        </a:defRPr>
                      </a:lvl3pPr>
                      <a:lvl4pPr marL="342900" lvl="3" indent="1028700" algn="l" defTabSz="91440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4pPr>
                      <a:lvl5pPr marL="342900" lvl="4" indent="1485900" algn="l" defTabSz="914400" eaLnBrk="1" fontAlgn="b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1" i="0" u="none" kern="1200"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0" i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6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3D860B7-459E-44EB-8ABB-4B2E5A2BE87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175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6A0FD6C1-7D78-4837-86AC-FCBB9370E36C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2778" name="文本框 32777"/>
          <p:cNvSpPr txBox="1">
            <a:spLocks noChangeArrowheads="1"/>
          </p:cNvSpPr>
          <p:nvPr/>
        </p:nvSpPr>
        <p:spPr bwMode="auto">
          <a:xfrm>
            <a:off x="590550" y="1123950"/>
            <a:ext cx="78930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一、根据汉语提示写单词补全句子。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总是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feel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tired.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有时候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get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up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late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on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Sunday.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This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夫人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Green.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常常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go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with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Lisa.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She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从不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walks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3400D7C-5452-4586-99A9-EFA843F99BC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2776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7B89A075-2FCF-41AB-9DBC-0C8F3DDFC765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3802" name="文本框 33801"/>
          <p:cNvSpPr txBox="1">
            <a:spLocks noChangeArrowheads="1"/>
          </p:cNvSpPr>
          <p:nvPr/>
        </p:nvSpPr>
        <p:spPr bwMode="auto">
          <a:xfrm>
            <a:off x="520700" y="1054100"/>
            <a:ext cx="81724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二、按要求写句子。</a:t>
            </a: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1.The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bus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comes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here.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变倒装句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zh-CN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2.Do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go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home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bike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作否定回答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zh-CN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3.here's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school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bus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连词成句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zh-CN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4.this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our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school,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driver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bus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连词成句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zh-CN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5.I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walk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work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用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never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改写句子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A2306D4-2926-477E-8046-2C807851768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675"/>
            <a:ext cx="91725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3"/>
          <p:cNvSpPr>
            <a:spLocks noChangeArrowheads="1"/>
          </p:cNvSpPr>
          <p:nvPr/>
        </p:nvSpPr>
        <p:spPr bwMode="auto">
          <a:xfrm>
            <a:off x="571500" y="1123950"/>
            <a:ext cx="82613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umbrella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伞;雨伞），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driver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司机），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Ms.</a:t>
            </a:r>
            <a:r>
              <a:rPr lang="en-US" sz="2800" dirty="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(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女士(用于女子的姓氏或姓名前,不指明婚否</a:t>
            </a:r>
            <a:r>
              <a:rPr lang="en-US" sz="2800" dirty="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)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wet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湿的;潮湿的），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inside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</a:rPr>
              <a:t>（在里面）</a:t>
            </a:r>
          </a:p>
          <a:p>
            <a:pPr eaLnBrk="0" hangingPunct="0">
              <a:lnSpc>
                <a:spcPct val="120000"/>
              </a:lnSpc>
            </a:pPr>
            <a:endParaRPr lang="zh-CN" altLang="en-US" sz="28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4822" name="矩形 10"/>
          <p:cNvSpPr>
            <a:spLocks noChangeArrowheads="1"/>
          </p:cNvSpPr>
          <p:nvPr/>
        </p:nvSpPr>
        <p:spPr bwMode="auto">
          <a:xfrm>
            <a:off x="590550" y="32893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3379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03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073D82D1-744B-4EC6-8F5F-9B64B1BC0B2E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4829" name="文本框 34828"/>
          <p:cNvSpPr txBox="1">
            <a:spLocks noChangeArrowheads="1"/>
          </p:cNvSpPr>
          <p:nvPr/>
        </p:nvSpPr>
        <p:spPr bwMode="auto">
          <a:xfrm>
            <a:off x="730250" y="3917950"/>
            <a:ext cx="620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Li Ming and I go to school by bus. 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李明和我坐公共汽车去上学。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comes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school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! </a:t>
            </a:r>
          </a:p>
          <a:p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校车来了</a:t>
            </a:r>
            <a:r>
              <a:rPr lang="zh-CN" altLang="en-US" sz="2800" dirty="0" smtClean="0"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 </a:t>
            </a:r>
            <a:endParaRPr lang="zh-CN" altLang="en-US" sz="2800" dirty="0"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</p:txBody>
      </p:sp>
      <p:sp>
        <p:nvSpPr>
          <p:cNvPr id="3380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DEC27D3-9D12-4413-89E4-33F802F4733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/>
      <p:bldP spid="34822" grpId="0" bldLvl="0"/>
      <p:bldP spid="34829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9652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5364DE0D-2BA7-43E5-BA88-EAA9334B8C2E}" type="slidenum">
              <a:rPr lang="zh-CN" altLang="en-US" sz="1200">
                <a:solidFill>
                  <a:srgbClr val="898989"/>
                </a:solidFill>
              </a:rPr>
              <a:t>29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sp>
        <p:nvSpPr>
          <p:cNvPr id="35846" name="矩形 2"/>
          <p:cNvSpPr>
            <a:spLocks noChangeArrowheads="1"/>
          </p:cNvSpPr>
          <p:nvPr/>
        </p:nvSpPr>
        <p:spPr bwMode="auto">
          <a:xfrm>
            <a:off x="3071813" y="1076325"/>
            <a:ext cx="2857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sym typeface="Calibri" panose="020F0502020204030204" pitchFamily="34" charset="0"/>
              </a:rPr>
              <a:t>Homework </a:t>
            </a:r>
            <a:endParaRPr lang="zh-CN" altLang="en-US" sz="4400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  <p:sp>
        <p:nvSpPr>
          <p:cNvPr id="35847" name="矩形 3"/>
          <p:cNvSpPr>
            <a:spLocks noChangeArrowheads="1"/>
          </p:cNvSpPr>
          <p:nvPr/>
        </p:nvSpPr>
        <p:spPr bwMode="auto">
          <a:xfrm>
            <a:off x="520700" y="2381250"/>
            <a:ext cx="6705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学生自由结组，完成调查。</a:t>
            </a:r>
          </a:p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sym typeface="宋体" panose="02010600030101010101" pitchFamily="2" charset="-122"/>
              </a:rPr>
              <a:t> do homework     Student 1 </a:t>
            </a:r>
          </a:p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sym typeface="宋体" panose="02010600030101010101" pitchFamily="2" charset="-122"/>
              </a:rPr>
              <a:t> watch TV            Student 2  </a:t>
            </a:r>
          </a:p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sym typeface="宋体" panose="02010600030101010101" pitchFamily="2" charset="-122"/>
              </a:rPr>
              <a:t>take a shower      …… </a:t>
            </a:r>
          </a:p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sym typeface="宋体" panose="02010600030101010101" pitchFamily="2" charset="-122"/>
              </a:rPr>
              <a:t>Wash the dishes </a:t>
            </a:r>
          </a:p>
          <a:p>
            <a:pPr algn="just" eaLnBrk="0" hangingPunct="0"/>
            <a:r>
              <a:rPr lang="zh-CN" altLang="en-US" sz="3600" dirty="0">
                <a:solidFill>
                  <a:srgbClr val="08CDE8"/>
                </a:solidFill>
                <a:sym typeface="宋体" panose="02010600030101010101" pitchFamily="2" charset="-122"/>
              </a:rPr>
              <a:t>…                           </a:t>
            </a:r>
          </a:p>
        </p:txBody>
      </p:sp>
      <p:pic>
        <p:nvPicPr>
          <p:cNvPr id="34823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4828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8EBD1BCB-E6D1-43AD-8738-1310938E6EB5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34829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47850" y="119380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854E16F-75A5-4374-8634-E6FC1F14B24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ldLvl="0"/>
      <p:bldP spid="3584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16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08A248DC-0A69-47BA-AD13-15833C1C36EC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6155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1239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文本框 1"/>
          <p:cNvSpPr txBox="1"/>
          <p:nvPr/>
        </p:nvSpPr>
        <p:spPr>
          <a:xfrm>
            <a:off x="1804988" y="2046288"/>
            <a:ext cx="65595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mine</a:t>
            </a:r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, 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look</a:t>
            </a:r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,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out</a:t>
            </a:r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,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 everywhere</a:t>
            </a:r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,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  </a:t>
            </a:r>
            <a:r>
              <a:rPr lang="zh-CN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yours</a:t>
            </a:r>
            <a:r>
              <a:rPr lang="zh-CN" altLang="en-US" sz="2400" b="1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endParaRPr lang="zh-CN" altLang="en-US" sz="2400" noProof="1"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</p:txBody>
      </p:sp>
      <p:sp>
        <p:nvSpPr>
          <p:cNvPr id="6157" name="文本框 3"/>
          <p:cNvSpPr txBox="1"/>
          <p:nvPr/>
        </p:nvSpPr>
        <p:spPr>
          <a:xfrm>
            <a:off x="3175000" y="2590800"/>
            <a:ext cx="5102225" cy="2005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sentences:</a:t>
            </a:r>
          </a:p>
          <a:p>
            <a:pPr>
              <a:lnSpc>
                <a:spcPct val="130000"/>
              </a:lnSpc>
            </a:pPr>
            <a:r>
              <a:rPr lang="en-US" altLang="x-none" sz="28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am tired of sitting in the water. </a:t>
            </a:r>
          </a:p>
          <a:p>
            <a:pPr>
              <a:lnSpc>
                <a:spcPct val="130000"/>
              </a:lnSpc>
            </a:pPr>
            <a:r>
              <a:rPr lang="en-US" altLang="x-none" sz="28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Don't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play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with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NEU-FZ-S92" charset="0"/>
              </a:rPr>
              <a:t>eggs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! </a:t>
            </a:r>
          </a:p>
          <a:p>
            <a:pPr>
              <a:lnSpc>
                <a:spcPct val="120000"/>
              </a:lnSpc>
            </a:pPr>
            <a:endParaRPr lang="en-US" altLang="x-none" sz="240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021E0A0-2391-46D5-8D4B-D8350D55A92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60A190D4-A52B-4F2C-96D6-94131D5678D8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7177" name="图片 1" descr="teacher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7178" descr="u=2306545163,2439444156&amp;fm=27&amp;gp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8600" y="984250"/>
            <a:ext cx="3086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7179" descr="u=773447733,2907290329&amp;fm=27&amp;gp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3498850"/>
            <a:ext cx="35623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7180" descr="u=1605747281,1328146489&amp;fm=27&amp;gp=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1700" y="1473200"/>
            <a:ext cx="26543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ED25ECB-FF96-458E-9C38-78CCA016C38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6210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umbrella /ʌmˈbrelə/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(名词)伞;雨伞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876300" y="3267075"/>
            <a:ext cx="6216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driver /ˈdraɪvə(r)/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(名词)司机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022350" y="4854575"/>
            <a:ext cx="63579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sym typeface="华文楷体" panose="02010600040101010101" pitchFamily="2" charset="-122"/>
              </a:rPr>
              <a:t>Ms. /mɪz/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(名词)女士(用于女子的姓氏或姓名前,不指明婚否)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09575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792D5A11-BEB5-4ADE-8FFA-446DBD853C18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8215" name="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7250" y="1206500"/>
            <a:ext cx="19018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2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7250" y="2644775"/>
            <a:ext cx="1901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2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07250" y="4213225"/>
            <a:ext cx="19018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472B53C-2EB1-4445-8894-BB1DA03C06F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3733800" y="2311400"/>
            <a:ext cx="3857625" cy="35147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在黑板上作画，只画物体的一小部分，接着教师每加画一笔停下来让学生猜一次所画物体的名称，直至学生说出单词来。表扬猜得快的学生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0250" name="TextBox 12"/>
          <p:cNvSpPr>
            <a:spLocks noChangeArrowheads="1"/>
          </p:cNvSpPr>
          <p:nvPr/>
        </p:nvSpPr>
        <p:spPr bwMode="auto">
          <a:xfrm>
            <a:off x="939800" y="2101850"/>
            <a:ext cx="19748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画画猜猜</a:t>
            </a:r>
          </a:p>
        </p:txBody>
      </p:sp>
      <p:sp>
        <p:nvSpPr>
          <p:cNvPr id="10251" name="TextBox 13"/>
          <p:cNvSpPr>
            <a:spLocks noChangeArrowheads="1"/>
          </p:cNvSpPr>
          <p:nvPr/>
        </p:nvSpPr>
        <p:spPr bwMode="auto">
          <a:xfrm>
            <a:off x="4083050" y="1263650"/>
            <a:ext cx="3214688" cy="523875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0253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1B77F457-698E-409F-B8D8-9336284CDDA3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10255" name="图片 10254" descr="下载 (4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2870200"/>
            <a:ext cx="3009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8BE299A-8E60-4106-9B87-F02B4A80E48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1289050" y="844550"/>
            <a:ext cx="68072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1.Li Ming and Jenny go to school.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AAE16329-0737-41C5-849D-F5DB7EB76BC4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12299" name="图片 12299" descr="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8" y="1543050"/>
            <a:ext cx="8812212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A5C966F-EF19-47A6-8552-6CD8A0E1F41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1289050" y="844550"/>
            <a:ext cx="68072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1.Li Ming and Jenny go to school.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B27D2322-0DBF-40A5-A961-24202846DFBC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3324" name="文本框 13323"/>
          <p:cNvSpPr txBox="1">
            <a:spLocks noChangeArrowheads="1"/>
          </p:cNvSpPr>
          <p:nvPr/>
        </p:nvSpPr>
        <p:spPr bwMode="auto">
          <a:xfrm>
            <a:off x="590550" y="1962150"/>
            <a:ext cx="8102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今天下雨了。我总会在雨天带伞。李明和我坐公共汽车去上学。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这是公共汽车站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李明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校车来了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这是我们的校车司机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斯科特女士。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早上好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斯科特女士。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早上好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  <a:endParaRPr lang="en-US" altLang="zh-CN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9FD32B4-4384-42A4-974D-3B228A5801A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1289050" y="844550"/>
            <a:ext cx="68072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1.Li Ming and Jenny go to school.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fld id="{F2015146-7816-463A-9097-34B412D4061C}" type="datetime1">
              <a:rPr lang="zh-CN" altLang="en-US" sz="1200">
                <a:solidFill>
                  <a:srgbClr val="898989"/>
                </a:solidFill>
              </a:rPr>
              <a:t>2023-01-17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14348" name="图片 14347" descr="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612900"/>
            <a:ext cx="8697913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文本框 14348"/>
          <p:cNvSpPr txBox="1">
            <a:spLocks noChangeArrowheads="1"/>
          </p:cNvSpPr>
          <p:nvPr/>
        </p:nvSpPr>
        <p:spPr bwMode="auto">
          <a:xfrm>
            <a:off x="450850" y="4476750"/>
            <a:ext cx="81724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李明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你总是坐公共汽车上学吗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我有时候骑自行车。但是我经常坐公共汽车去上学。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李明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你步行去上学吗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: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</a:t>
            </a:r>
            <a:r>
              <a:rPr lang="en-US" altLang="zh-CN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我从不步行上学。我住得离学校太远了。</a:t>
            </a:r>
            <a:endParaRPr lang="zh-CN" altLang="en-US" sz="24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D950F23-9FAE-4858-837D-7E7CE0B3037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全屏显示(4:3)</PresentationFormat>
  <Paragraphs>282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Kozuka Gothic Pro H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2023-01-17T03:16:28Z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49986227A57448D795850E1706B0487C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