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30"/>
  </p:notesMasterIdLst>
  <p:handoutMasterIdLst>
    <p:handoutMasterId r:id="rId31"/>
  </p:handoutMasterIdLst>
  <p:sldIdLst>
    <p:sldId id="322" r:id="rId3"/>
    <p:sldId id="323" r:id="rId4"/>
    <p:sldId id="324" r:id="rId5"/>
    <p:sldId id="259" r:id="rId6"/>
    <p:sldId id="310" r:id="rId7"/>
    <p:sldId id="261" r:id="rId8"/>
    <p:sldId id="325" r:id="rId9"/>
    <p:sldId id="285" r:id="rId10"/>
    <p:sldId id="311" r:id="rId11"/>
    <p:sldId id="312" r:id="rId12"/>
    <p:sldId id="326" r:id="rId13"/>
    <p:sldId id="293" r:id="rId14"/>
    <p:sldId id="313" r:id="rId15"/>
    <p:sldId id="314" r:id="rId16"/>
    <p:sldId id="315" r:id="rId17"/>
    <p:sldId id="316" r:id="rId18"/>
    <p:sldId id="327" r:id="rId19"/>
    <p:sldId id="305" r:id="rId20"/>
    <p:sldId id="317" r:id="rId21"/>
    <p:sldId id="318" r:id="rId22"/>
    <p:sldId id="319" r:id="rId23"/>
    <p:sldId id="320" r:id="rId24"/>
    <p:sldId id="328" r:id="rId25"/>
    <p:sldId id="298" r:id="rId26"/>
    <p:sldId id="299" r:id="rId27"/>
    <p:sldId id="321" r:id="rId28"/>
    <p:sldId id="329" r:id="rId29"/>
  </p:sldIdLst>
  <p:sldSz cx="12192000" cy="6858000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2B53"/>
    <a:srgbClr val="37A4C1"/>
    <a:srgbClr val="F3F5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-2256" y="-11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B58EDE-B93F-4CC1-B3DF-F807B7A81E76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0BF855-DA65-4A0F-A7E3-5129EBFF536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BF855-DA65-4A0F-A7E3-5129EBFF5364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BF855-DA65-4A0F-A7E3-5129EBFF5364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BF855-DA65-4A0F-A7E3-5129EBFF5364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BF855-DA65-4A0F-A7E3-5129EBFF5364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BF855-DA65-4A0F-A7E3-5129EBFF5364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BF855-DA65-4A0F-A7E3-5129EBFF5364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BF855-DA65-4A0F-A7E3-5129EBFF5364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BF855-DA65-4A0F-A7E3-5129EBFF5364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BF855-DA65-4A0F-A7E3-5129EBFF5364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BF855-DA65-4A0F-A7E3-5129EBFF5364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BF855-DA65-4A0F-A7E3-5129EBFF5364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BF855-DA65-4A0F-A7E3-5129EBFF5364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BF855-DA65-4A0F-A7E3-5129EBFF5364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BF855-DA65-4A0F-A7E3-5129EBFF5364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BF855-DA65-4A0F-A7E3-5129EBFF5364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BF855-DA65-4A0F-A7E3-5129EBFF5364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BF855-DA65-4A0F-A7E3-5129EBFF5364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BF855-DA65-4A0F-A7E3-5129EBFF5364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BF855-DA65-4A0F-A7E3-5129EBFF5364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垂直排列标题与&#10;文本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0" y="14116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 www.2ppt.com/jieri/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5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16" cstate="screen"/>
          <a:srcRect/>
          <a:stretch>
            <a:fillRect/>
          </a:stretch>
        </p:blipFill>
        <p:spPr>
          <a:xfrm>
            <a:off x="0" y="4998720"/>
            <a:ext cx="12192000" cy="185928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7" cstate="screen"/>
          <a:srcRect/>
          <a:stretch>
            <a:fillRect/>
          </a:stretch>
        </p:blipFill>
        <p:spPr>
          <a:xfrm>
            <a:off x="6817361" y="0"/>
            <a:ext cx="5374640" cy="244466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18" cstate="screen"/>
          <a:srcRect/>
          <a:stretch>
            <a:fillRect/>
          </a:stretch>
        </p:blipFill>
        <p:spPr>
          <a:xfrm flipH="1">
            <a:off x="-1" y="20795"/>
            <a:ext cx="5283201" cy="240307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4.pn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4.pn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4.pn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7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4.pn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4.pn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>
            <a:off x="3009163" y="-2122135"/>
            <a:ext cx="6498456" cy="1125762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2485257" y="1642369"/>
            <a:ext cx="3369587" cy="372196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5985399" y="2075646"/>
            <a:ext cx="3719495" cy="18072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0" y="-7124"/>
            <a:ext cx="6791418" cy="686512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0" y="3687674"/>
            <a:ext cx="2981202" cy="204548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0" y="4980373"/>
            <a:ext cx="12192000" cy="187762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9" cstate="screen"/>
          <a:srcRect/>
          <a:stretch>
            <a:fillRect/>
          </a:stretch>
        </p:blipFill>
        <p:spPr>
          <a:xfrm>
            <a:off x="7845147" y="0"/>
            <a:ext cx="4346853" cy="580761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10" cstate="screen"/>
          <a:srcRect/>
          <a:stretch>
            <a:fillRect/>
          </a:stretch>
        </p:blipFill>
        <p:spPr>
          <a:xfrm>
            <a:off x="9951375" y="3687674"/>
            <a:ext cx="2240625" cy="317744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11" cstate="screen"/>
          <a:srcRect/>
          <a:stretch>
            <a:fillRect/>
          </a:stretch>
        </p:blipFill>
        <p:spPr>
          <a:xfrm>
            <a:off x="5387002" y="0"/>
            <a:ext cx="3610779" cy="1642369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6290194" y="3873359"/>
            <a:ext cx="3642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大寒，是二十四节气中的最后一个节气。斗指丑；太阳黄经为</a:t>
            </a:r>
            <a:r>
              <a:rPr lang="en-US" altLang="zh-CN" sz="1400" dirty="0">
                <a:cs typeface="+mn-ea"/>
                <a:sym typeface="+mn-lt"/>
              </a:rPr>
              <a:t>300°</a:t>
            </a:r>
            <a:r>
              <a:rPr lang="zh-CN" altLang="en-US" sz="1400" dirty="0">
                <a:cs typeface="+mn-ea"/>
                <a:sym typeface="+mn-lt"/>
              </a:rPr>
              <a:t>；公历</a:t>
            </a:r>
            <a:r>
              <a:rPr lang="en-US" altLang="zh-CN" sz="1400" dirty="0">
                <a:cs typeface="+mn-ea"/>
                <a:sym typeface="+mn-lt"/>
              </a:rPr>
              <a:t>1</a:t>
            </a:r>
            <a:r>
              <a:rPr lang="zh-CN" altLang="en-US" sz="1400" dirty="0">
                <a:cs typeface="+mn-ea"/>
                <a:sym typeface="+mn-lt"/>
              </a:rPr>
              <a:t>月</a:t>
            </a:r>
            <a:r>
              <a:rPr lang="en-US" altLang="zh-CN" sz="1400" dirty="0">
                <a:cs typeface="+mn-ea"/>
                <a:sym typeface="+mn-lt"/>
              </a:rPr>
              <a:t>20</a:t>
            </a:r>
            <a:r>
              <a:rPr lang="zh-CN" altLang="en-US" sz="1400" dirty="0">
                <a:cs typeface="+mn-ea"/>
                <a:sym typeface="+mn-lt"/>
              </a:rPr>
              <a:t>－</a:t>
            </a:r>
            <a:r>
              <a:rPr lang="en-US" altLang="zh-CN" sz="1400" dirty="0">
                <a:cs typeface="+mn-ea"/>
                <a:sym typeface="+mn-lt"/>
              </a:rPr>
              <a:t>21</a:t>
            </a:r>
            <a:r>
              <a:rPr lang="zh-CN" altLang="en-US" sz="1400" dirty="0">
                <a:cs typeface="+mn-ea"/>
                <a:sym typeface="+mn-lt"/>
              </a:rPr>
              <a:t>日交节。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903076" y="2551837"/>
            <a:ext cx="66996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小寒、大寒是一年中雨水最少的时段。常年大寒节气，中国南方大部分地区雨量仅较前期略有增加，华南大部分地区为</a:t>
            </a:r>
            <a:r>
              <a:rPr lang="en-US" altLang="zh-CN" dirty="0">
                <a:cs typeface="+mn-ea"/>
                <a:sym typeface="+mn-lt"/>
              </a:rPr>
              <a:t>5</a:t>
            </a:r>
            <a:r>
              <a:rPr lang="zh-CN" altLang="en-US" dirty="0">
                <a:cs typeface="+mn-ea"/>
                <a:sym typeface="+mn-lt"/>
              </a:rPr>
              <a:t>至</a:t>
            </a:r>
            <a:r>
              <a:rPr lang="en-US" altLang="zh-CN" dirty="0">
                <a:cs typeface="+mn-ea"/>
                <a:sym typeface="+mn-lt"/>
              </a:rPr>
              <a:t>10</a:t>
            </a:r>
            <a:r>
              <a:rPr lang="zh-CN" altLang="en-US" dirty="0">
                <a:cs typeface="+mn-ea"/>
                <a:sym typeface="+mn-lt"/>
              </a:rPr>
              <a:t>毫米，西北高原山地一般只有</a:t>
            </a:r>
            <a:r>
              <a:rPr lang="en-US" altLang="zh-CN" dirty="0">
                <a:cs typeface="+mn-ea"/>
                <a:sym typeface="+mn-lt"/>
              </a:rPr>
              <a:t>1</a:t>
            </a:r>
            <a:r>
              <a:rPr lang="zh-CN" altLang="en-US" dirty="0">
                <a:cs typeface="+mn-ea"/>
                <a:sym typeface="+mn-lt"/>
              </a:rPr>
              <a:t>至</a:t>
            </a:r>
            <a:r>
              <a:rPr lang="en-US" altLang="zh-CN" dirty="0">
                <a:cs typeface="+mn-ea"/>
                <a:sym typeface="+mn-lt"/>
              </a:rPr>
              <a:t>5</a:t>
            </a:r>
            <a:r>
              <a:rPr lang="zh-CN" altLang="en-US" dirty="0">
                <a:cs typeface="+mn-ea"/>
                <a:sym typeface="+mn-lt"/>
              </a:rPr>
              <a:t>毫米。华南冬干，越冬作的这段时间耗水量较小，农田水分供求矛盾一般并不突出。在雨雪稀少的情况下，不同地区按照不同的耕作习惯和条件，适时浇灌，对小麦作物生长无疑是大有好处的。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379663" y="1670094"/>
            <a:ext cx="14830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雨 水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280" y="1712411"/>
            <a:ext cx="3946799" cy="319690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4206240" y="166335"/>
            <a:ext cx="670560" cy="624152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951136" y="163507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cs typeface="+mn-ea"/>
                <a:sym typeface="+mn-lt"/>
              </a:rPr>
              <a:t>季节特点</a:t>
            </a:r>
            <a:endParaRPr lang="en-US" altLang="zh-CN" sz="3600" dirty="0"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6982461" y="166335"/>
            <a:ext cx="670560" cy="6241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5414046" y="-7363"/>
            <a:ext cx="3610779" cy="164236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0" y="-7124"/>
            <a:ext cx="6791418" cy="686512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0" y="3687674"/>
            <a:ext cx="2981202" cy="204548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0" y="4980373"/>
            <a:ext cx="12192000" cy="187762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7845147" y="0"/>
            <a:ext cx="4346853" cy="580761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9951375" y="3687674"/>
            <a:ext cx="2240625" cy="3177449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6509088" y="1179231"/>
            <a:ext cx="2672118" cy="412473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629737" y="1317472"/>
            <a:ext cx="2395088" cy="3831556"/>
          </a:xfrm>
          <a:prstGeom prst="rect">
            <a:avLst/>
          </a:prstGeom>
          <a:noFill/>
          <a:ln w="3175">
            <a:solidFill>
              <a:schemeClr val="tx1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834752" y="1572391"/>
            <a:ext cx="861774" cy="296391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400" dirty="0">
                <a:cs typeface="+mn-ea"/>
                <a:sym typeface="+mn-lt"/>
              </a:rPr>
              <a:t>节气习俗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983373" y="2370474"/>
            <a:ext cx="861774" cy="23703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400" dirty="0">
                <a:cs typeface="+mn-ea"/>
                <a:sym typeface="+mn-lt"/>
              </a:rPr>
              <a:t>第三部分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9" cstate="screen"/>
          <a:srcRect/>
          <a:stretch>
            <a:fillRect/>
          </a:stretch>
        </p:blipFill>
        <p:spPr>
          <a:xfrm>
            <a:off x="1529181" y="903334"/>
            <a:ext cx="4772257" cy="47722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3904" y="1464310"/>
            <a:ext cx="4632176" cy="346725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985520" y="2644170"/>
            <a:ext cx="67928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民间会有一系列活动，归纳起来至少有十大风俗，分别是：“食糯”、“喝粥”、“纵饮”、“做牙”、“扫尘”、“糊窗”、“蒸供”、“赶婚”、“赶集”、“洗浴”等。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4206240" y="166335"/>
            <a:ext cx="670560" cy="62415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951136" y="163507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cs typeface="+mn-ea"/>
                <a:sym typeface="+mn-lt"/>
              </a:rPr>
              <a:t>节气习俗</a:t>
            </a:r>
            <a:endParaRPr lang="en-US" altLang="zh-CN" sz="3600" dirty="0"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6982461" y="166335"/>
            <a:ext cx="670560" cy="6241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062833" y="2037768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“食糯”</a:t>
            </a:r>
            <a:r>
              <a:rPr lang="zh-CN" altLang="en-US" dirty="0">
                <a:cs typeface="+mn-ea"/>
                <a:sym typeface="+mn-lt"/>
              </a:rPr>
              <a:t>，就是大寒节气这天，古人流行吃糯米制作的食物。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“喝粥”</a:t>
            </a:r>
            <a:r>
              <a:rPr lang="zh-CN" altLang="en-US" dirty="0">
                <a:cs typeface="+mn-ea"/>
                <a:sym typeface="+mn-lt"/>
              </a:rPr>
              <a:t>，即俗话说的“喝腊八粥”，腊月逢八日喝粥风俗由来已久，这种粥由米、豆、枣、莲、花生、枸杞、栗子、果仁、桂圆、葡萄干、核桃仁等放一起熬制而成。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“纵饮”</a:t>
            </a:r>
            <a:r>
              <a:rPr lang="zh-CN" altLang="en-US" dirty="0">
                <a:cs typeface="+mn-ea"/>
                <a:sym typeface="+mn-lt"/>
              </a:rPr>
              <a:t>，指放开宴乐，纵情喝酒。东汉蔡邕</a:t>
            </a:r>
            <a:r>
              <a:rPr lang="en-US" altLang="zh-CN" dirty="0">
                <a:cs typeface="+mn-ea"/>
                <a:sym typeface="+mn-lt"/>
              </a:rPr>
              <a:t>《</a:t>
            </a:r>
            <a:r>
              <a:rPr lang="zh-CN" altLang="en-US" dirty="0">
                <a:cs typeface="+mn-ea"/>
                <a:sym typeface="+mn-lt"/>
              </a:rPr>
              <a:t>独断</a:t>
            </a:r>
            <a:r>
              <a:rPr lang="en-US" altLang="zh-CN" dirty="0">
                <a:cs typeface="+mn-ea"/>
                <a:sym typeface="+mn-lt"/>
              </a:rPr>
              <a:t>》</a:t>
            </a:r>
            <a:r>
              <a:rPr lang="zh-CN" altLang="en-US" dirty="0">
                <a:cs typeface="+mn-ea"/>
                <a:sym typeface="+mn-lt"/>
              </a:rPr>
              <a:t>称：“腊者，岁终大祭，纵吏人宴饮也”。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883920" y="1815212"/>
            <a:ext cx="3799840" cy="32275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4206240" y="166335"/>
            <a:ext cx="670560" cy="624152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951136" y="163507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cs typeface="+mn-ea"/>
                <a:sym typeface="+mn-lt"/>
              </a:rPr>
              <a:t>节气习俗</a:t>
            </a:r>
            <a:endParaRPr lang="en-US" altLang="zh-CN" sz="3600" dirty="0"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6982461" y="166335"/>
            <a:ext cx="670560" cy="6241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22762" y="2044005"/>
            <a:ext cx="645019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“做牙”</a:t>
            </a:r>
            <a:r>
              <a:rPr lang="zh-CN" altLang="en-US" dirty="0">
                <a:cs typeface="+mn-ea"/>
                <a:sym typeface="+mn-lt"/>
              </a:rPr>
              <a:t>，亦称“做牙祭”，原本是祭祀土地公公的仪式，俗称的美餐一顿为“打牙祭”即由此而来。做牙有“头牙”和“尾牙”的讲究，头牙在农历的二月二，尾牙则在腊月十六，全家坐一起“食尾牙”。</a:t>
            </a:r>
          </a:p>
          <a:p>
            <a:endParaRPr lang="en-US" altLang="zh-CN" dirty="0">
              <a:cs typeface="+mn-ea"/>
              <a:sym typeface="+mn-lt"/>
            </a:endParaRPr>
          </a:p>
          <a:p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“除尘”</a:t>
            </a:r>
            <a:r>
              <a:rPr lang="zh-CN" altLang="en-US" dirty="0">
                <a:cs typeface="+mn-ea"/>
                <a:sym typeface="+mn-lt"/>
              </a:rPr>
              <a:t>，又称“除陈”、“打尘”，就是大扫除：“家家刷墙，扫除不祥”，把穷运扫除掉；反之，“腊月不除尘，来年招瘟神。”除尘一般放在腊月二十三、二十四进行，即“祭灶”日，除尘时要忌言语，讲究“闷声发财”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639560" y="739140"/>
            <a:ext cx="5379720" cy="537972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4206240" y="166335"/>
            <a:ext cx="670560" cy="624152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951136" y="163507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cs typeface="+mn-ea"/>
                <a:sym typeface="+mn-lt"/>
              </a:rPr>
              <a:t>节气习俗</a:t>
            </a:r>
            <a:endParaRPr lang="en-US" altLang="zh-CN" sz="3600" dirty="0"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6982461" y="166335"/>
            <a:ext cx="670560" cy="6241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676402" y="1863070"/>
            <a:ext cx="681455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“糊窗”</a:t>
            </a:r>
            <a:r>
              <a:rPr lang="zh-CN" altLang="en-US" dirty="0">
                <a:cs typeface="+mn-ea"/>
                <a:sym typeface="+mn-lt"/>
              </a:rPr>
              <a:t>，就是用新纸裱糊窗户，“糊窗户，换吉祥。”为了美观，有的人家会剪一些吉祥图案贴在窗户上，故又称“贴窗花”，一般放在腊月二十五进行。</a:t>
            </a:r>
          </a:p>
          <a:p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“蒸供”</a:t>
            </a:r>
            <a:r>
              <a:rPr lang="zh-CN" altLang="en-US" dirty="0">
                <a:cs typeface="+mn-ea"/>
                <a:sym typeface="+mn-lt"/>
              </a:rPr>
              <a:t>，就是准备祭祀用的供品，过去供奉用的糕点、饽饽、馒头都是用面蒸制的，故称。</a:t>
            </a:r>
          </a:p>
          <a:p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“赶婚”</a:t>
            </a:r>
            <a:r>
              <a:rPr lang="zh-CN" altLang="en-US" dirty="0">
                <a:cs typeface="+mn-ea"/>
                <a:sym typeface="+mn-lt"/>
              </a:rPr>
              <a:t>，迷信说腊月底诸神上天“汇报一年工作情况”去了，这时的人间百无禁忌，赶在这时婚娶不用挑日子，又是农闲，所以旧时民间景象是“岁晏乡村嫁娶忙”。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97834" y="1239520"/>
            <a:ext cx="4028446" cy="402844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4206240" y="166335"/>
            <a:ext cx="670560" cy="624152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951136" y="163507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cs typeface="+mn-ea"/>
                <a:sym typeface="+mn-lt"/>
              </a:rPr>
              <a:t>节气习俗</a:t>
            </a:r>
            <a:endParaRPr lang="en-US" altLang="zh-CN" sz="3600" dirty="0"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6982461" y="166335"/>
            <a:ext cx="670560" cy="6241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572000" y="1507480"/>
            <a:ext cx="7162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“赶集”</a:t>
            </a:r>
            <a:r>
              <a:rPr lang="zh-CN" altLang="en-US" dirty="0">
                <a:cs typeface="+mn-ea"/>
                <a:sym typeface="+mn-lt"/>
              </a:rPr>
              <a:t>，即传统的赶年集，购买腊祭用品，置办年货。</a:t>
            </a:r>
            <a:endParaRPr lang="en-US" altLang="zh-CN" dirty="0">
              <a:cs typeface="+mn-ea"/>
              <a:sym typeface="+mn-lt"/>
            </a:endParaRPr>
          </a:p>
          <a:p>
            <a:endParaRPr lang="zh-CN" altLang="en-US" dirty="0">
              <a:cs typeface="+mn-ea"/>
              <a:sym typeface="+mn-lt"/>
            </a:endParaRPr>
          </a:p>
          <a:p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“洗浴”</a:t>
            </a:r>
            <a:r>
              <a:rPr lang="zh-CN" altLang="en-US" dirty="0">
                <a:cs typeface="+mn-ea"/>
                <a:sym typeface="+mn-lt"/>
              </a:rPr>
              <a:t>，与“除尘”有相同用意，是搞好个人卫生，寓意洗去一年烦恼和晦气。所以年底再忙也得理个发、洗个澡，即老话所说的“有钱没钱，洗澡过年”。</a:t>
            </a:r>
            <a:endParaRPr lang="en-US" altLang="zh-CN" dirty="0">
              <a:cs typeface="+mn-ea"/>
              <a:sym typeface="+mn-lt"/>
            </a:endParaRPr>
          </a:p>
          <a:p>
            <a:endParaRPr lang="zh-CN" altLang="en-US" dirty="0">
              <a:cs typeface="+mn-ea"/>
              <a:sym typeface="+mn-lt"/>
            </a:endParaRPr>
          </a:p>
          <a:p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“祭祀”</a:t>
            </a:r>
            <a:r>
              <a:rPr lang="zh-CN" altLang="en-US" dirty="0">
                <a:cs typeface="+mn-ea"/>
                <a:sym typeface="+mn-lt"/>
              </a:rPr>
              <a:t> ，其中一些风俗尚存。为什么会这样？汉朝应劭</a:t>
            </a:r>
            <a:r>
              <a:rPr lang="en-US" altLang="zh-CN" dirty="0">
                <a:cs typeface="+mn-ea"/>
                <a:sym typeface="+mn-lt"/>
              </a:rPr>
              <a:t>《</a:t>
            </a:r>
            <a:r>
              <a:rPr lang="zh-CN" altLang="en-US" dirty="0">
                <a:cs typeface="+mn-ea"/>
                <a:sym typeface="+mn-lt"/>
              </a:rPr>
              <a:t>风俗通义</a:t>
            </a:r>
            <a:r>
              <a:rPr lang="en-US" altLang="zh-CN" dirty="0">
                <a:cs typeface="+mn-ea"/>
                <a:sym typeface="+mn-lt"/>
              </a:rPr>
              <a:t>》“</a:t>
            </a:r>
            <a:r>
              <a:rPr lang="zh-CN" altLang="en-US" dirty="0">
                <a:cs typeface="+mn-ea"/>
                <a:sym typeface="+mn-lt"/>
              </a:rPr>
              <a:t>腊”条交代得很清楚：“腊者，猎也，言田猎取禽兽，以祭祀其先祖也。或曰：腊者，接也，新故交接，故大祭以报功也。”大寒所在农历十二月被称为“腊月”，最早源头就在这里</a:t>
            </a:r>
            <a:r>
              <a:rPr lang="en-US" altLang="zh-CN" dirty="0">
                <a:cs typeface="+mn-ea"/>
                <a:sym typeface="+mn-lt"/>
              </a:rPr>
              <a:t>——</a:t>
            </a:r>
            <a:r>
              <a:rPr lang="zh-CN" altLang="en-US" dirty="0">
                <a:cs typeface="+mn-ea"/>
                <a:sym typeface="+mn-lt"/>
              </a:rPr>
              <a:t>祭祀的月份。所以，祭祀是大寒节气后古人最紧要，也是必须要做的事。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32080" y="1056610"/>
            <a:ext cx="4663440" cy="41249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4206240" y="166335"/>
            <a:ext cx="670560" cy="624152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951136" y="163507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cs typeface="+mn-ea"/>
                <a:sym typeface="+mn-lt"/>
              </a:rPr>
              <a:t>节气习俗</a:t>
            </a:r>
            <a:endParaRPr lang="en-US" altLang="zh-CN" sz="3600" dirty="0"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6982461" y="166335"/>
            <a:ext cx="670560" cy="6241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5414046" y="-7363"/>
            <a:ext cx="3610779" cy="164236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0" y="-7124"/>
            <a:ext cx="6791418" cy="686512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0" y="3687674"/>
            <a:ext cx="2981202" cy="204548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0" y="4980373"/>
            <a:ext cx="12192000" cy="187762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7845147" y="0"/>
            <a:ext cx="4346853" cy="580761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9951375" y="3687674"/>
            <a:ext cx="2240625" cy="3177449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6509088" y="1179231"/>
            <a:ext cx="2672118" cy="412473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629737" y="1317472"/>
            <a:ext cx="2395088" cy="3831556"/>
          </a:xfrm>
          <a:prstGeom prst="rect">
            <a:avLst/>
          </a:prstGeom>
          <a:noFill/>
          <a:ln w="3175">
            <a:solidFill>
              <a:schemeClr val="tx1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834752" y="1572391"/>
            <a:ext cx="861774" cy="296391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400" dirty="0">
                <a:cs typeface="+mn-ea"/>
                <a:sym typeface="+mn-lt"/>
              </a:rPr>
              <a:t>典籍记载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983373" y="2370474"/>
            <a:ext cx="861774" cy="23703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400" dirty="0">
                <a:cs typeface="+mn-ea"/>
                <a:sym typeface="+mn-lt"/>
              </a:rPr>
              <a:t>第三部分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9" cstate="screen"/>
          <a:srcRect/>
          <a:stretch>
            <a:fillRect/>
          </a:stretch>
        </p:blipFill>
        <p:spPr>
          <a:xfrm>
            <a:off x="1529181" y="903334"/>
            <a:ext cx="4772257" cy="47722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979685" y="2576574"/>
            <a:ext cx="439896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小寒大寒，杀猪过年（春节）。</a:t>
            </a:r>
          </a:p>
          <a:p>
            <a:r>
              <a:rPr lang="zh-CN" altLang="en-US" sz="2800" dirty="0">
                <a:cs typeface="+mn-ea"/>
                <a:sym typeface="+mn-lt"/>
              </a:rPr>
              <a:t>过了大寒，又是一年（农历）。</a:t>
            </a:r>
          </a:p>
          <a:p>
            <a:r>
              <a:rPr lang="zh-CN" altLang="en-US" sz="2800" dirty="0">
                <a:cs typeface="+mn-ea"/>
                <a:sym typeface="+mn-lt"/>
              </a:rPr>
              <a:t>小寒大寒冻成一团。</a:t>
            </a:r>
          </a:p>
          <a:p>
            <a:r>
              <a:rPr lang="zh-CN" altLang="en-US" sz="2800" dirty="0">
                <a:cs typeface="+mn-ea"/>
                <a:sym typeface="+mn-lt"/>
              </a:rPr>
              <a:t>该冷不冷，不成年景。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088176" y="1762235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大寒农谚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436741" y="1198880"/>
            <a:ext cx="3865021" cy="404368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4206240" y="166335"/>
            <a:ext cx="670560" cy="624152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4951136" y="163507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cs typeface="+mn-ea"/>
                <a:sym typeface="+mn-lt"/>
              </a:rPr>
              <a:t>典籍记载</a:t>
            </a:r>
            <a:endParaRPr lang="en-US" altLang="zh-CN" sz="3600" dirty="0">
              <a:cs typeface="+mn-ea"/>
              <a:sym typeface="+mn-lt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6982461" y="166335"/>
            <a:ext cx="670560" cy="6241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11760" y="1428019"/>
            <a:ext cx="536448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《</a:t>
            </a:r>
            <a:r>
              <a:rPr lang="zh-CN" altLang="en-US" dirty="0">
                <a:cs typeface="+mn-ea"/>
                <a:sym typeface="+mn-lt"/>
              </a:rPr>
              <a:t>村居苦寒</a:t>
            </a:r>
            <a:r>
              <a:rPr lang="en-US" altLang="zh-CN" dirty="0">
                <a:cs typeface="+mn-ea"/>
                <a:sym typeface="+mn-lt"/>
              </a:rPr>
              <a:t>》</a:t>
            </a:r>
            <a:r>
              <a:rPr lang="zh-CN" altLang="en-US" dirty="0">
                <a:cs typeface="+mn-ea"/>
                <a:sym typeface="+mn-lt"/>
              </a:rPr>
              <a:t>唐</a:t>
            </a:r>
            <a:r>
              <a:rPr lang="en-US" altLang="zh-CN" dirty="0">
                <a:cs typeface="+mn-ea"/>
                <a:sym typeface="+mn-lt"/>
              </a:rPr>
              <a:t>•</a:t>
            </a:r>
            <a:r>
              <a:rPr lang="zh-CN" altLang="en-US" dirty="0">
                <a:cs typeface="+mn-ea"/>
                <a:sym typeface="+mn-lt"/>
              </a:rPr>
              <a:t>白居易</a:t>
            </a:r>
          </a:p>
          <a:p>
            <a:pPr algn="ctr"/>
            <a:endParaRPr lang="zh-CN" altLang="en-US" dirty="0">
              <a:cs typeface="+mn-ea"/>
              <a:sym typeface="+mn-lt"/>
            </a:endParaRPr>
          </a:p>
          <a:p>
            <a:pPr algn="ctr"/>
            <a:r>
              <a:rPr lang="zh-CN" altLang="en-US" dirty="0">
                <a:cs typeface="+mn-ea"/>
                <a:sym typeface="+mn-lt"/>
              </a:rPr>
              <a:t>八年十二月，五日雪纷纷。</a:t>
            </a:r>
          </a:p>
          <a:p>
            <a:pPr algn="ctr"/>
            <a:r>
              <a:rPr lang="zh-CN" altLang="en-US" dirty="0">
                <a:cs typeface="+mn-ea"/>
                <a:sym typeface="+mn-lt"/>
              </a:rPr>
              <a:t>竹柏皆冻死，况彼无衣民。</a:t>
            </a:r>
          </a:p>
          <a:p>
            <a:pPr algn="ctr"/>
            <a:r>
              <a:rPr lang="zh-CN" altLang="en-US" dirty="0">
                <a:cs typeface="+mn-ea"/>
                <a:sym typeface="+mn-lt"/>
              </a:rPr>
              <a:t>回观村闾间，十室八九贫。</a:t>
            </a:r>
          </a:p>
          <a:p>
            <a:pPr algn="ctr"/>
            <a:r>
              <a:rPr lang="zh-CN" altLang="en-US" dirty="0">
                <a:cs typeface="+mn-ea"/>
                <a:sym typeface="+mn-lt"/>
              </a:rPr>
              <a:t>北风利如剑，布絮不蔽身。</a:t>
            </a:r>
          </a:p>
          <a:p>
            <a:pPr algn="ctr"/>
            <a:r>
              <a:rPr lang="zh-CN" altLang="en-US" dirty="0">
                <a:cs typeface="+mn-ea"/>
                <a:sym typeface="+mn-lt"/>
              </a:rPr>
              <a:t>唯烧蒿棘火，愁坐夜待晨。</a:t>
            </a:r>
          </a:p>
          <a:p>
            <a:pPr algn="ctr"/>
            <a:r>
              <a:rPr lang="zh-CN" altLang="en-US" dirty="0">
                <a:cs typeface="+mn-ea"/>
                <a:sym typeface="+mn-lt"/>
              </a:rPr>
              <a:t>乃知大寒岁，农者尤苦辛。</a:t>
            </a:r>
          </a:p>
          <a:p>
            <a:pPr algn="ctr"/>
            <a:r>
              <a:rPr lang="zh-CN" altLang="en-US" dirty="0">
                <a:cs typeface="+mn-ea"/>
                <a:sym typeface="+mn-lt"/>
              </a:rPr>
              <a:t>顾我当此日，草堂深掩门。</a:t>
            </a:r>
          </a:p>
          <a:p>
            <a:pPr algn="ctr"/>
            <a:r>
              <a:rPr lang="zh-CN" altLang="en-US" dirty="0">
                <a:cs typeface="+mn-ea"/>
                <a:sym typeface="+mn-lt"/>
              </a:rPr>
              <a:t>褐裘覆絁被，坐卧有余温。</a:t>
            </a:r>
          </a:p>
          <a:p>
            <a:pPr algn="ctr"/>
            <a:r>
              <a:rPr lang="zh-CN" altLang="en-US" dirty="0">
                <a:cs typeface="+mn-ea"/>
                <a:sym typeface="+mn-lt"/>
              </a:rPr>
              <a:t>幸免饥冻苦，又无垄亩勤。</a:t>
            </a:r>
          </a:p>
          <a:p>
            <a:pPr algn="ctr"/>
            <a:r>
              <a:rPr lang="zh-CN" altLang="en-US" dirty="0">
                <a:cs typeface="+mn-ea"/>
                <a:sym typeface="+mn-lt"/>
              </a:rPr>
              <a:t>念彼深可愧，自问是何人。</a:t>
            </a:r>
          </a:p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04879" y="1428019"/>
            <a:ext cx="56310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注解：诗的上部分，写农民在大雪纷飞的寒冬里，缺衣少被，夜不能眠；下部分写诗人自己在这样的大寒天却是深掩房门，有吃有穿，既无挨饿受冻之苦，又无下田劳动之勤，深深感到惭愧和内疚。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832847" y="2344071"/>
            <a:ext cx="3595633" cy="259987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4206240" y="166335"/>
            <a:ext cx="670560" cy="624152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4951136" y="163507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cs typeface="+mn-ea"/>
                <a:sym typeface="+mn-lt"/>
              </a:rPr>
              <a:t>典籍记载</a:t>
            </a:r>
            <a:endParaRPr lang="en-US" altLang="zh-CN" sz="3600" dirty="0">
              <a:cs typeface="+mn-ea"/>
              <a:sym typeface="+mn-lt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6982461" y="166335"/>
            <a:ext cx="670560" cy="6241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>
            <a:off x="3009163" y="-2122135"/>
            <a:ext cx="6498456" cy="1125762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-1" y="0"/>
            <a:ext cx="6791418" cy="686512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0" y="3687674"/>
            <a:ext cx="2981202" cy="204548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0" y="4980373"/>
            <a:ext cx="12192000" cy="18776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7845147" y="0"/>
            <a:ext cx="4346853" cy="580761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9951375" y="3687674"/>
            <a:ext cx="2240625" cy="317744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9" cstate="screen"/>
          <a:srcRect/>
          <a:stretch>
            <a:fillRect/>
          </a:stretch>
        </p:blipFill>
        <p:spPr>
          <a:xfrm>
            <a:off x="5387001" y="17562"/>
            <a:ext cx="3610779" cy="164236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0" cstate="screen"/>
          <a:srcRect/>
          <a:stretch>
            <a:fillRect/>
          </a:stretch>
        </p:blipFill>
        <p:spPr>
          <a:xfrm>
            <a:off x="1869538" y="2313027"/>
            <a:ext cx="788501" cy="1193651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2683120" y="2568881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cs typeface="+mn-ea"/>
                <a:sym typeface="+mn-lt"/>
              </a:rPr>
              <a:t>节气概述</a:t>
            </a:r>
            <a:endParaRPr lang="en-US" altLang="zh-CN" sz="3600" dirty="0">
              <a:cs typeface="+mn-ea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10" cstate="screen"/>
          <a:srcRect/>
          <a:stretch>
            <a:fillRect/>
          </a:stretch>
        </p:blipFill>
        <p:spPr>
          <a:xfrm>
            <a:off x="4884063" y="2344286"/>
            <a:ext cx="788501" cy="1193651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5672564" y="2586686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cs typeface="+mn-ea"/>
                <a:sym typeface="+mn-lt"/>
              </a:rPr>
              <a:t>季节特点</a:t>
            </a:r>
            <a:endParaRPr lang="en-US" altLang="zh-CN" sz="3600" dirty="0">
              <a:cs typeface="+mn-ea"/>
              <a:sym typeface="+mn-lt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10" cstate="screen"/>
          <a:srcRect/>
          <a:stretch>
            <a:fillRect/>
          </a:stretch>
        </p:blipFill>
        <p:spPr>
          <a:xfrm>
            <a:off x="7703889" y="2344286"/>
            <a:ext cx="788501" cy="1193651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8409764" y="2617945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cs typeface="+mn-ea"/>
                <a:sym typeface="+mn-lt"/>
              </a:rPr>
              <a:t>节气习俗</a:t>
            </a:r>
            <a:endParaRPr lang="en-US" altLang="zh-CN" sz="3600" dirty="0">
              <a:cs typeface="+mn-ea"/>
              <a:sym typeface="+mn-lt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10" cstate="screen"/>
          <a:srcRect/>
          <a:stretch>
            <a:fillRect/>
          </a:stretch>
        </p:blipFill>
        <p:spPr>
          <a:xfrm>
            <a:off x="1894619" y="3597603"/>
            <a:ext cx="788501" cy="1193651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2658039" y="3861580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cs typeface="+mn-ea"/>
                <a:sym typeface="+mn-lt"/>
              </a:rPr>
              <a:t>典籍记载</a:t>
            </a:r>
            <a:endParaRPr lang="en-US" altLang="zh-CN" sz="3600" dirty="0">
              <a:cs typeface="+mn-ea"/>
              <a:sym typeface="+mn-lt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10" cstate="screen"/>
          <a:srcRect/>
          <a:stretch>
            <a:fillRect/>
          </a:stretch>
        </p:blipFill>
        <p:spPr>
          <a:xfrm>
            <a:off x="4924690" y="3597602"/>
            <a:ext cx="788501" cy="1193651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5713191" y="3867246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cs typeface="+mn-ea"/>
                <a:sym typeface="+mn-lt"/>
              </a:rPr>
              <a:t>节气养生</a:t>
            </a:r>
            <a:endParaRPr lang="en-US" altLang="zh-CN" sz="3600" dirty="0"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241310" y="1321431"/>
            <a:ext cx="14933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目录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7192391" y="3186544"/>
            <a:ext cx="3671456" cy="36714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8" grpId="0"/>
      <p:bldP spid="20" grpId="0"/>
      <p:bldP spid="22" grpId="0"/>
      <p:bldP spid="2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723468" y="1541867"/>
            <a:ext cx="51027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cs typeface="+mn-ea"/>
                <a:sym typeface="+mn-lt"/>
              </a:rPr>
              <a:t>岁寒知松柏</a:t>
            </a:r>
          </a:p>
          <a:p>
            <a:pPr algn="ctr"/>
            <a:r>
              <a:rPr lang="zh-CN" altLang="en-US" sz="2000" dirty="0">
                <a:cs typeface="+mn-ea"/>
                <a:sym typeface="+mn-lt"/>
              </a:rPr>
              <a:t>宋</a:t>
            </a:r>
            <a:r>
              <a:rPr lang="en-US" altLang="zh-CN" sz="2000" dirty="0">
                <a:cs typeface="+mn-ea"/>
                <a:sym typeface="+mn-lt"/>
              </a:rPr>
              <a:t>•</a:t>
            </a:r>
            <a:r>
              <a:rPr lang="zh-CN" altLang="en-US" sz="2000" dirty="0">
                <a:cs typeface="+mn-ea"/>
                <a:sym typeface="+mn-lt"/>
              </a:rPr>
              <a:t>黄庭坚</a:t>
            </a:r>
          </a:p>
          <a:p>
            <a:pPr algn="ctr"/>
            <a:endParaRPr lang="zh-CN" altLang="en-US" sz="2000" dirty="0">
              <a:cs typeface="+mn-ea"/>
              <a:sym typeface="+mn-lt"/>
            </a:endParaRPr>
          </a:p>
          <a:p>
            <a:pPr algn="ctr"/>
            <a:r>
              <a:rPr lang="zh-CN" altLang="en-US" sz="2000" dirty="0">
                <a:cs typeface="+mn-ea"/>
                <a:sym typeface="+mn-lt"/>
              </a:rPr>
              <a:t>松柏天生独，青青贯四时。</a:t>
            </a:r>
          </a:p>
          <a:p>
            <a:pPr algn="ctr"/>
            <a:r>
              <a:rPr lang="zh-CN" altLang="en-US" sz="2000" dirty="0">
                <a:cs typeface="+mn-ea"/>
                <a:sym typeface="+mn-lt"/>
              </a:rPr>
              <a:t>心藏後凋节，岁有大寒知。</a:t>
            </a:r>
          </a:p>
          <a:p>
            <a:pPr algn="ctr"/>
            <a:r>
              <a:rPr lang="zh-CN" altLang="en-US" sz="2000" dirty="0">
                <a:cs typeface="+mn-ea"/>
                <a:sym typeface="+mn-lt"/>
              </a:rPr>
              <a:t>惨淡冰霜晚，轮囷涧壑姿。</a:t>
            </a:r>
          </a:p>
          <a:p>
            <a:pPr algn="ctr"/>
            <a:r>
              <a:rPr lang="zh-CN" altLang="en-US" sz="2000" dirty="0">
                <a:cs typeface="+mn-ea"/>
                <a:sym typeface="+mn-lt"/>
              </a:rPr>
              <a:t>或容蝼蚁穴，未见斧斤迟。</a:t>
            </a:r>
          </a:p>
          <a:p>
            <a:pPr algn="ctr"/>
            <a:r>
              <a:rPr lang="zh-CN" altLang="en-US" sz="2000" dirty="0">
                <a:cs typeface="+mn-ea"/>
                <a:sym typeface="+mn-lt"/>
              </a:rPr>
              <a:t>摇落千秋静，婆娑万籁悲。</a:t>
            </a:r>
          </a:p>
          <a:p>
            <a:pPr algn="ctr"/>
            <a:r>
              <a:rPr lang="zh-CN" altLang="en-US" sz="2000" dirty="0">
                <a:cs typeface="+mn-ea"/>
                <a:sym typeface="+mn-lt"/>
              </a:rPr>
              <a:t>郑公扶贞观，已不见封彝。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93279" y="1641214"/>
            <a:ext cx="6403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注解：大寒节气时，霜风凛冽，冰天雪地，但松柏仍以幽独的品性和青翠的姿态屹立于寒风中。黄庭坚这首诗，诗风诗骨如他的书法那般，笔墨纵横劲挺，感情饱满，魁伟雄奇，用字精妙中又见所描之物的铁骨形态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186735" y="2203298"/>
            <a:ext cx="3909265" cy="350662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4206240" y="166335"/>
            <a:ext cx="670560" cy="624152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4951136" y="163507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cs typeface="+mn-ea"/>
                <a:sym typeface="+mn-lt"/>
              </a:rPr>
              <a:t>典籍记载</a:t>
            </a:r>
            <a:endParaRPr lang="en-US" altLang="zh-CN" sz="3600" dirty="0">
              <a:cs typeface="+mn-ea"/>
              <a:sym typeface="+mn-lt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6982461" y="166335"/>
            <a:ext cx="670560" cy="6241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96988" y="1592667"/>
            <a:ext cx="436109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大寒吟</a:t>
            </a:r>
          </a:p>
          <a:p>
            <a:pPr algn="ctr"/>
            <a:endParaRPr lang="zh-CN" altLang="en-US" dirty="0">
              <a:cs typeface="+mn-ea"/>
              <a:sym typeface="+mn-lt"/>
            </a:endParaRPr>
          </a:p>
          <a:p>
            <a:pPr algn="ctr"/>
            <a:r>
              <a:rPr lang="zh-CN" altLang="en-US" dirty="0">
                <a:cs typeface="+mn-ea"/>
                <a:sym typeface="+mn-lt"/>
              </a:rPr>
              <a:t>宋</a:t>
            </a:r>
            <a:r>
              <a:rPr lang="en-US" altLang="zh-CN" dirty="0">
                <a:cs typeface="+mn-ea"/>
                <a:sym typeface="+mn-lt"/>
              </a:rPr>
              <a:t>•</a:t>
            </a:r>
            <a:r>
              <a:rPr lang="zh-CN" altLang="en-US" dirty="0">
                <a:cs typeface="+mn-ea"/>
                <a:sym typeface="+mn-lt"/>
              </a:rPr>
              <a:t>邵雍</a:t>
            </a:r>
          </a:p>
          <a:p>
            <a:pPr algn="ctr"/>
            <a:endParaRPr lang="zh-CN" altLang="en-US" dirty="0">
              <a:cs typeface="+mn-ea"/>
              <a:sym typeface="+mn-lt"/>
            </a:endParaRPr>
          </a:p>
          <a:p>
            <a:pPr algn="ctr"/>
            <a:r>
              <a:rPr lang="zh-CN" altLang="en-US" dirty="0">
                <a:cs typeface="+mn-ea"/>
                <a:sym typeface="+mn-lt"/>
              </a:rPr>
              <a:t>旧雪未及消，新雪又拥户。</a:t>
            </a:r>
          </a:p>
          <a:p>
            <a:pPr algn="ctr"/>
            <a:endParaRPr lang="zh-CN" altLang="en-US" dirty="0">
              <a:cs typeface="+mn-ea"/>
              <a:sym typeface="+mn-lt"/>
            </a:endParaRPr>
          </a:p>
          <a:p>
            <a:pPr algn="ctr"/>
            <a:r>
              <a:rPr lang="zh-CN" altLang="en-US" dirty="0">
                <a:cs typeface="+mn-ea"/>
                <a:sym typeface="+mn-lt"/>
              </a:rPr>
              <a:t>阶前冻银床，檐头冰钟乳。</a:t>
            </a:r>
          </a:p>
          <a:p>
            <a:pPr algn="ctr"/>
            <a:endParaRPr lang="zh-CN" altLang="en-US" dirty="0">
              <a:cs typeface="+mn-ea"/>
              <a:sym typeface="+mn-lt"/>
            </a:endParaRPr>
          </a:p>
          <a:p>
            <a:pPr algn="ctr"/>
            <a:r>
              <a:rPr lang="zh-CN" altLang="en-US" dirty="0">
                <a:cs typeface="+mn-ea"/>
                <a:sym typeface="+mn-lt"/>
              </a:rPr>
              <a:t>清日无光辉，烈风正号怒。</a:t>
            </a:r>
          </a:p>
          <a:p>
            <a:pPr algn="ctr"/>
            <a:endParaRPr lang="zh-CN" altLang="en-US" dirty="0">
              <a:cs typeface="+mn-ea"/>
              <a:sym typeface="+mn-lt"/>
            </a:endParaRPr>
          </a:p>
          <a:p>
            <a:pPr algn="ctr"/>
            <a:r>
              <a:rPr lang="zh-CN" altLang="en-US" dirty="0">
                <a:cs typeface="+mn-ea"/>
                <a:sym typeface="+mn-lt"/>
              </a:rPr>
              <a:t>人口各有舌，言语不能吐。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579759" y="1773294"/>
            <a:ext cx="664704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注解：前些日子落的雪还没来得及消融，新雪又封门闭户；石阶上覆盖着厚厚的白雪就像是银色的床铺一样，屋檐上垂挂的冰柱就如同倒悬的钟乳石一般；天上的冬阳失去了温暖的辉光，肆虐的暴风却在狂怒地呼号；人们口中的舌头也仿佛被冻住了不能言语</a:t>
            </a:r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——</a:t>
            </a: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怎一个“寒”字了得。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668075" y="2000108"/>
            <a:ext cx="4470407" cy="367425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4206240" y="166335"/>
            <a:ext cx="670560" cy="624152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4951136" y="163507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cs typeface="+mn-ea"/>
                <a:sym typeface="+mn-lt"/>
              </a:rPr>
              <a:t>典籍记载</a:t>
            </a:r>
            <a:endParaRPr lang="en-US" altLang="zh-CN" sz="3600" dirty="0">
              <a:cs typeface="+mn-ea"/>
              <a:sym typeface="+mn-lt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6982461" y="166335"/>
            <a:ext cx="670560" cy="6241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843611" y="1563238"/>
            <a:ext cx="650477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大寒出江陵西门</a:t>
            </a:r>
          </a:p>
          <a:p>
            <a:pPr algn="ctr"/>
            <a:endParaRPr lang="zh-CN" altLang="en-US" dirty="0">
              <a:cs typeface="+mn-ea"/>
              <a:sym typeface="+mn-lt"/>
            </a:endParaRPr>
          </a:p>
          <a:p>
            <a:pPr algn="ctr"/>
            <a:r>
              <a:rPr lang="zh-CN" altLang="en-US" dirty="0">
                <a:cs typeface="+mn-ea"/>
                <a:sym typeface="+mn-lt"/>
              </a:rPr>
              <a:t>宋</a:t>
            </a:r>
            <a:r>
              <a:rPr lang="en-US" altLang="zh-CN" dirty="0">
                <a:cs typeface="+mn-ea"/>
                <a:sym typeface="+mn-lt"/>
              </a:rPr>
              <a:t>•</a:t>
            </a:r>
            <a:r>
              <a:rPr lang="zh-CN" altLang="en-US" dirty="0">
                <a:cs typeface="+mn-ea"/>
                <a:sym typeface="+mn-lt"/>
              </a:rPr>
              <a:t>陆游</a:t>
            </a:r>
          </a:p>
          <a:p>
            <a:pPr algn="ctr"/>
            <a:endParaRPr lang="zh-CN" altLang="en-US" dirty="0">
              <a:cs typeface="+mn-ea"/>
              <a:sym typeface="+mn-lt"/>
            </a:endParaRPr>
          </a:p>
          <a:p>
            <a:pPr algn="ctr"/>
            <a:r>
              <a:rPr lang="zh-CN" altLang="en-US" dirty="0">
                <a:cs typeface="+mn-ea"/>
                <a:sym typeface="+mn-lt"/>
              </a:rPr>
              <a:t>平明羸马出西门，淡日寒云久吐吞。</a:t>
            </a:r>
          </a:p>
          <a:p>
            <a:pPr algn="ctr"/>
            <a:endParaRPr lang="zh-CN" altLang="en-US" dirty="0">
              <a:cs typeface="+mn-ea"/>
              <a:sym typeface="+mn-lt"/>
            </a:endParaRPr>
          </a:p>
          <a:p>
            <a:pPr algn="ctr"/>
            <a:r>
              <a:rPr lang="zh-CN" altLang="en-US" dirty="0">
                <a:cs typeface="+mn-ea"/>
                <a:sym typeface="+mn-lt"/>
              </a:rPr>
              <a:t>醉面冲风惊易醒，重裘藏手取微温。</a:t>
            </a:r>
          </a:p>
          <a:p>
            <a:pPr algn="ctr"/>
            <a:endParaRPr lang="zh-CN" altLang="en-US" dirty="0">
              <a:cs typeface="+mn-ea"/>
              <a:sym typeface="+mn-lt"/>
            </a:endParaRPr>
          </a:p>
          <a:p>
            <a:pPr algn="ctr"/>
            <a:r>
              <a:rPr lang="zh-CN" altLang="en-US" dirty="0">
                <a:cs typeface="+mn-ea"/>
                <a:sym typeface="+mn-lt"/>
              </a:rPr>
              <a:t>纷纷狐兔投深莽，点点牛羊散远村。</a:t>
            </a:r>
          </a:p>
          <a:p>
            <a:pPr algn="ctr"/>
            <a:endParaRPr lang="zh-CN" altLang="en-US" dirty="0">
              <a:cs typeface="+mn-ea"/>
              <a:sym typeface="+mn-lt"/>
            </a:endParaRPr>
          </a:p>
          <a:p>
            <a:pPr algn="ctr"/>
            <a:r>
              <a:rPr lang="zh-CN" altLang="en-US" dirty="0">
                <a:cs typeface="+mn-ea"/>
                <a:sym typeface="+mn-lt"/>
              </a:rPr>
              <a:t>不为山川多感慨，岁穷游子自消魂。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578239" y="4863875"/>
            <a:ext cx="74255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注解：这是诗人在大寒节气里所作的一首借景抒情之作。诗人骑马出城，面对一片苍茫萧条的景象，心中非但没有悲凉，反倒涌起了一腔豪情和感慨。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4206240" y="166335"/>
            <a:ext cx="670560" cy="624152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4951136" y="163507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cs typeface="+mn-ea"/>
                <a:sym typeface="+mn-lt"/>
              </a:rPr>
              <a:t>典籍记载</a:t>
            </a:r>
            <a:endParaRPr lang="en-US" altLang="zh-CN" sz="3600" dirty="0"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6982461" y="166335"/>
            <a:ext cx="670560" cy="6241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5414046" y="-7363"/>
            <a:ext cx="3610779" cy="164236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0" y="-7124"/>
            <a:ext cx="6791418" cy="686512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0" y="3687674"/>
            <a:ext cx="2981202" cy="204548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0" y="4980373"/>
            <a:ext cx="12192000" cy="187762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7845147" y="0"/>
            <a:ext cx="4346853" cy="580761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9951375" y="3687674"/>
            <a:ext cx="2240625" cy="3177449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6509088" y="1179231"/>
            <a:ext cx="2672118" cy="412473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629737" y="1317472"/>
            <a:ext cx="2395088" cy="3831556"/>
          </a:xfrm>
          <a:prstGeom prst="rect">
            <a:avLst/>
          </a:prstGeom>
          <a:noFill/>
          <a:ln w="3175">
            <a:solidFill>
              <a:schemeClr val="tx1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834752" y="1572391"/>
            <a:ext cx="861774" cy="296391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400" dirty="0">
                <a:cs typeface="+mn-ea"/>
                <a:sym typeface="+mn-lt"/>
              </a:rPr>
              <a:t>大寒养生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983373" y="2370474"/>
            <a:ext cx="861774" cy="23703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400" dirty="0">
                <a:cs typeface="+mn-ea"/>
                <a:sym typeface="+mn-lt"/>
              </a:rPr>
              <a:t>第四部分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9" cstate="screen"/>
          <a:srcRect/>
          <a:stretch>
            <a:fillRect/>
          </a:stretch>
        </p:blipFill>
        <p:spPr>
          <a:xfrm>
            <a:off x="1529181" y="903334"/>
            <a:ext cx="4772257" cy="47722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34"/>
          <p:cNvSpPr txBox="1"/>
          <p:nvPr/>
        </p:nvSpPr>
        <p:spPr>
          <a:xfrm>
            <a:off x="2034228" y="1011229"/>
            <a:ext cx="35701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食以养生</a:t>
            </a:r>
          </a:p>
        </p:txBody>
      </p:sp>
      <p:sp>
        <p:nvSpPr>
          <p:cNvPr id="36" name="任意多边形: 形状 8"/>
          <p:cNvSpPr/>
          <p:nvPr/>
        </p:nvSpPr>
        <p:spPr>
          <a:xfrm>
            <a:off x="5831134" y="1751156"/>
            <a:ext cx="287655" cy="212090"/>
          </a:xfrm>
          <a:custGeom>
            <a:avLst/>
            <a:gdLst/>
            <a:ahLst/>
            <a:cxnLst/>
            <a:rect l="l" t="t" r="r" b="b"/>
            <a:pathLst>
              <a:path w="368694" h="279150">
                <a:moveTo>
                  <a:pt x="319176" y="0"/>
                </a:moveTo>
                <a:cubicBezTo>
                  <a:pt x="327520" y="0"/>
                  <a:pt x="334866" y="544"/>
                  <a:pt x="341215" y="1632"/>
                </a:cubicBezTo>
                <a:cubicBezTo>
                  <a:pt x="347563" y="2721"/>
                  <a:pt x="352733" y="4806"/>
                  <a:pt x="356723" y="7890"/>
                </a:cubicBezTo>
                <a:cubicBezTo>
                  <a:pt x="360713" y="10974"/>
                  <a:pt x="363706" y="15417"/>
                  <a:pt x="365701" y="21222"/>
                </a:cubicBezTo>
                <a:cubicBezTo>
                  <a:pt x="367697" y="27026"/>
                  <a:pt x="368694" y="34644"/>
                  <a:pt x="368694" y="44076"/>
                </a:cubicBezTo>
                <a:cubicBezTo>
                  <a:pt x="368694" y="55322"/>
                  <a:pt x="368150" y="65570"/>
                  <a:pt x="367062" y="74821"/>
                </a:cubicBezTo>
                <a:cubicBezTo>
                  <a:pt x="365973" y="84071"/>
                  <a:pt x="364250" y="92869"/>
                  <a:pt x="361892" y="101212"/>
                </a:cubicBezTo>
                <a:cubicBezTo>
                  <a:pt x="359534" y="109556"/>
                  <a:pt x="356270" y="117809"/>
                  <a:pt x="352097" y="125971"/>
                </a:cubicBezTo>
                <a:cubicBezTo>
                  <a:pt x="347926" y="134133"/>
                  <a:pt x="342938" y="142568"/>
                  <a:pt x="337133" y="151274"/>
                </a:cubicBezTo>
                <a:lnTo>
                  <a:pt x="263129" y="262826"/>
                </a:lnTo>
                <a:cubicBezTo>
                  <a:pt x="261678" y="265728"/>
                  <a:pt x="259773" y="268176"/>
                  <a:pt x="257415" y="270172"/>
                </a:cubicBezTo>
                <a:cubicBezTo>
                  <a:pt x="255057" y="272167"/>
                  <a:pt x="252246" y="273799"/>
                  <a:pt x="248981" y="275069"/>
                </a:cubicBezTo>
                <a:cubicBezTo>
                  <a:pt x="245716" y="276339"/>
                  <a:pt x="241907" y="277336"/>
                  <a:pt x="237553" y="278062"/>
                </a:cubicBezTo>
                <a:cubicBezTo>
                  <a:pt x="233200" y="278787"/>
                  <a:pt x="227759" y="279150"/>
                  <a:pt x="221229" y="279150"/>
                </a:cubicBezTo>
                <a:cubicBezTo>
                  <a:pt x="215425" y="279150"/>
                  <a:pt x="210618" y="278878"/>
                  <a:pt x="206809" y="278334"/>
                </a:cubicBezTo>
                <a:cubicBezTo>
                  <a:pt x="203000" y="277790"/>
                  <a:pt x="200098" y="276792"/>
                  <a:pt x="198102" y="275341"/>
                </a:cubicBezTo>
                <a:cubicBezTo>
                  <a:pt x="196107" y="273890"/>
                  <a:pt x="195110" y="272076"/>
                  <a:pt x="195110" y="269900"/>
                </a:cubicBezTo>
                <a:cubicBezTo>
                  <a:pt x="195110" y="267723"/>
                  <a:pt x="195654" y="265002"/>
                  <a:pt x="196742" y="261737"/>
                </a:cubicBezTo>
                <a:lnTo>
                  <a:pt x="268570" y="113184"/>
                </a:lnTo>
                <a:lnTo>
                  <a:pt x="268570" y="44076"/>
                </a:lnTo>
                <a:cubicBezTo>
                  <a:pt x="268570" y="34644"/>
                  <a:pt x="269477" y="27026"/>
                  <a:pt x="271291" y="21222"/>
                </a:cubicBezTo>
                <a:cubicBezTo>
                  <a:pt x="273105" y="15417"/>
                  <a:pt x="276098" y="10974"/>
                  <a:pt x="280269" y="7890"/>
                </a:cubicBezTo>
                <a:cubicBezTo>
                  <a:pt x="284441" y="4806"/>
                  <a:pt x="289702" y="2721"/>
                  <a:pt x="296050" y="1632"/>
                </a:cubicBezTo>
                <a:cubicBezTo>
                  <a:pt x="302398" y="544"/>
                  <a:pt x="310107" y="0"/>
                  <a:pt x="319176" y="0"/>
                </a:cubicBezTo>
                <a:close/>
                <a:moveTo>
                  <a:pt x="124370" y="0"/>
                </a:moveTo>
                <a:cubicBezTo>
                  <a:pt x="133076" y="0"/>
                  <a:pt x="140513" y="544"/>
                  <a:pt x="146680" y="1632"/>
                </a:cubicBezTo>
                <a:cubicBezTo>
                  <a:pt x="152847" y="2721"/>
                  <a:pt x="157926" y="4806"/>
                  <a:pt x="161916" y="7890"/>
                </a:cubicBezTo>
                <a:cubicBezTo>
                  <a:pt x="165907" y="10974"/>
                  <a:pt x="168900" y="15417"/>
                  <a:pt x="170895" y="21222"/>
                </a:cubicBezTo>
                <a:cubicBezTo>
                  <a:pt x="172890" y="27026"/>
                  <a:pt x="173888" y="34644"/>
                  <a:pt x="173888" y="44076"/>
                </a:cubicBezTo>
                <a:cubicBezTo>
                  <a:pt x="173888" y="55322"/>
                  <a:pt x="173344" y="65570"/>
                  <a:pt x="172255" y="74821"/>
                </a:cubicBezTo>
                <a:cubicBezTo>
                  <a:pt x="171167" y="84071"/>
                  <a:pt x="169444" y="92869"/>
                  <a:pt x="167086" y="101212"/>
                </a:cubicBezTo>
                <a:cubicBezTo>
                  <a:pt x="164728" y="109556"/>
                  <a:pt x="161463" y="117809"/>
                  <a:pt x="157291" y="125971"/>
                </a:cubicBezTo>
                <a:cubicBezTo>
                  <a:pt x="153119" y="134133"/>
                  <a:pt x="148131" y="142568"/>
                  <a:pt x="142327" y="151274"/>
                </a:cubicBezTo>
                <a:lnTo>
                  <a:pt x="68322" y="262826"/>
                </a:lnTo>
                <a:cubicBezTo>
                  <a:pt x="66871" y="265728"/>
                  <a:pt x="64966" y="268176"/>
                  <a:pt x="62608" y="270172"/>
                </a:cubicBezTo>
                <a:cubicBezTo>
                  <a:pt x="60250" y="272167"/>
                  <a:pt x="57439" y="273799"/>
                  <a:pt x="54174" y="275069"/>
                </a:cubicBezTo>
                <a:cubicBezTo>
                  <a:pt x="50909" y="276339"/>
                  <a:pt x="47100" y="277336"/>
                  <a:pt x="42747" y="278062"/>
                </a:cubicBezTo>
                <a:cubicBezTo>
                  <a:pt x="38394" y="278787"/>
                  <a:pt x="32952" y="279150"/>
                  <a:pt x="26422" y="279150"/>
                </a:cubicBezTo>
                <a:cubicBezTo>
                  <a:pt x="20618" y="279150"/>
                  <a:pt x="15721" y="278878"/>
                  <a:pt x="11730" y="278334"/>
                </a:cubicBezTo>
                <a:cubicBezTo>
                  <a:pt x="7740" y="277790"/>
                  <a:pt x="4838" y="276792"/>
                  <a:pt x="3024" y="275341"/>
                </a:cubicBezTo>
                <a:cubicBezTo>
                  <a:pt x="1210" y="273890"/>
                  <a:pt x="212" y="272076"/>
                  <a:pt x="31" y="269900"/>
                </a:cubicBezTo>
                <a:cubicBezTo>
                  <a:pt x="-150" y="267723"/>
                  <a:pt x="484" y="265002"/>
                  <a:pt x="1935" y="261737"/>
                </a:cubicBezTo>
                <a:lnTo>
                  <a:pt x="73764" y="113184"/>
                </a:lnTo>
                <a:lnTo>
                  <a:pt x="73764" y="44076"/>
                </a:lnTo>
                <a:cubicBezTo>
                  <a:pt x="73764" y="34644"/>
                  <a:pt x="74670" y="27026"/>
                  <a:pt x="76484" y="21222"/>
                </a:cubicBezTo>
                <a:cubicBezTo>
                  <a:pt x="78298" y="15417"/>
                  <a:pt x="81291" y="10974"/>
                  <a:pt x="85463" y="7890"/>
                </a:cubicBezTo>
                <a:cubicBezTo>
                  <a:pt x="89635" y="4806"/>
                  <a:pt x="94895" y="2721"/>
                  <a:pt x="101243" y="1632"/>
                </a:cubicBezTo>
                <a:cubicBezTo>
                  <a:pt x="107592" y="544"/>
                  <a:pt x="115301" y="0"/>
                  <a:pt x="124370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任意多边形: 形状 8"/>
          <p:cNvSpPr/>
          <p:nvPr/>
        </p:nvSpPr>
        <p:spPr>
          <a:xfrm flipH="1" flipV="1">
            <a:off x="1723713" y="1195045"/>
            <a:ext cx="310515" cy="229870"/>
          </a:xfrm>
          <a:custGeom>
            <a:avLst/>
            <a:gdLst/>
            <a:ahLst/>
            <a:cxnLst/>
            <a:rect l="l" t="t" r="r" b="b"/>
            <a:pathLst>
              <a:path w="368694" h="279150">
                <a:moveTo>
                  <a:pt x="319176" y="0"/>
                </a:moveTo>
                <a:cubicBezTo>
                  <a:pt x="327520" y="0"/>
                  <a:pt x="334866" y="544"/>
                  <a:pt x="341215" y="1632"/>
                </a:cubicBezTo>
                <a:cubicBezTo>
                  <a:pt x="347563" y="2721"/>
                  <a:pt x="352733" y="4806"/>
                  <a:pt x="356723" y="7890"/>
                </a:cubicBezTo>
                <a:cubicBezTo>
                  <a:pt x="360713" y="10974"/>
                  <a:pt x="363706" y="15417"/>
                  <a:pt x="365701" y="21222"/>
                </a:cubicBezTo>
                <a:cubicBezTo>
                  <a:pt x="367697" y="27026"/>
                  <a:pt x="368694" y="34644"/>
                  <a:pt x="368694" y="44076"/>
                </a:cubicBezTo>
                <a:cubicBezTo>
                  <a:pt x="368694" y="55322"/>
                  <a:pt x="368150" y="65570"/>
                  <a:pt x="367062" y="74821"/>
                </a:cubicBezTo>
                <a:cubicBezTo>
                  <a:pt x="365973" y="84071"/>
                  <a:pt x="364250" y="92869"/>
                  <a:pt x="361892" y="101212"/>
                </a:cubicBezTo>
                <a:cubicBezTo>
                  <a:pt x="359534" y="109556"/>
                  <a:pt x="356270" y="117809"/>
                  <a:pt x="352097" y="125971"/>
                </a:cubicBezTo>
                <a:cubicBezTo>
                  <a:pt x="347926" y="134133"/>
                  <a:pt x="342938" y="142568"/>
                  <a:pt x="337133" y="151274"/>
                </a:cubicBezTo>
                <a:lnTo>
                  <a:pt x="263129" y="262826"/>
                </a:lnTo>
                <a:cubicBezTo>
                  <a:pt x="261678" y="265728"/>
                  <a:pt x="259773" y="268176"/>
                  <a:pt x="257415" y="270172"/>
                </a:cubicBezTo>
                <a:cubicBezTo>
                  <a:pt x="255057" y="272167"/>
                  <a:pt x="252246" y="273799"/>
                  <a:pt x="248981" y="275069"/>
                </a:cubicBezTo>
                <a:cubicBezTo>
                  <a:pt x="245716" y="276339"/>
                  <a:pt x="241907" y="277336"/>
                  <a:pt x="237553" y="278062"/>
                </a:cubicBezTo>
                <a:cubicBezTo>
                  <a:pt x="233200" y="278787"/>
                  <a:pt x="227759" y="279150"/>
                  <a:pt x="221229" y="279150"/>
                </a:cubicBezTo>
                <a:cubicBezTo>
                  <a:pt x="215425" y="279150"/>
                  <a:pt x="210618" y="278878"/>
                  <a:pt x="206809" y="278334"/>
                </a:cubicBezTo>
                <a:cubicBezTo>
                  <a:pt x="203000" y="277790"/>
                  <a:pt x="200098" y="276792"/>
                  <a:pt x="198102" y="275341"/>
                </a:cubicBezTo>
                <a:cubicBezTo>
                  <a:pt x="196107" y="273890"/>
                  <a:pt x="195110" y="272076"/>
                  <a:pt x="195110" y="269900"/>
                </a:cubicBezTo>
                <a:cubicBezTo>
                  <a:pt x="195110" y="267723"/>
                  <a:pt x="195654" y="265002"/>
                  <a:pt x="196742" y="261737"/>
                </a:cubicBezTo>
                <a:lnTo>
                  <a:pt x="268570" y="113184"/>
                </a:lnTo>
                <a:lnTo>
                  <a:pt x="268570" y="44076"/>
                </a:lnTo>
                <a:cubicBezTo>
                  <a:pt x="268570" y="34644"/>
                  <a:pt x="269477" y="27026"/>
                  <a:pt x="271291" y="21222"/>
                </a:cubicBezTo>
                <a:cubicBezTo>
                  <a:pt x="273105" y="15417"/>
                  <a:pt x="276098" y="10974"/>
                  <a:pt x="280269" y="7890"/>
                </a:cubicBezTo>
                <a:cubicBezTo>
                  <a:pt x="284441" y="4806"/>
                  <a:pt x="289702" y="2721"/>
                  <a:pt x="296050" y="1632"/>
                </a:cubicBezTo>
                <a:cubicBezTo>
                  <a:pt x="302398" y="544"/>
                  <a:pt x="310107" y="0"/>
                  <a:pt x="319176" y="0"/>
                </a:cubicBezTo>
                <a:close/>
                <a:moveTo>
                  <a:pt x="124370" y="0"/>
                </a:moveTo>
                <a:cubicBezTo>
                  <a:pt x="133076" y="0"/>
                  <a:pt x="140513" y="544"/>
                  <a:pt x="146680" y="1632"/>
                </a:cubicBezTo>
                <a:cubicBezTo>
                  <a:pt x="152847" y="2721"/>
                  <a:pt x="157926" y="4806"/>
                  <a:pt x="161916" y="7890"/>
                </a:cubicBezTo>
                <a:cubicBezTo>
                  <a:pt x="165907" y="10974"/>
                  <a:pt x="168900" y="15417"/>
                  <a:pt x="170895" y="21222"/>
                </a:cubicBezTo>
                <a:cubicBezTo>
                  <a:pt x="172890" y="27026"/>
                  <a:pt x="173888" y="34644"/>
                  <a:pt x="173888" y="44076"/>
                </a:cubicBezTo>
                <a:cubicBezTo>
                  <a:pt x="173888" y="55322"/>
                  <a:pt x="173344" y="65570"/>
                  <a:pt x="172255" y="74821"/>
                </a:cubicBezTo>
                <a:cubicBezTo>
                  <a:pt x="171167" y="84071"/>
                  <a:pt x="169444" y="92869"/>
                  <a:pt x="167086" y="101212"/>
                </a:cubicBezTo>
                <a:cubicBezTo>
                  <a:pt x="164728" y="109556"/>
                  <a:pt x="161463" y="117809"/>
                  <a:pt x="157291" y="125971"/>
                </a:cubicBezTo>
                <a:cubicBezTo>
                  <a:pt x="153119" y="134133"/>
                  <a:pt x="148131" y="142568"/>
                  <a:pt x="142327" y="151274"/>
                </a:cubicBezTo>
                <a:lnTo>
                  <a:pt x="68322" y="262826"/>
                </a:lnTo>
                <a:cubicBezTo>
                  <a:pt x="66871" y="265728"/>
                  <a:pt x="64966" y="268176"/>
                  <a:pt x="62608" y="270172"/>
                </a:cubicBezTo>
                <a:cubicBezTo>
                  <a:pt x="60250" y="272167"/>
                  <a:pt x="57439" y="273799"/>
                  <a:pt x="54174" y="275069"/>
                </a:cubicBezTo>
                <a:cubicBezTo>
                  <a:pt x="50909" y="276339"/>
                  <a:pt x="47100" y="277336"/>
                  <a:pt x="42747" y="278062"/>
                </a:cubicBezTo>
                <a:cubicBezTo>
                  <a:pt x="38394" y="278787"/>
                  <a:pt x="32952" y="279150"/>
                  <a:pt x="26422" y="279150"/>
                </a:cubicBezTo>
                <a:cubicBezTo>
                  <a:pt x="20618" y="279150"/>
                  <a:pt x="15721" y="278878"/>
                  <a:pt x="11730" y="278334"/>
                </a:cubicBezTo>
                <a:cubicBezTo>
                  <a:pt x="7740" y="277790"/>
                  <a:pt x="4838" y="276792"/>
                  <a:pt x="3024" y="275341"/>
                </a:cubicBezTo>
                <a:cubicBezTo>
                  <a:pt x="1210" y="273890"/>
                  <a:pt x="212" y="272076"/>
                  <a:pt x="31" y="269900"/>
                </a:cubicBezTo>
                <a:cubicBezTo>
                  <a:pt x="-150" y="267723"/>
                  <a:pt x="484" y="265002"/>
                  <a:pt x="1935" y="261737"/>
                </a:cubicBezTo>
                <a:lnTo>
                  <a:pt x="73764" y="113184"/>
                </a:lnTo>
                <a:lnTo>
                  <a:pt x="73764" y="44076"/>
                </a:lnTo>
                <a:cubicBezTo>
                  <a:pt x="73764" y="34644"/>
                  <a:pt x="74670" y="27026"/>
                  <a:pt x="76484" y="21222"/>
                </a:cubicBezTo>
                <a:cubicBezTo>
                  <a:pt x="78298" y="15417"/>
                  <a:pt x="81291" y="10974"/>
                  <a:pt x="85463" y="7890"/>
                </a:cubicBezTo>
                <a:cubicBezTo>
                  <a:pt x="89635" y="4806"/>
                  <a:pt x="94895" y="2721"/>
                  <a:pt x="101243" y="1632"/>
                </a:cubicBezTo>
                <a:cubicBezTo>
                  <a:pt x="107592" y="544"/>
                  <a:pt x="115301" y="0"/>
                  <a:pt x="124370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solidFill>
              <a:srgbClr val="37A4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内容占位符 2"/>
          <p:cNvSpPr>
            <a:spLocks noGrp="1"/>
          </p:cNvSpPr>
          <p:nvPr>
            <p:ph sz="half" idx="1"/>
          </p:nvPr>
        </p:nvSpPr>
        <p:spPr>
          <a:xfrm>
            <a:off x="1530687" y="2111690"/>
            <a:ext cx="5611032" cy="3318692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  <a:defRPr/>
            </a:pPr>
            <a:r>
              <a:rPr lang="zh-CN" altLang="en-US" sz="1800" dirty="0">
                <a:cs typeface="+mn-ea"/>
                <a:sym typeface="+mn-lt"/>
              </a:rPr>
              <a:t>在大寒就做好辞旧迎新的准备，打好健康的基础十分重要。而大寒作为冬季的最后一个节气，由脾所主，</a:t>
            </a:r>
            <a:r>
              <a:rPr lang="zh-CN" alt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养生重养脾，尤其对于本身脾胃虚寒者，更应注意。</a:t>
            </a:r>
            <a:endParaRPr lang="en-US" altLang="zh-CN" sz="18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zh-CN" alt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宜吃：</a:t>
            </a:r>
            <a:r>
              <a:rPr lang="zh-CN" altLang="en-US" sz="1800" dirty="0">
                <a:cs typeface="+mn-ea"/>
                <a:sym typeface="+mn-lt"/>
              </a:rPr>
              <a:t>羊肉、鸡肉、牛肉、百合、花生、大枣、莲子等能够散寒温中、养血补虚、通肠润肺的食物。 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zh-CN" alt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忌吃：</a:t>
            </a:r>
            <a:r>
              <a:rPr lang="zh-CN" altLang="en-US" sz="1800" dirty="0">
                <a:cs typeface="+mn-ea"/>
                <a:sym typeface="+mn-lt"/>
              </a:rPr>
              <a:t>生冷之物，避免内外皆寒以伤脾胃，如西瓜、梨、绿豆、海鲜等寒性之物切记少吃或不吃。</a:t>
            </a:r>
          </a:p>
        </p:txBody>
      </p:sp>
      <p:pic>
        <p:nvPicPr>
          <p:cNvPr id="11266" name="Picture 2" descr="https://timgsa.baidu.com/timg?image&amp;quality=80&amp;size=b9999_10000&amp;sec=1545653999246&amp;di=f287511d55a7daec5e4e8e67fa7b69a1&amp;imgtype=0&amp;src=http%3A%2F%2Fi1.hexunimg.cn%2F2016-11-02%2F1866972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00596" y="1424915"/>
            <a:ext cx="2567691" cy="376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4206240" y="166335"/>
            <a:ext cx="670560" cy="624152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4951136" y="163507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cs typeface="+mn-ea"/>
                <a:sym typeface="+mn-lt"/>
              </a:rPr>
              <a:t>大寒养生</a:t>
            </a:r>
            <a:endParaRPr lang="en-US" altLang="zh-CN" sz="3600" dirty="0"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6982461" y="166335"/>
            <a:ext cx="670560" cy="6241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 animBg="1"/>
      <p:bldP spid="37" grpId="0" animBg="1"/>
      <p:bldP spid="38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34"/>
          <p:cNvSpPr txBox="1"/>
          <p:nvPr/>
        </p:nvSpPr>
        <p:spPr>
          <a:xfrm>
            <a:off x="1768510" y="1529389"/>
            <a:ext cx="44227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宜早卧迟起</a:t>
            </a:r>
          </a:p>
        </p:txBody>
      </p:sp>
      <p:sp>
        <p:nvSpPr>
          <p:cNvPr id="36" name="任意多边形: 形状 8"/>
          <p:cNvSpPr/>
          <p:nvPr/>
        </p:nvSpPr>
        <p:spPr>
          <a:xfrm>
            <a:off x="6191249" y="2269316"/>
            <a:ext cx="287655" cy="212090"/>
          </a:xfrm>
          <a:custGeom>
            <a:avLst/>
            <a:gdLst/>
            <a:ahLst/>
            <a:cxnLst/>
            <a:rect l="l" t="t" r="r" b="b"/>
            <a:pathLst>
              <a:path w="368694" h="279150">
                <a:moveTo>
                  <a:pt x="319176" y="0"/>
                </a:moveTo>
                <a:cubicBezTo>
                  <a:pt x="327520" y="0"/>
                  <a:pt x="334866" y="544"/>
                  <a:pt x="341215" y="1632"/>
                </a:cubicBezTo>
                <a:cubicBezTo>
                  <a:pt x="347563" y="2721"/>
                  <a:pt x="352733" y="4806"/>
                  <a:pt x="356723" y="7890"/>
                </a:cubicBezTo>
                <a:cubicBezTo>
                  <a:pt x="360713" y="10974"/>
                  <a:pt x="363706" y="15417"/>
                  <a:pt x="365701" y="21222"/>
                </a:cubicBezTo>
                <a:cubicBezTo>
                  <a:pt x="367697" y="27026"/>
                  <a:pt x="368694" y="34644"/>
                  <a:pt x="368694" y="44076"/>
                </a:cubicBezTo>
                <a:cubicBezTo>
                  <a:pt x="368694" y="55322"/>
                  <a:pt x="368150" y="65570"/>
                  <a:pt x="367062" y="74821"/>
                </a:cubicBezTo>
                <a:cubicBezTo>
                  <a:pt x="365973" y="84071"/>
                  <a:pt x="364250" y="92869"/>
                  <a:pt x="361892" y="101212"/>
                </a:cubicBezTo>
                <a:cubicBezTo>
                  <a:pt x="359534" y="109556"/>
                  <a:pt x="356270" y="117809"/>
                  <a:pt x="352097" y="125971"/>
                </a:cubicBezTo>
                <a:cubicBezTo>
                  <a:pt x="347926" y="134133"/>
                  <a:pt x="342938" y="142568"/>
                  <a:pt x="337133" y="151274"/>
                </a:cubicBezTo>
                <a:lnTo>
                  <a:pt x="263129" y="262826"/>
                </a:lnTo>
                <a:cubicBezTo>
                  <a:pt x="261678" y="265728"/>
                  <a:pt x="259773" y="268176"/>
                  <a:pt x="257415" y="270172"/>
                </a:cubicBezTo>
                <a:cubicBezTo>
                  <a:pt x="255057" y="272167"/>
                  <a:pt x="252246" y="273799"/>
                  <a:pt x="248981" y="275069"/>
                </a:cubicBezTo>
                <a:cubicBezTo>
                  <a:pt x="245716" y="276339"/>
                  <a:pt x="241907" y="277336"/>
                  <a:pt x="237553" y="278062"/>
                </a:cubicBezTo>
                <a:cubicBezTo>
                  <a:pt x="233200" y="278787"/>
                  <a:pt x="227759" y="279150"/>
                  <a:pt x="221229" y="279150"/>
                </a:cubicBezTo>
                <a:cubicBezTo>
                  <a:pt x="215425" y="279150"/>
                  <a:pt x="210618" y="278878"/>
                  <a:pt x="206809" y="278334"/>
                </a:cubicBezTo>
                <a:cubicBezTo>
                  <a:pt x="203000" y="277790"/>
                  <a:pt x="200098" y="276792"/>
                  <a:pt x="198102" y="275341"/>
                </a:cubicBezTo>
                <a:cubicBezTo>
                  <a:pt x="196107" y="273890"/>
                  <a:pt x="195110" y="272076"/>
                  <a:pt x="195110" y="269900"/>
                </a:cubicBezTo>
                <a:cubicBezTo>
                  <a:pt x="195110" y="267723"/>
                  <a:pt x="195654" y="265002"/>
                  <a:pt x="196742" y="261737"/>
                </a:cubicBezTo>
                <a:lnTo>
                  <a:pt x="268570" y="113184"/>
                </a:lnTo>
                <a:lnTo>
                  <a:pt x="268570" y="44076"/>
                </a:lnTo>
                <a:cubicBezTo>
                  <a:pt x="268570" y="34644"/>
                  <a:pt x="269477" y="27026"/>
                  <a:pt x="271291" y="21222"/>
                </a:cubicBezTo>
                <a:cubicBezTo>
                  <a:pt x="273105" y="15417"/>
                  <a:pt x="276098" y="10974"/>
                  <a:pt x="280269" y="7890"/>
                </a:cubicBezTo>
                <a:cubicBezTo>
                  <a:pt x="284441" y="4806"/>
                  <a:pt x="289702" y="2721"/>
                  <a:pt x="296050" y="1632"/>
                </a:cubicBezTo>
                <a:cubicBezTo>
                  <a:pt x="302398" y="544"/>
                  <a:pt x="310107" y="0"/>
                  <a:pt x="319176" y="0"/>
                </a:cubicBezTo>
                <a:close/>
                <a:moveTo>
                  <a:pt x="124370" y="0"/>
                </a:moveTo>
                <a:cubicBezTo>
                  <a:pt x="133076" y="0"/>
                  <a:pt x="140513" y="544"/>
                  <a:pt x="146680" y="1632"/>
                </a:cubicBezTo>
                <a:cubicBezTo>
                  <a:pt x="152847" y="2721"/>
                  <a:pt x="157926" y="4806"/>
                  <a:pt x="161916" y="7890"/>
                </a:cubicBezTo>
                <a:cubicBezTo>
                  <a:pt x="165907" y="10974"/>
                  <a:pt x="168900" y="15417"/>
                  <a:pt x="170895" y="21222"/>
                </a:cubicBezTo>
                <a:cubicBezTo>
                  <a:pt x="172890" y="27026"/>
                  <a:pt x="173888" y="34644"/>
                  <a:pt x="173888" y="44076"/>
                </a:cubicBezTo>
                <a:cubicBezTo>
                  <a:pt x="173888" y="55322"/>
                  <a:pt x="173344" y="65570"/>
                  <a:pt x="172255" y="74821"/>
                </a:cubicBezTo>
                <a:cubicBezTo>
                  <a:pt x="171167" y="84071"/>
                  <a:pt x="169444" y="92869"/>
                  <a:pt x="167086" y="101212"/>
                </a:cubicBezTo>
                <a:cubicBezTo>
                  <a:pt x="164728" y="109556"/>
                  <a:pt x="161463" y="117809"/>
                  <a:pt x="157291" y="125971"/>
                </a:cubicBezTo>
                <a:cubicBezTo>
                  <a:pt x="153119" y="134133"/>
                  <a:pt x="148131" y="142568"/>
                  <a:pt x="142327" y="151274"/>
                </a:cubicBezTo>
                <a:lnTo>
                  <a:pt x="68322" y="262826"/>
                </a:lnTo>
                <a:cubicBezTo>
                  <a:pt x="66871" y="265728"/>
                  <a:pt x="64966" y="268176"/>
                  <a:pt x="62608" y="270172"/>
                </a:cubicBezTo>
                <a:cubicBezTo>
                  <a:pt x="60250" y="272167"/>
                  <a:pt x="57439" y="273799"/>
                  <a:pt x="54174" y="275069"/>
                </a:cubicBezTo>
                <a:cubicBezTo>
                  <a:pt x="50909" y="276339"/>
                  <a:pt x="47100" y="277336"/>
                  <a:pt x="42747" y="278062"/>
                </a:cubicBezTo>
                <a:cubicBezTo>
                  <a:pt x="38394" y="278787"/>
                  <a:pt x="32952" y="279150"/>
                  <a:pt x="26422" y="279150"/>
                </a:cubicBezTo>
                <a:cubicBezTo>
                  <a:pt x="20618" y="279150"/>
                  <a:pt x="15721" y="278878"/>
                  <a:pt x="11730" y="278334"/>
                </a:cubicBezTo>
                <a:cubicBezTo>
                  <a:pt x="7740" y="277790"/>
                  <a:pt x="4838" y="276792"/>
                  <a:pt x="3024" y="275341"/>
                </a:cubicBezTo>
                <a:cubicBezTo>
                  <a:pt x="1210" y="273890"/>
                  <a:pt x="212" y="272076"/>
                  <a:pt x="31" y="269900"/>
                </a:cubicBezTo>
                <a:cubicBezTo>
                  <a:pt x="-150" y="267723"/>
                  <a:pt x="484" y="265002"/>
                  <a:pt x="1935" y="261737"/>
                </a:cubicBezTo>
                <a:lnTo>
                  <a:pt x="73764" y="113184"/>
                </a:lnTo>
                <a:lnTo>
                  <a:pt x="73764" y="44076"/>
                </a:lnTo>
                <a:cubicBezTo>
                  <a:pt x="73764" y="34644"/>
                  <a:pt x="74670" y="27026"/>
                  <a:pt x="76484" y="21222"/>
                </a:cubicBezTo>
                <a:cubicBezTo>
                  <a:pt x="78298" y="15417"/>
                  <a:pt x="81291" y="10974"/>
                  <a:pt x="85463" y="7890"/>
                </a:cubicBezTo>
                <a:cubicBezTo>
                  <a:pt x="89635" y="4806"/>
                  <a:pt x="94895" y="2721"/>
                  <a:pt x="101243" y="1632"/>
                </a:cubicBezTo>
                <a:cubicBezTo>
                  <a:pt x="107592" y="544"/>
                  <a:pt x="115301" y="0"/>
                  <a:pt x="124370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任意多边形: 形状 8"/>
          <p:cNvSpPr/>
          <p:nvPr/>
        </p:nvSpPr>
        <p:spPr>
          <a:xfrm flipH="1" flipV="1">
            <a:off x="1457996" y="1713205"/>
            <a:ext cx="310515" cy="229870"/>
          </a:xfrm>
          <a:custGeom>
            <a:avLst/>
            <a:gdLst/>
            <a:ahLst/>
            <a:cxnLst/>
            <a:rect l="l" t="t" r="r" b="b"/>
            <a:pathLst>
              <a:path w="368694" h="279150">
                <a:moveTo>
                  <a:pt x="319176" y="0"/>
                </a:moveTo>
                <a:cubicBezTo>
                  <a:pt x="327520" y="0"/>
                  <a:pt x="334866" y="544"/>
                  <a:pt x="341215" y="1632"/>
                </a:cubicBezTo>
                <a:cubicBezTo>
                  <a:pt x="347563" y="2721"/>
                  <a:pt x="352733" y="4806"/>
                  <a:pt x="356723" y="7890"/>
                </a:cubicBezTo>
                <a:cubicBezTo>
                  <a:pt x="360713" y="10974"/>
                  <a:pt x="363706" y="15417"/>
                  <a:pt x="365701" y="21222"/>
                </a:cubicBezTo>
                <a:cubicBezTo>
                  <a:pt x="367697" y="27026"/>
                  <a:pt x="368694" y="34644"/>
                  <a:pt x="368694" y="44076"/>
                </a:cubicBezTo>
                <a:cubicBezTo>
                  <a:pt x="368694" y="55322"/>
                  <a:pt x="368150" y="65570"/>
                  <a:pt x="367062" y="74821"/>
                </a:cubicBezTo>
                <a:cubicBezTo>
                  <a:pt x="365973" y="84071"/>
                  <a:pt x="364250" y="92869"/>
                  <a:pt x="361892" y="101212"/>
                </a:cubicBezTo>
                <a:cubicBezTo>
                  <a:pt x="359534" y="109556"/>
                  <a:pt x="356270" y="117809"/>
                  <a:pt x="352097" y="125971"/>
                </a:cubicBezTo>
                <a:cubicBezTo>
                  <a:pt x="347926" y="134133"/>
                  <a:pt x="342938" y="142568"/>
                  <a:pt x="337133" y="151274"/>
                </a:cubicBezTo>
                <a:lnTo>
                  <a:pt x="263129" y="262826"/>
                </a:lnTo>
                <a:cubicBezTo>
                  <a:pt x="261678" y="265728"/>
                  <a:pt x="259773" y="268176"/>
                  <a:pt x="257415" y="270172"/>
                </a:cubicBezTo>
                <a:cubicBezTo>
                  <a:pt x="255057" y="272167"/>
                  <a:pt x="252246" y="273799"/>
                  <a:pt x="248981" y="275069"/>
                </a:cubicBezTo>
                <a:cubicBezTo>
                  <a:pt x="245716" y="276339"/>
                  <a:pt x="241907" y="277336"/>
                  <a:pt x="237553" y="278062"/>
                </a:cubicBezTo>
                <a:cubicBezTo>
                  <a:pt x="233200" y="278787"/>
                  <a:pt x="227759" y="279150"/>
                  <a:pt x="221229" y="279150"/>
                </a:cubicBezTo>
                <a:cubicBezTo>
                  <a:pt x="215425" y="279150"/>
                  <a:pt x="210618" y="278878"/>
                  <a:pt x="206809" y="278334"/>
                </a:cubicBezTo>
                <a:cubicBezTo>
                  <a:pt x="203000" y="277790"/>
                  <a:pt x="200098" y="276792"/>
                  <a:pt x="198102" y="275341"/>
                </a:cubicBezTo>
                <a:cubicBezTo>
                  <a:pt x="196107" y="273890"/>
                  <a:pt x="195110" y="272076"/>
                  <a:pt x="195110" y="269900"/>
                </a:cubicBezTo>
                <a:cubicBezTo>
                  <a:pt x="195110" y="267723"/>
                  <a:pt x="195654" y="265002"/>
                  <a:pt x="196742" y="261737"/>
                </a:cubicBezTo>
                <a:lnTo>
                  <a:pt x="268570" y="113184"/>
                </a:lnTo>
                <a:lnTo>
                  <a:pt x="268570" y="44076"/>
                </a:lnTo>
                <a:cubicBezTo>
                  <a:pt x="268570" y="34644"/>
                  <a:pt x="269477" y="27026"/>
                  <a:pt x="271291" y="21222"/>
                </a:cubicBezTo>
                <a:cubicBezTo>
                  <a:pt x="273105" y="15417"/>
                  <a:pt x="276098" y="10974"/>
                  <a:pt x="280269" y="7890"/>
                </a:cubicBezTo>
                <a:cubicBezTo>
                  <a:pt x="284441" y="4806"/>
                  <a:pt x="289702" y="2721"/>
                  <a:pt x="296050" y="1632"/>
                </a:cubicBezTo>
                <a:cubicBezTo>
                  <a:pt x="302398" y="544"/>
                  <a:pt x="310107" y="0"/>
                  <a:pt x="319176" y="0"/>
                </a:cubicBezTo>
                <a:close/>
                <a:moveTo>
                  <a:pt x="124370" y="0"/>
                </a:moveTo>
                <a:cubicBezTo>
                  <a:pt x="133076" y="0"/>
                  <a:pt x="140513" y="544"/>
                  <a:pt x="146680" y="1632"/>
                </a:cubicBezTo>
                <a:cubicBezTo>
                  <a:pt x="152847" y="2721"/>
                  <a:pt x="157926" y="4806"/>
                  <a:pt x="161916" y="7890"/>
                </a:cubicBezTo>
                <a:cubicBezTo>
                  <a:pt x="165907" y="10974"/>
                  <a:pt x="168900" y="15417"/>
                  <a:pt x="170895" y="21222"/>
                </a:cubicBezTo>
                <a:cubicBezTo>
                  <a:pt x="172890" y="27026"/>
                  <a:pt x="173888" y="34644"/>
                  <a:pt x="173888" y="44076"/>
                </a:cubicBezTo>
                <a:cubicBezTo>
                  <a:pt x="173888" y="55322"/>
                  <a:pt x="173344" y="65570"/>
                  <a:pt x="172255" y="74821"/>
                </a:cubicBezTo>
                <a:cubicBezTo>
                  <a:pt x="171167" y="84071"/>
                  <a:pt x="169444" y="92869"/>
                  <a:pt x="167086" y="101212"/>
                </a:cubicBezTo>
                <a:cubicBezTo>
                  <a:pt x="164728" y="109556"/>
                  <a:pt x="161463" y="117809"/>
                  <a:pt x="157291" y="125971"/>
                </a:cubicBezTo>
                <a:cubicBezTo>
                  <a:pt x="153119" y="134133"/>
                  <a:pt x="148131" y="142568"/>
                  <a:pt x="142327" y="151274"/>
                </a:cubicBezTo>
                <a:lnTo>
                  <a:pt x="68322" y="262826"/>
                </a:lnTo>
                <a:cubicBezTo>
                  <a:pt x="66871" y="265728"/>
                  <a:pt x="64966" y="268176"/>
                  <a:pt x="62608" y="270172"/>
                </a:cubicBezTo>
                <a:cubicBezTo>
                  <a:pt x="60250" y="272167"/>
                  <a:pt x="57439" y="273799"/>
                  <a:pt x="54174" y="275069"/>
                </a:cubicBezTo>
                <a:cubicBezTo>
                  <a:pt x="50909" y="276339"/>
                  <a:pt x="47100" y="277336"/>
                  <a:pt x="42747" y="278062"/>
                </a:cubicBezTo>
                <a:cubicBezTo>
                  <a:pt x="38394" y="278787"/>
                  <a:pt x="32952" y="279150"/>
                  <a:pt x="26422" y="279150"/>
                </a:cubicBezTo>
                <a:cubicBezTo>
                  <a:pt x="20618" y="279150"/>
                  <a:pt x="15721" y="278878"/>
                  <a:pt x="11730" y="278334"/>
                </a:cubicBezTo>
                <a:cubicBezTo>
                  <a:pt x="7740" y="277790"/>
                  <a:pt x="4838" y="276792"/>
                  <a:pt x="3024" y="275341"/>
                </a:cubicBezTo>
                <a:cubicBezTo>
                  <a:pt x="1210" y="273890"/>
                  <a:pt x="212" y="272076"/>
                  <a:pt x="31" y="269900"/>
                </a:cubicBezTo>
                <a:cubicBezTo>
                  <a:pt x="-150" y="267723"/>
                  <a:pt x="484" y="265002"/>
                  <a:pt x="1935" y="261737"/>
                </a:cubicBezTo>
                <a:lnTo>
                  <a:pt x="73764" y="113184"/>
                </a:lnTo>
                <a:lnTo>
                  <a:pt x="73764" y="44076"/>
                </a:lnTo>
                <a:cubicBezTo>
                  <a:pt x="73764" y="34644"/>
                  <a:pt x="74670" y="27026"/>
                  <a:pt x="76484" y="21222"/>
                </a:cubicBezTo>
                <a:cubicBezTo>
                  <a:pt x="78298" y="15417"/>
                  <a:pt x="81291" y="10974"/>
                  <a:pt x="85463" y="7890"/>
                </a:cubicBezTo>
                <a:cubicBezTo>
                  <a:pt x="89635" y="4806"/>
                  <a:pt x="94895" y="2721"/>
                  <a:pt x="101243" y="1632"/>
                </a:cubicBezTo>
                <a:cubicBezTo>
                  <a:pt x="107592" y="544"/>
                  <a:pt x="115301" y="0"/>
                  <a:pt x="124370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solidFill>
              <a:srgbClr val="37A4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内容占位符 2"/>
          <p:cNvSpPr>
            <a:spLocks noGrp="1"/>
          </p:cNvSpPr>
          <p:nvPr>
            <p:ph sz="half" idx="1"/>
          </p:nvPr>
        </p:nvSpPr>
        <p:spPr>
          <a:xfrm>
            <a:off x="1353455" y="2878708"/>
            <a:ext cx="5611032" cy="3318692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  <a:defRPr/>
            </a:pPr>
            <a:r>
              <a:rPr lang="zh-CN" altLang="en-US" sz="1800" dirty="0">
                <a:cs typeface="+mn-ea"/>
                <a:sym typeface="+mn-lt"/>
              </a:rPr>
              <a:t>人随四时而动，</a:t>
            </a:r>
            <a:r>
              <a:rPr lang="zh-CN" alt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早睡晚起也是这一节气要重点注意之事。</a:t>
            </a:r>
            <a:r>
              <a:rPr lang="zh-CN" altLang="en-US" sz="1800" dirty="0">
                <a:cs typeface="+mn-ea"/>
                <a:sym typeface="+mn-lt"/>
              </a:rPr>
              <a:t>大寒，阳气肃杀，夜间尤甚，人体的阴阳消长代谢也处于相当缓慢的时候，古人主张“早卧迟起”，早睡以养阳气，迟起以固阴精。当然这里说的迟起只是不要早于太阳而起，也绝非一觉睡到正午的懒觉。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7363824" y="1097280"/>
            <a:ext cx="3474721" cy="420624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4206240" y="166335"/>
            <a:ext cx="670560" cy="624152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4951136" y="163507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cs typeface="+mn-ea"/>
                <a:sym typeface="+mn-lt"/>
              </a:rPr>
              <a:t>大寒养生</a:t>
            </a:r>
            <a:endParaRPr lang="en-US" altLang="zh-CN" sz="3600" dirty="0"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6982461" y="166335"/>
            <a:ext cx="670560" cy="6241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 animBg="1"/>
      <p:bldP spid="37" grpId="0" animBg="1"/>
      <p:bldP spid="38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34"/>
          <p:cNvSpPr txBox="1"/>
          <p:nvPr/>
        </p:nvSpPr>
        <p:spPr>
          <a:xfrm>
            <a:off x="4115470" y="1509069"/>
            <a:ext cx="44227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运动锻炼</a:t>
            </a:r>
          </a:p>
        </p:txBody>
      </p:sp>
      <p:sp>
        <p:nvSpPr>
          <p:cNvPr id="36" name="任意多边形: 形状 8"/>
          <p:cNvSpPr/>
          <p:nvPr/>
        </p:nvSpPr>
        <p:spPr>
          <a:xfrm>
            <a:off x="8538209" y="2248996"/>
            <a:ext cx="287655" cy="212090"/>
          </a:xfrm>
          <a:custGeom>
            <a:avLst/>
            <a:gdLst/>
            <a:ahLst/>
            <a:cxnLst/>
            <a:rect l="l" t="t" r="r" b="b"/>
            <a:pathLst>
              <a:path w="368694" h="279150">
                <a:moveTo>
                  <a:pt x="319176" y="0"/>
                </a:moveTo>
                <a:cubicBezTo>
                  <a:pt x="327520" y="0"/>
                  <a:pt x="334866" y="544"/>
                  <a:pt x="341215" y="1632"/>
                </a:cubicBezTo>
                <a:cubicBezTo>
                  <a:pt x="347563" y="2721"/>
                  <a:pt x="352733" y="4806"/>
                  <a:pt x="356723" y="7890"/>
                </a:cubicBezTo>
                <a:cubicBezTo>
                  <a:pt x="360713" y="10974"/>
                  <a:pt x="363706" y="15417"/>
                  <a:pt x="365701" y="21222"/>
                </a:cubicBezTo>
                <a:cubicBezTo>
                  <a:pt x="367697" y="27026"/>
                  <a:pt x="368694" y="34644"/>
                  <a:pt x="368694" y="44076"/>
                </a:cubicBezTo>
                <a:cubicBezTo>
                  <a:pt x="368694" y="55322"/>
                  <a:pt x="368150" y="65570"/>
                  <a:pt x="367062" y="74821"/>
                </a:cubicBezTo>
                <a:cubicBezTo>
                  <a:pt x="365973" y="84071"/>
                  <a:pt x="364250" y="92869"/>
                  <a:pt x="361892" y="101212"/>
                </a:cubicBezTo>
                <a:cubicBezTo>
                  <a:pt x="359534" y="109556"/>
                  <a:pt x="356270" y="117809"/>
                  <a:pt x="352097" y="125971"/>
                </a:cubicBezTo>
                <a:cubicBezTo>
                  <a:pt x="347926" y="134133"/>
                  <a:pt x="342938" y="142568"/>
                  <a:pt x="337133" y="151274"/>
                </a:cubicBezTo>
                <a:lnTo>
                  <a:pt x="263129" y="262826"/>
                </a:lnTo>
                <a:cubicBezTo>
                  <a:pt x="261678" y="265728"/>
                  <a:pt x="259773" y="268176"/>
                  <a:pt x="257415" y="270172"/>
                </a:cubicBezTo>
                <a:cubicBezTo>
                  <a:pt x="255057" y="272167"/>
                  <a:pt x="252246" y="273799"/>
                  <a:pt x="248981" y="275069"/>
                </a:cubicBezTo>
                <a:cubicBezTo>
                  <a:pt x="245716" y="276339"/>
                  <a:pt x="241907" y="277336"/>
                  <a:pt x="237553" y="278062"/>
                </a:cubicBezTo>
                <a:cubicBezTo>
                  <a:pt x="233200" y="278787"/>
                  <a:pt x="227759" y="279150"/>
                  <a:pt x="221229" y="279150"/>
                </a:cubicBezTo>
                <a:cubicBezTo>
                  <a:pt x="215425" y="279150"/>
                  <a:pt x="210618" y="278878"/>
                  <a:pt x="206809" y="278334"/>
                </a:cubicBezTo>
                <a:cubicBezTo>
                  <a:pt x="203000" y="277790"/>
                  <a:pt x="200098" y="276792"/>
                  <a:pt x="198102" y="275341"/>
                </a:cubicBezTo>
                <a:cubicBezTo>
                  <a:pt x="196107" y="273890"/>
                  <a:pt x="195110" y="272076"/>
                  <a:pt x="195110" y="269900"/>
                </a:cubicBezTo>
                <a:cubicBezTo>
                  <a:pt x="195110" y="267723"/>
                  <a:pt x="195654" y="265002"/>
                  <a:pt x="196742" y="261737"/>
                </a:cubicBezTo>
                <a:lnTo>
                  <a:pt x="268570" y="113184"/>
                </a:lnTo>
                <a:lnTo>
                  <a:pt x="268570" y="44076"/>
                </a:lnTo>
                <a:cubicBezTo>
                  <a:pt x="268570" y="34644"/>
                  <a:pt x="269477" y="27026"/>
                  <a:pt x="271291" y="21222"/>
                </a:cubicBezTo>
                <a:cubicBezTo>
                  <a:pt x="273105" y="15417"/>
                  <a:pt x="276098" y="10974"/>
                  <a:pt x="280269" y="7890"/>
                </a:cubicBezTo>
                <a:cubicBezTo>
                  <a:pt x="284441" y="4806"/>
                  <a:pt x="289702" y="2721"/>
                  <a:pt x="296050" y="1632"/>
                </a:cubicBezTo>
                <a:cubicBezTo>
                  <a:pt x="302398" y="544"/>
                  <a:pt x="310107" y="0"/>
                  <a:pt x="319176" y="0"/>
                </a:cubicBezTo>
                <a:close/>
                <a:moveTo>
                  <a:pt x="124370" y="0"/>
                </a:moveTo>
                <a:cubicBezTo>
                  <a:pt x="133076" y="0"/>
                  <a:pt x="140513" y="544"/>
                  <a:pt x="146680" y="1632"/>
                </a:cubicBezTo>
                <a:cubicBezTo>
                  <a:pt x="152847" y="2721"/>
                  <a:pt x="157926" y="4806"/>
                  <a:pt x="161916" y="7890"/>
                </a:cubicBezTo>
                <a:cubicBezTo>
                  <a:pt x="165907" y="10974"/>
                  <a:pt x="168900" y="15417"/>
                  <a:pt x="170895" y="21222"/>
                </a:cubicBezTo>
                <a:cubicBezTo>
                  <a:pt x="172890" y="27026"/>
                  <a:pt x="173888" y="34644"/>
                  <a:pt x="173888" y="44076"/>
                </a:cubicBezTo>
                <a:cubicBezTo>
                  <a:pt x="173888" y="55322"/>
                  <a:pt x="173344" y="65570"/>
                  <a:pt x="172255" y="74821"/>
                </a:cubicBezTo>
                <a:cubicBezTo>
                  <a:pt x="171167" y="84071"/>
                  <a:pt x="169444" y="92869"/>
                  <a:pt x="167086" y="101212"/>
                </a:cubicBezTo>
                <a:cubicBezTo>
                  <a:pt x="164728" y="109556"/>
                  <a:pt x="161463" y="117809"/>
                  <a:pt x="157291" y="125971"/>
                </a:cubicBezTo>
                <a:cubicBezTo>
                  <a:pt x="153119" y="134133"/>
                  <a:pt x="148131" y="142568"/>
                  <a:pt x="142327" y="151274"/>
                </a:cubicBezTo>
                <a:lnTo>
                  <a:pt x="68322" y="262826"/>
                </a:lnTo>
                <a:cubicBezTo>
                  <a:pt x="66871" y="265728"/>
                  <a:pt x="64966" y="268176"/>
                  <a:pt x="62608" y="270172"/>
                </a:cubicBezTo>
                <a:cubicBezTo>
                  <a:pt x="60250" y="272167"/>
                  <a:pt x="57439" y="273799"/>
                  <a:pt x="54174" y="275069"/>
                </a:cubicBezTo>
                <a:cubicBezTo>
                  <a:pt x="50909" y="276339"/>
                  <a:pt x="47100" y="277336"/>
                  <a:pt x="42747" y="278062"/>
                </a:cubicBezTo>
                <a:cubicBezTo>
                  <a:pt x="38394" y="278787"/>
                  <a:pt x="32952" y="279150"/>
                  <a:pt x="26422" y="279150"/>
                </a:cubicBezTo>
                <a:cubicBezTo>
                  <a:pt x="20618" y="279150"/>
                  <a:pt x="15721" y="278878"/>
                  <a:pt x="11730" y="278334"/>
                </a:cubicBezTo>
                <a:cubicBezTo>
                  <a:pt x="7740" y="277790"/>
                  <a:pt x="4838" y="276792"/>
                  <a:pt x="3024" y="275341"/>
                </a:cubicBezTo>
                <a:cubicBezTo>
                  <a:pt x="1210" y="273890"/>
                  <a:pt x="212" y="272076"/>
                  <a:pt x="31" y="269900"/>
                </a:cubicBezTo>
                <a:cubicBezTo>
                  <a:pt x="-150" y="267723"/>
                  <a:pt x="484" y="265002"/>
                  <a:pt x="1935" y="261737"/>
                </a:cubicBezTo>
                <a:lnTo>
                  <a:pt x="73764" y="113184"/>
                </a:lnTo>
                <a:lnTo>
                  <a:pt x="73764" y="44076"/>
                </a:lnTo>
                <a:cubicBezTo>
                  <a:pt x="73764" y="34644"/>
                  <a:pt x="74670" y="27026"/>
                  <a:pt x="76484" y="21222"/>
                </a:cubicBezTo>
                <a:cubicBezTo>
                  <a:pt x="78298" y="15417"/>
                  <a:pt x="81291" y="10974"/>
                  <a:pt x="85463" y="7890"/>
                </a:cubicBezTo>
                <a:cubicBezTo>
                  <a:pt x="89635" y="4806"/>
                  <a:pt x="94895" y="2721"/>
                  <a:pt x="101243" y="1632"/>
                </a:cubicBezTo>
                <a:cubicBezTo>
                  <a:pt x="107592" y="544"/>
                  <a:pt x="115301" y="0"/>
                  <a:pt x="124370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任意多边形: 形状 8"/>
          <p:cNvSpPr/>
          <p:nvPr/>
        </p:nvSpPr>
        <p:spPr>
          <a:xfrm flipH="1" flipV="1">
            <a:off x="3804956" y="1692885"/>
            <a:ext cx="310515" cy="229870"/>
          </a:xfrm>
          <a:custGeom>
            <a:avLst/>
            <a:gdLst/>
            <a:ahLst/>
            <a:cxnLst/>
            <a:rect l="l" t="t" r="r" b="b"/>
            <a:pathLst>
              <a:path w="368694" h="279150">
                <a:moveTo>
                  <a:pt x="319176" y="0"/>
                </a:moveTo>
                <a:cubicBezTo>
                  <a:pt x="327520" y="0"/>
                  <a:pt x="334866" y="544"/>
                  <a:pt x="341215" y="1632"/>
                </a:cubicBezTo>
                <a:cubicBezTo>
                  <a:pt x="347563" y="2721"/>
                  <a:pt x="352733" y="4806"/>
                  <a:pt x="356723" y="7890"/>
                </a:cubicBezTo>
                <a:cubicBezTo>
                  <a:pt x="360713" y="10974"/>
                  <a:pt x="363706" y="15417"/>
                  <a:pt x="365701" y="21222"/>
                </a:cubicBezTo>
                <a:cubicBezTo>
                  <a:pt x="367697" y="27026"/>
                  <a:pt x="368694" y="34644"/>
                  <a:pt x="368694" y="44076"/>
                </a:cubicBezTo>
                <a:cubicBezTo>
                  <a:pt x="368694" y="55322"/>
                  <a:pt x="368150" y="65570"/>
                  <a:pt x="367062" y="74821"/>
                </a:cubicBezTo>
                <a:cubicBezTo>
                  <a:pt x="365973" y="84071"/>
                  <a:pt x="364250" y="92869"/>
                  <a:pt x="361892" y="101212"/>
                </a:cubicBezTo>
                <a:cubicBezTo>
                  <a:pt x="359534" y="109556"/>
                  <a:pt x="356270" y="117809"/>
                  <a:pt x="352097" y="125971"/>
                </a:cubicBezTo>
                <a:cubicBezTo>
                  <a:pt x="347926" y="134133"/>
                  <a:pt x="342938" y="142568"/>
                  <a:pt x="337133" y="151274"/>
                </a:cubicBezTo>
                <a:lnTo>
                  <a:pt x="263129" y="262826"/>
                </a:lnTo>
                <a:cubicBezTo>
                  <a:pt x="261678" y="265728"/>
                  <a:pt x="259773" y="268176"/>
                  <a:pt x="257415" y="270172"/>
                </a:cubicBezTo>
                <a:cubicBezTo>
                  <a:pt x="255057" y="272167"/>
                  <a:pt x="252246" y="273799"/>
                  <a:pt x="248981" y="275069"/>
                </a:cubicBezTo>
                <a:cubicBezTo>
                  <a:pt x="245716" y="276339"/>
                  <a:pt x="241907" y="277336"/>
                  <a:pt x="237553" y="278062"/>
                </a:cubicBezTo>
                <a:cubicBezTo>
                  <a:pt x="233200" y="278787"/>
                  <a:pt x="227759" y="279150"/>
                  <a:pt x="221229" y="279150"/>
                </a:cubicBezTo>
                <a:cubicBezTo>
                  <a:pt x="215425" y="279150"/>
                  <a:pt x="210618" y="278878"/>
                  <a:pt x="206809" y="278334"/>
                </a:cubicBezTo>
                <a:cubicBezTo>
                  <a:pt x="203000" y="277790"/>
                  <a:pt x="200098" y="276792"/>
                  <a:pt x="198102" y="275341"/>
                </a:cubicBezTo>
                <a:cubicBezTo>
                  <a:pt x="196107" y="273890"/>
                  <a:pt x="195110" y="272076"/>
                  <a:pt x="195110" y="269900"/>
                </a:cubicBezTo>
                <a:cubicBezTo>
                  <a:pt x="195110" y="267723"/>
                  <a:pt x="195654" y="265002"/>
                  <a:pt x="196742" y="261737"/>
                </a:cubicBezTo>
                <a:lnTo>
                  <a:pt x="268570" y="113184"/>
                </a:lnTo>
                <a:lnTo>
                  <a:pt x="268570" y="44076"/>
                </a:lnTo>
                <a:cubicBezTo>
                  <a:pt x="268570" y="34644"/>
                  <a:pt x="269477" y="27026"/>
                  <a:pt x="271291" y="21222"/>
                </a:cubicBezTo>
                <a:cubicBezTo>
                  <a:pt x="273105" y="15417"/>
                  <a:pt x="276098" y="10974"/>
                  <a:pt x="280269" y="7890"/>
                </a:cubicBezTo>
                <a:cubicBezTo>
                  <a:pt x="284441" y="4806"/>
                  <a:pt x="289702" y="2721"/>
                  <a:pt x="296050" y="1632"/>
                </a:cubicBezTo>
                <a:cubicBezTo>
                  <a:pt x="302398" y="544"/>
                  <a:pt x="310107" y="0"/>
                  <a:pt x="319176" y="0"/>
                </a:cubicBezTo>
                <a:close/>
                <a:moveTo>
                  <a:pt x="124370" y="0"/>
                </a:moveTo>
                <a:cubicBezTo>
                  <a:pt x="133076" y="0"/>
                  <a:pt x="140513" y="544"/>
                  <a:pt x="146680" y="1632"/>
                </a:cubicBezTo>
                <a:cubicBezTo>
                  <a:pt x="152847" y="2721"/>
                  <a:pt x="157926" y="4806"/>
                  <a:pt x="161916" y="7890"/>
                </a:cubicBezTo>
                <a:cubicBezTo>
                  <a:pt x="165907" y="10974"/>
                  <a:pt x="168900" y="15417"/>
                  <a:pt x="170895" y="21222"/>
                </a:cubicBezTo>
                <a:cubicBezTo>
                  <a:pt x="172890" y="27026"/>
                  <a:pt x="173888" y="34644"/>
                  <a:pt x="173888" y="44076"/>
                </a:cubicBezTo>
                <a:cubicBezTo>
                  <a:pt x="173888" y="55322"/>
                  <a:pt x="173344" y="65570"/>
                  <a:pt x="172255" y="74821"/>
                </a:cubicBezTo>
                <a:cubicBezTo>
                  <a:pt x="171167" y="84071"/>
                  <a:pt x="169444" y="92869"/>
                  <a:pt x="167086" y="101212"/>
                </a:cubicBezTo>
                <a:cubicBezTo>
                  <a:pt x="164728" y="109556"/>
                  <a:pt x="161463" y="117809"/>
                  <a:pt x="157291" y="125971"/>
                </a:cubicBezTo>
                <a:cubicBezTo>
                  <a:pt x="153119" y="134133"/>
                  <a:pt x="148131" y="142568"/>
                  <a:pt x="142327" y="151274"/>
                </a:cubicBezTo>
                <a:lnTo>
                  <a:pt x="68322" y="262826"/>
                </a:lnTo>
                <a:cubicBezTo>
                  <a:pt x="66871" y="265728"/>
                  <a:pt x="64966" y="268176"/>
                  <a:pt x="62608" y="270172"/>
                </a:cubicBezTo>
                <a:cubicBezTo>
                  <a:pt x="60250" y="272167"/>
                  <a:pt x="57439" y="273799"/>
                  <a:pt x="54174" y="275069"/>
                </a:cubicBezTo>
                <a:cubicBezTo>
                  <a:pt x="50909" y="276339"/>
                  <a:pt x="47100" y="277336"/>
                  <a:pt x="42747" y="278062"/>
                </a:cubicBezTo>
                <a:cubicBezTo>
                  <a:pt x="38394" y="278787"/>
                  <a:pt x="32952" y="279150"/>
                  <a:pt x="26422" y="279150"/>
                </a:cubicBezTo>
                <a:cubicBezTo>
                  <a:pt x="20618" y="279150"/>
                  <a:pt x="15721" y="278878"/>
                  <a:pt x="11730" y="278334"/>
                </a:cubicBezTo>
                <a:cubicBezTo>
                  <a:pt x="7740" y="277790"/>
                  <a:pt x="4838" y="276792"/>
                  <a:pt x="3024" y="275341"/>
                </a:cubicBezTo>
                <a:cubicBezTo>
                  <a:pt x="1210" y="273890"/>
                  <a:pt x="212" y="272076"/>
                  <a:pt x="31" y="269900"/>
                </a:cubicBezTo>
                <a:cubicBezTo>
                  <a:pt x="-150" y="267723"/>
                  <a:pt x="484" y="265002"/>
                  <a:pt x="1935" y="261737"/>
                </a:cubicBezTo>
                <a:lnTo>
                  <a:pt x="73764" y="113184"/>
                </a:lnTo>
                <a:lnTo>
                  <a:pt x="73764" y="44076"/>
                </a:lnTo>
                <a:cubicBezTo>
                  <a:pt x="73764" y="34644"/>
                  <a:pt x="74670" y="27026"/>
                  <a:pt x="76484" y="21222"/>
                </a:cubicBezTo>
                <a:cubicBezTo>
                  <a:pt x="78298" y="15417"/>
                  <a:pt x="81291" y="10974"/>
                  <a:pt x="85463" y="7890"/>
                </a:cubicBezTo>
                <a:cubicBezTo>
                  <a:pt x="89635" y="4806"/>
                  <a:pt x="94895" y="2721"/>
                  <a:pt x="101243" y="1632"/>
                </a:cubicBezTo>
                <a:cubicBezTo>
                  <a:pt x="107592" y="544"/>
                  <a:pt x="115301" y="0"/>
                  <a:pt x="124370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solidFill>
              <a:srgbClr val="37A4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内容占位符 2"/>
          <p:cNvSpPr>
            <a:spLocks noGrp="1"/>
          </p:cNvSpPr>
          <p:nvPr>
            <p:ph sz="half" idx="1"/>
          </p:nvPr>
        </p:nvSpPr>
        <p:spPr>
          <a:xfrm>
            <a:off x="1323791" y="2728868"/>
            <a:ext cx="10310225" cy="3318692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  <a:defRPr/>
            </a:pPr>
            <a:r>
              <a:rPr lang="zh-CN" altLang="en-US" sz="1600" dirty="0">
                <a:cs typeface="+mn-ea"/>
                <a:sym typeface="+mn-lt"/>
              </a:rPr>
              <a:t>大寒养生运动，在冬季，运动锻炼是养生的精髓所在。因为这也是有老话的。俗话说，“冬天动一动，少闹一场病”。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zh-CN" altLang="en-US" sz="1600" dirty="0">
                <a:cs typeface="+mn-ea"/>
                <a:sym typeface="+mn-lt"/>
              </a:rPr>
              <a:t>在“大寒”节气里，气候一冷一热很容易感冒。所以如果要运动的话，最好等到太阳出来以后再进行户外锻炼。由于户外气温比室内低，人的韧带弹性和关节柔韧性都没有之前的灵活，为避免造成运动损伤。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zh-CN" altLang="en-US" sz="1600" dirty="0">
                <a:cs typeface="+mn-ea"/>
                <a:sym typeface="+mn-lt"/>
              </a:rPr>
              <a:t>冬季可循序渐进地进行一些有氧运动，比如快走、慢跑、跳绳、踢毽子、打太极拳、打篮球等，既运动了肢体，也加强了气血循环运行，使气血旺盛，气机通畅，血脉顺和，全身四肢百骸才能温暖。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4206240" y="166335"/>
            <a:ext cx="670560" cy="624152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4951136" y="163507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cs typeface="+mn-ea"/>
                <a:sym typeface="+mn-lt"/>
              </a:rPr>
              <a:t>大寒养生</a:t>
            </a:r>
            <a:endParaRPr lang="en-US" altLang="zh-CN" sz="3600" dirty="0"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6982461" y="166335"/>
            <a:ext cx="670560" cy="6241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 animBg="1"/>
      <p:bldP spid="37" grpId="0" animBg="1"/>
      <p:bldP spid="38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>
            <a:off x="3009163" y="-2122135"/>
            <a:ext cx="6498456" cy="1125762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2485257" y="1642369"/>
            <a:ext cx="3369587" cy="372196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0" y="-7124"/>
            <a:ext cx="6791418" cy="686512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0" y="3687674"/>
            <a:ext cx="2981202" cy="204548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0" y="4980373"/>
            <a:ext cx="12192000" cy="187762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7845147" y="0"/>
            <a:ext cx="4346853" cy="580761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9" cstate="screen"/>
          <a:srcRect/>
          <a:stretch>
            <a:fillRect/>
          </a:stretch>
        </p:blipFill>
        <p:spPr>
          <a:xfrm>
            <a:off x="9951375" y="3687674"/>
            <a:ext cx="2240625" cy="317744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10" cstate="screen"/>
          <a:srcRect/>
          <a:stretch>
            <a:fillRect/>
          </a:stretch>
        </p:blipFill>
        <p:spPr>
          <a:xfrm>
            <a:off x="5387002" y="0"/>
            <a:ext cx="3610779" cy="1642369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6311013" y="3592879"/>
            <a:ext cx="3642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大寒，是二十四节气中的最后一个节气。斗指丑；太阳黄经为</a:t>
            </a:r>
            <a:r>
              <a:rPr lang="en-US" altLang="zh-CN" sz="1400" dirty="0">
                <a:cs typeface="+mn-ea"/>
                <a:sym typeface="+mn-lt"/>
              </a:rPr>
              <a:t>300°</a:t>
            </a:r>
            <a:r>
              <a:rPr lang="zh-CN" altLang="en-US" sz="1400" dirty="0">
                <a:cs typeface="+mn-ea"/>
                <a:sym typeface="+mn-lt"/>
              </a:rPr>
              <a:t>；公历</a:t>
            </a:r>
            <a:r>
              <a:rPr lang="en-US" altLang="zh-CN" sz="1400" dirty="0">
                <a:cs typeface="+mn-ea"/>
                <a:sym typeface="+mn-lt"/>
              </a:rPr>
              <a:t>1</a:t>
            </a:r>
            <a:r>
              <a:rPr lang="zh-CN" altLang="en-US" sz="1400" dirty="0">
                <a:cs typeface="+mn-ea"/>
                <a:sym typeface="+mn-lt"/>
              </a:rPr>
              <a:t>月</a:t>
            </a:r>
            <a:r>
              <a:rPr lang="en-US" altLang="zh-CN" sz="1400" dirty="0">
                <a:cs typeface="+mn-ea"/>
                <a:sym typeface="+mn-lt"/>
              </a:rPr>
              <a:t>20</a:t>
            </a:r>
            <a:r>
              <a:rPr lang="zh-CN" altLang="en-US" sz="1400" dirty="0">
                <a:cs typeface="+mn-ea"/>
                <a:sym typeface="+mn-lt"/>
              </a:rPr>
              <a:t>－</a:t>
            </a:r>
            <a:r>
              <a:rPr lang="en-US" altLang="zh-CN" sz="1400" dirty="0">
                <a:cs typeface="+mn-ea"/>
                <a:sym typeface="+mn-lt"/>
              </a:rPr>
              <a:t>21</a:t>
            </a:r>
            <a:r>
              <a:rPr lang="zh-CN" altLang="en-US" sz="1400" dirty="0">
                <a:cs typeface="+mn-ea"/>
                <a:sym typeface="+mn-lt"/>
              </a:rPr>
              <a:t>日交节。</a:t>
            </a:r>
          </a:p>
        </p:txBody>
      </p:sp>
      <p:sp>
        <p:nvSpPr>
          <p:cNvPr id="16" name="矩形 15"/>
          <p:cNvSpPr/>
          <p:nvPr/>
        </p:nvSpPr>
        <p:spPr>
          <a:xfrm>
            <a:off x="5786911" y="2234475"/>
            <a:ext cx="459613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000" spc="600" dirty="0">
                <a:ln w="1270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感谢观看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5414046" y="-7363"/>
            <a:ext cx="3610779" cy="164236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0" y="-7124"/>
            <a:ext cx="6791418" cy="686512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0" y="3687674"/>
            <a:ext cx="2981202" cy="204548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0" y="4980373"/>
            <a:ext cx="12192000" cy="187762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7845147" y="0"/>
            <a:ext cx="4346853" cy="580761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9951375" y="3687674"/>
            <a:ext cx="2240625" cy="3177449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6509088" y="1179231"/>
            <a:ext cx="2672118" cy="412473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629737" y="1317472"/>
            <a:ext cx="2395088" cy="3831556"/>
          </a:xfrm>
          <a:prstGeom prst="rect">
            <a:avLst/>
          </a:prstGeom>
          <a:noFill/>
          <a:ln w="3175">
            <a:solidFill>
              <a:schemeClr val="tx1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834752" y="1572391"/>
            <a:ext cx="861774" cy="296391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400" dirty="0">
                <a:cs typeface="+mn-ea"/>
                <a:sym typeface="+mn-lt"/>
              </a:rPr>
              <a:t>节气概述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983373" y="2370474"/>
            <a:ext cx="861774" cy="23703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400" dirty="0">
                <a:cs typeface="+mn-ea"/>
                <a:sym typeface="+mn-lt"/>
              </a:rPr>
              <a:t>第一部分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9" cstate="screen"/>
          <a:srcRect/>
          <a:stretch>
            <a:fillRect/>
          </a:stretch>
        </p:blipFill>
        <p:spPr>
          <a:xfrm>
            <a:off x="1529181" y="903334"/>
            <a:ext cx="4772257" cy="47722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37286" y="1266348"/>
            <a:ext cx="48947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大寒的由来</a:t>
            </a:r>
          </a:p>
        </p:txBody>
      </p:sp>
      <p:sp>
        <p:nvSpPr>
          <p:cNvPr id="15" name="任意多边形: 形状 8"/>
          <p:cNvSpPr/>
          <p:nvPr/>
        </p:nvSpPr>
        <p:spPr>
          <a:xfrm>
            <a:off x="6069226" y="2101373"/>
            <a:ext cx="287655" cy="212090"/>
          </a:xfrm>
          <a:custGeom>
            <a:avLst/>
            <a:gdLst/>
            <a:ahLst/>
            <a:cxnLst/>
            <a:rect l="l" t="t" r="r" b="b"/>
            <a:pathLst>
              <a:path w="368694" h="279150">
                <a:moveTo>
                  <a:pt x="319176" y="0"/>
                </a:moveTo>
                <a:cubicBezTo>
                  <a:pt x="327520" y="0"/>
                  <a:pt x="334866" y="544"/>
                  <a:pt x="341215" y="1632"/>
                </a:cubicBezTo>
                <a:cubicBezTo>
                  <a:pt x="347563" y="2721"/>
                  <a:pt x="352733" y="4806"/>
                  <a:pt x="356723" y="7890"/>
                </a:cubicBezTo>
                <a:cubicBezTo>
                  <a:pt x="360713" y="10974"/>
                  <a:pt x="363706" y="15417"/>
                  <a:pt x="365701" y="21222"/>
                </a:cubicBezTo>
                <a:cubicBezTo>
                  <a:pt x="367697" y="27026"/>
                  <a:pt x="368694" y="34644"/>
                  <a:pt x="368694" y="44076"/>
                </a:cubicBezTo>
                <a:cubicBezTo>
                  <a:pt x="368694" y="55322"/>
                  <a:pt x="368150" y="65570"/>
                  <a:pt x="367062" y="74821"/>
                </a:cubicBezTo>
                <a:cubicBezTo>
                  <a:pt x="365973" y="84071"/>
                  <a:pt x="364250" y="92869"/>
                  <a:pt x="361892" y="101212"/>
                </a:cubicBezTo>
                <a:cubicBezTo>
                  <a:pt x="359534" y="109556"/>
                  <a:pt x="356270" y="117809"/>
                  <a:pt x="352097" y="125971"/>
                </a:cubicBezTo>
                <a:cubicBezTo>
                  <a:pt x="347926" y="134133"/>
                  <a:pt x="342938" y="142568"/>
                  <a:pt x="337133" y="151274"/>
                </a:cubicBezTo>
                <a:lnTo>
                  <a:pt x="263129" y="262826"/>
                </a:lnTo>
                <a:cubicBezTo>
                  <a:pt x="261678" y="265728"/>
                  <a:pt x="259773" y="268176"/>
                  <a:pt x="257415" y="270172"/>
                </a:cubicBezTo>
                <a:cubicBezTo>
                  <a:pt x="255057" y="272167"/>
                  <a:pt x="252246" y="273799"/>
                  <a:pt x="248981" y="275069"/>
                </a:cubicBezTo>
                <a:cubicBezTo>
                  <a:pt x="245716" y="276339"/>
                  <a:pt x="241907" y="277336"/>
                  <a:pt x="237553" y="278062"/>
                </a:cubicBezTo>
                <a:cubicBezTo>
                  <a:pt x="233200" y="278787"/>
                  <a:pt x="227759" y="279150"/>
                  <a:pt x="221229" y="279150"/>
                </a:cubicBezTo>
                <a:cubicBezTo>
                  <a:pt x="215425" y="279150"/>
                  <a:pt x="210618" y="278878"/>
                  <a:pt x="206809" y="278334"/>
                </a:cubicBezTo>
                <a:cubicBezTo>
                  <a:pt x="203000" y="277790"/>
                  <a:pt x="200098" y="276792"/>
                  <a:pt x="198102" y="275341"/>
                </a:cubicBezTo>
                <a:cubicBezTo>
                  <a:pt x="196107" y="273890"/>
                  <a:pt x="195110" y="272076"/>
                  <a:pt x="195110" y="269900"/>
                </a:cubicBezTo>
                <a:cubicBezTo>
                  <a:pt x="195110" y="267723"/>
                  <a:pt x="195654" y="265002"/>
                  <a:pt x="196742" y="261737"/>
                </a:cubicBezTo>
                <a:lnTo>
                  <a:pt x="268570" y="113184"/>
                </a:lnTo>
                <a:lnTo>
                  <a:pt x="268570" y="44076"/>
                </a:lnTo>
                <a:cubicBezTo>
                  <a:pt x="268570" y="34644"/>
                  <a:pt x="269477" y="27026"/>
                  <a:pt x="271291" y="21222"/>
                </a:cubicBezTo>
                <a:cubicBezTo>
                  <a:pt x="273105" y="15417"/>
                  <a:pt x="276098" y="10974"/>
                  <a:pt x="280269" y="7890"/>
                </a:cubicBezTo>
                <a:cubicBezTo>
                  <a:pt x="284441" y="4806"/>
                  <a:pt x="289702" y="2721"/>
                  <a:pt x="296050" y="1632"/>
                </a:cubicBezTo>
                <a:cubicBezTo>
                  <a:pt x="302398" y="544"/>
                  <a:pt x="310107" y="0"/>
                  <a:pt x="319176" y="0"/>
                </a:cubicBezTo>
                <a:close/>
                <a:moveTo>
                  <a:pt x="124370" y="0"/>
                </a:moveTo>
                <a:cubicBezTo>
                  <a:pt x="133076" y="0"/>
                  <a:pt x="140513" y="544"/>
                  <a:pt x="146680" y="1632"/>
                </a:cubicBezTo>
                <a:cubicBezTo>
                  <a:pt x="152847" y="2721"/>
                  <a:pt x="157926" y="4806"/>
                  <a:pt x="161916" y="7890"/>
                </a:cubicBezTo>
                <a:cubicBezTo>
                  <a:pt x="165907" y="10974"/>
                  <a:pt x="168900" y="15417"/>
                  <a:pt x="170895" y="21222"/>
                </a:cubicBezTo>
                <a:cubicBezTo>
                  <a:pt x="172890" y="27026"/>
                  <a:pt x="173888" y="34644"/>
                  <a:pt x="173888" y="44076"/>
                </a:cubicBezTo>
                <a:cubicBezTo>
                  <a:pt x="173888" y="55322"/>
                  <a:pt x="173344" y="65570"/>
                  <a:pt x="172255" y="74821"/>
                </a:cubicBezTo>
                <a:cubicBezTo>
                  <a:pt x="171167" y="84071"/>
                  <a:pt x="169444" y="92869"/>
                  <a:pt x="167086" y="101212"/>
                </a:cubicBezTo>
                <a:cubicBezTo>
                  <a:pt x="164728" y="109556"/>
                  <a:pt x="161463" y="117809"/>
                  <a:pt x="157291" y="125971"/>
                </a:cubicBezTo>
                <a:cubicBezTo>
                  <a:pt x="153119" y="134133"/>
                  <a:pt x="148131" y="142568"/>
                  <a:pt x="142327" y="151274"/>
                </a:cubicBezTo>
                <a:lnTo>
                  <a:pt x="68322" y="262826"/>
                </a:lnTo>
                <a:cubicBezTo>
                  <a:pt x="66871" y="265728"/>
                  <a:pt x="64966" y="268176"/>
                  <a:pt x="62608" y="270172"/>
                </a:cubicBezTo>
                <a:cubicBezTo>
                  <a:pt x="60250" y="272167"/>
                  <a:pt x="57439" y="273799"/>
                  <a:pt x="54174" y="275069"/>
                </a:cubicBezTo>
                <a:cubicBezTo>
                  <a:pt x="50909" y="276339"/>
                  <a:pt x="47100" y="277336"/>
                  <a:pt x="42747" y="278062"/>
                </a:cubicBezTo>
                <a:cubicBezTo>
                  <a:pt x="38394" y="278787"/>
                  <a:pt x="32952" y="279150"/>
                  <a:pt x="26422" y="279150"/>
                </a:cubicBezTo>
                <a:cubicBezTo>
                  <a:pt x="20618" y="279150"/>
                  <a:pt x="15721" y="278878"/>
                  <a:pt x="11730" y="278334"/>
                </a:cubicBezTo>
                <a:cubicBezTo>
                  <a:pt x="7740" y="277790"/>
                  <a:pt x="4838" y="276792"/>
                  <a:pt x="3024" y="275341"/>
                </a:cubicBezTo>
                <a:cubicBezTo>
                  <a:pt x="1210" y="273890"/>
                  <a:pt x="212" y="272076"/>
                  <a:pt x="31" y="269900"/>
                </a:cubicBezTo>
                <a:cubicBezTo>
                  <a:pt x="-150" y="267723"/>
                  <a:pt x="484" y="265002"/>
                  <a:pt x="1935" y="261737"/>
                </a:cubicBezTo>
                <a:lnTo>
                  <a:pt x="73764" y="113184"/>
                </a:lnTo>
                <a:lnTo>
                  <a:pt x="73764" y="44076"/>
                </a:lnTo>
                <a:cubicBezTo>
                  <a:pt x="73764" y="34644"/>
                  <a:pt x="74670" y="27026"/>
                  <a:pt x="76484" y="21222"/>
                </a:cubicBezTo>
                <a:cubicBezTo>
                  <a:pt x="78298" y="15417"/>
                  <a:pt x="81291" y="10974"/>
                  <a:pt x="85463" y="7890"/>
                </a:cubicBezTo>
                <a:cubicBezTo>
                  <a:pt x="89635" y="4806"/>
                  <a:pt x="94895" y="2721"/>
                  <a:pt x="101243" y="1632"/>
                </a:cubicBezTo>
                <a:cubicBezTo>
                  <a:pt x="107592" y="544"/>
                  <a:pt x="115301" y="0"/>
                  <a:pt x="124370" y="0"/>
                </a:cubicBezTo>
                <a:close/>
              </a:path>
            </a:pathLst>
          </a:cu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任意多边形: 形状 8"/>
          <p:cNvSpPr/>
          <p:nvPr/>
        </p:nvSpPr>
        <p:spPr>
          <a:xfrm flipH="1" flipV="1">
            <a:off x="876301" y="1326991"/>
            <a:ext cx="310515" cy="229870"/>
          </a:xfrm>
          <a:custGeom>
            <a:avLst/>
            <a:gdLst/>
            <a:ahLst/>
            <a:cxnLst/>
            <a:rect l="l" t="t" r="r" b="b"/>
            <a:pathLst>
              <a:path w="368694" h="279150">
                <a:moveTo>
                  <a:pt x="319176" y="0"/>
                </a:moveTo>
                <a:cubicBezTo>
                  <a:pt x="327520" y="0"/>
                  <a:pt x="334866" y="544"/>
                  <a:pt x="341215" y="1632"/>
                </a:cubicBezTo>
                <a:cubicBezTo>
                  <a:pt x="347563" y="2721"/>
                  <a:pt x="352733" y="4806"/>
                  <a:pt x="356723" y="7890"/>
                </a:cubicBezTo>
                <a:cubicBezTo>
                  <a:pt x="360713" y="10974"/>
                  <a:pt x="363706" y="15417"/>
                  <a:pt x="365701" y="21222"/>
                </a:cubicBezTo>
                <a:cubicBezTo>
                  <a:pt x="367697" y="27026"/>
                  <a:pt x="368694" y="34644"/>
                  <a:pt x="368694" y="44076"/>
                </a:cubicBezTo>
                <a:cubicBezTo>
                  <a:pt x="368694" y="55322"/>
                  <a:pt x="368150" y="65570"/>
                  <a:pt x="367062" y="74821"/>
                </a:cubicBezTo>
                <a:cubicBezTo>
                  <a:pt x="365973" y="84071"/>
                  <a:pt x="364250" y="92869"/>
                  <a:pt x="361892" y="101212"/>
                </a:cubicBezTo>
                <a:cubicBezTo>
                  <a:pt x="359534" y="109556"/>
                  <a:pt x="356270" y="117809"/>
                  <a:pt x="352097" y="125971"/>
                </a:cubicBezTo>
                <a:cubicBezTo>
                  <a:pt x="347926" y="134133"/>
                  <a:pt x="342938" y="142568"/>
                  <a:pt x="337133" y="151274"/>
                </a:cubicBezTo>
                <a:lnTo>
                  <a:pt x="263129" y="262826"/>
                </a:lnTo>
                <a:cubicBezTo>
                  <a:pt x="261678" y="265728"/>
                  <a:pt x="259773" y="268176"/>
                  <a:pt x="257415" y="270172"/>
                </a:cubicBezTo>
                <a:cubicBezTo>
                  <a:pt x="255057" y="272167"/>
                  <a:pt x="252246" y="273799"/>
                  <a:pt x="248981" y="275069"/>
                </a:cubicBezTo>
                <a:cubicBezTo>
                  <a:pt x="245716" y="276339"/>
                  <a:pt x="241907" y="277336"/>
                  <a:pt x="237553" y="278062"/>
                </a:cubicBezTo>
                <a:cubicBezTo>
                  <a:pt x="233200" y="278787"/>
                  <a:pt x="227759" y="279150"/>
                  <a:pt x="221229" y="279150"/>
                </a:cubicBezTo>
                <a:cubicBezTo>
                  <a:pt x="215425" y="279150"/>
                  <a:pt x="210618" y="278878"/>
                  <a:pt x="206809" y="278334"/>
                </a:cubicBezTo>
                <a:cubicBezTo>
                  <a:pt x="203000" y="277790"/>
                  <a:pt x="200098" y="276792"/>
                  <a:pt x="198102" y="275341"/>
                </a:cubicBezTo>
                <a:cubicBezTo>
                  <a:pt x="196107" y="273890"/>
                  <a:pt x="195110" y="272076"/>
                  <a:pt x="195110" y="269900"/>
                </a:cubicBezTo>
                <a:cubicBezTo>
                  <a:pt x="195110" y="267723"/>
                  <a:pt x="195654" y="265002"/>
                  <a:pt x="196742" y="261737"/>
                </a:cubicBezTo>
                <a:lnTo>
                  <a:pt x="268570" y="113184"/>
                </a:lnTo>
                <a:lnTo>
                  <a:pt x="268570" y="44076"/>
                </a:lnTo>
                <a:cubicBezTo>
                  <a:pt x="268570" y="34644"/>
                  <a:pt x="269477" y="27026"/>
                  <a:pt x="271291" y="21222"/>
                </a:cubicBezTo>
                <a:cubicBezTo>
                  <a:pt x="273105" y="15417"/>
                  <a:pt x="276098" y="10974"/>
                  <a:pt x="280269" y="7890"/>
                </a:cubicBezTo>
                <a:cubicBezTo>
                  <a:pt x="284441" y="4806"/>
                  <a:pt x="289702" y="2721"/>
                  <a:pt x="296050" y="1632"/>
                </a:cubicBezTo>
                <a:cubicBezTo>
                  <a:pt x="302398" y="544"/>
                  <a:pt x="310107" y="0"/>
                  <a:pt x="319176" y="0"/>
                </a:cubicBezTo>
                <a:close/>
                <a:moveTo>
                  <a:pt x="124370" y="0"/>
                </a:moveTo>
                <a:cubicBezTo>
                  <a:pt x="133076" y="0"/>
                  <a:pt x="140513" y="544"/>
                  <a:pt x="146680" y="1632"/>
                </a:cubicBezTo>
                <a:cubicBezTo>
                  <a:pt x="152847" y="2721"/>
                  <a:pt x="157926" y="4806"/>
                  <a:pt x="161916" y="7890"/>
                </a:cubicBezTo>
                <a:cubicBezTo>
                  <a:pt x="165907" y="10974"/>
                  <a:pt x="168900" y="15417"/>
                  <a:pt x="170895" y="21222"/>
                </a:cubicBezTo>
                <a:cubicBezTo>
                  <a:pt x="172890" y="27026"/>
                  <a:pt x="173888" y="34644"/>
                  <a:pt x="173888" y="44076"/>
                </a:cubicBezTo>
                <a:cubicBezTo>
                  <a:pt x="173888" y="55322"/>
                  <a:pt x="173344" y="65570"/>
                  <a:pt x="172255" y="74821"/>
                </a:cubicBezTo>
                <a:cubicBezTo>
                  <a:pt x="171167" y="84071"/>
                  <a:pt x="169444" y="92869"/>
                  <a:pt x="167086" y="101212"/>
                </a:cubicBezTo>
                <a:cubicBezTo>
                  <a:pt x="164728" y="109556"/>
                  <a:pt x="161463" y="117809"/>
                  <a:pt x="157291" y="125971"/>
                </a:cubicBezTo>
                <a:cubicBezTo>
                  <a:pt x="153119" y="134133"/>
                  <a:pt x="148131" y="142568"/>
                  <a:pt x="142327" y="151274"/>
                </a:cubicBezTo>
                <a:lnTo>
                  <a:pt x="68322" y="262826"/>
                </a:lnTo>
                <a:cubicBezTo>
                  <a:pt x="66871" y="265728"/>
                  <a:pt x="64966" y="268176"/>
                  <a:pt x="62608" y="270172"/>
                </a:cubicBezTo>
                <a:cubicBezTo>
                  <a:pt x="60250" y="272167"/>
                  <a:pt x="57439" y="273799"/>
                  <a:pt x="54174" y="275069"/>
                </a:cubicBezTo>
                <a:cubicBezTo>
                  <a:pt x="50909" y="276339"/>
                  <a:pt x="47100" y="277336"/>
                  <a:pt x="42747" y="278062"/>
                </a:cubicBezTo>
                <a:cubicBezTo>
                  <a:pt x="38394" y="278787"/>
                  <a:pt x="32952" y="279150"/>
                  <a:pt x="26422" y="279150"/>
                </a:cubicBezTo>
                <a:cubicBezTo>
                  <a:pt x="20618" y="279150"/>
                  <a:pt x="15721" y="278878"/>
                  <a:pt x="11730" y="278334"/>
                </a:cubicBezTo>
                <a:cubicBezTo>
                  <a:pt x="7740" y="277790"/>
                  <a:pt x="4838" y="276792"/>
                  <a:pt x="3024" y="275341"/>
                </a:cubicBezTo>
                <a:cubicBezTo>
                  <a:pt x="1210" y="273890"/>
                  <a:pt x="212" y="272076"/>
                  <a:pt x="31" y="269900"/>
                </a:cubicBezTo>
                <a:cubicBezTo>
                  <a:pt x="-150" y="267723"/>
                  <a:pt x="484" y="265002"/>
                  <a:pt x="1935" y="261737"/>
                </a:cubicBezTo>
                <a:lnTo>
                  <a:pt x="73764" y="113184"/>
                </a:lnTo>
                <a:lnTo>
                  <a:pt x="73764" y="44076"/>
                </a:lnTo>
                <a:cubicBezTo>
                  <a:pt x="73764" y="34644"/>
                  <a:pt x="74670" y="27026"/>
                  <a:pt x="76484" y="21222"/>
                </a:cubicBezTo>
                <a:cubicBezTo>
                  <a:pt x="78298" y="15417"/>
                  <a:pt x="81291" y="10974"/>
                  <a:pt x="85463" y="7890"/>
                </a:cubicBezTo>
                <a:cubicBezTo>
                  <a:pt x="89635" y="4806"/>
                  <a:pt x="94895" y="2721"/>
                  <a:pt x="101243" y="1632"/>
                </a:cubicBezTo>
                <a:cubicBezTo>
                  <a:pt x="107592" y="544"/>
                  <a:pt x="115301" y="0"/>
                  <a:pt x="124370" y="0"/>
                </a:cubicBezTo>
                <a:close/>
              </a:path>
            </a:pathLst>
          </a:cu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Shape 1590"/>
          <p:cNvSpPr/>
          <p:nvPr/>
        </p:nvSpPr>
        <p:spPr>
          <a:xfrm>
            <a:off x="876301" y="2650316"/>
            <a:ext cx="6248400" cy="2257028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lvl1pPr algn="l" defTabSz="457200">
              <a:lnSpc>
                <a:spcPct val="120000"/>
              </a:lnSpc>
              <a:defRPr sz="2000">
                <a:solidFill>
                  <a:srgbClr val="A6AAA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pPr lvl="0">
              <a:lnSpc>
                <a:spcPct val="200000"/>
              </a:lnSpc>
              <a:defRPr sz="1800">
                <a:solidFill>
                  <a:srgbClr val="000000"/>
                </a:solidFill>
              </a:defRPr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大寒，是二十四节气中的最后一个节气。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lvl="0">
              <a:lnSpc>
                <a:spcPct val="200000"/>
              </a:lnSpc>
              <a:defRPr sz="1800">
                <a:solidFill>
                  <a:srgbClr val="000000"/>
                </a:solidFill>
              </a:defRPr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斗指丑；太阳黄经为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300°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；公历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月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20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－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21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日交节。同小寒一样，大寒也是表示天气寒冷程度的节气。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lvl="0">
              <a:lnSpc>
                <a:spcPct val="200000"/>
              </a:lnSpc>
              <a:defRPr sz="1800">
                <a:solidFill>
                  <a:srgbClr val="000000"/>
                </a:solidFill>
              </a:defRPr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在我国部分地区，大寒不如小寒冷，但在某些年份和沿海少数地方，全年最低汽温仍然会出现在大寒节气内。小寒、大寒是一年中雨水最少的时段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881493" y="955913"/>
            <a:ext cx="4345941" cy="434594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4206240" y="166335"/>
            <a:ext cx="670560" cy="624152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4951136" y="163507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cs typeface="+mn-ea"/>
                <a:sym typeface="+mn-lt"/>
              </a:rPr>
              <a:t>节气概述</a:t>
            </a:r>
            <a:endParaRPr lang="en-US" altLang="zh-CN" sz="3600" dirty="0">
              <a:cs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6982461" y="166335"/>
            <a:ext cx="670560" cy="6241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 animBg="1"/>
      <p:bldP spid="16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590"/>
          <p:cNvSpPr/>
          <p:nvPr/>
        </p:nvSpPr>
        <p:spPr>
          <a:xfrm>
            <a:off x="5994400" y="1610127"/>
            <a:ext cx="5140960" cy="3057247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lvl1pPr algn="l" defTabSz="457200">
              <a:lnSpc>
                <a:spcPct val="120000"/>
              </a:lnSpc>
              <a:defRPr sz="2000">
                <a:solidFill>
                  <a:srgbClr val="A6AAA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pPr lvl="0">
              <a:lnSpc>
                <a:spcPct val="200000"/>
              </a:lnSpc>
              <a:defRPr sz="1800">
                <a:solidFill>
                  <a:srgbClr val="000000"/>
                </a:solidFill>
              </a:defRPr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《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授时通考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·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天时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》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引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《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三礼义宗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》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：“大寒为中者，上形于小寒，故谓之大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......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寒气之逆极，故谓大寒。”这时寒潮南下频繁，是我国大部地区一年中的寒冷时期，风大，低温，地面积雪不化，呈现出冰天雪地、天寒地冻的严寒景象。大寒是中国二十四节气中的最后一个，过了大寒又立春，即迎来新一年的节气轮回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127" y="976927"/>
            <a:ext cx="4761905" cy="476190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4206240" y="166335"/>
            <a:ext cx="670560" cy="624152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951136" y="163507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cs typeface="+mn-ea"/>
                <a:sym typeface="+mn-lt"/>
              </a:rPr>
              <a:t>节气概述</a:t>
            </a:r>
            <a:endParaRPr lang="en-US" altLang="zh-CN" sz="3600" dirty="0"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6982461" y="166335"/>
            <a:ext cx="670560" cy="6241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3464510" y="1587993"/>
            <a:ext cx="52629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我国古代将大寒分为三候</a:t>
            </a:r>
          </a:p>
        </p:txBody>
      </p:sp>
      <p:sp>
        <p:nvSpPr>
          <p:cNvPr id="5" name="矩形 4"/>
          <p:cNvSpPr/>
          <p:nvPr/>
        </p:nvSpPr>
        <p:spPr>
          <a:xfrm>
            <a:off x="1182412" y="3568266"/>
            <a:ext cx="98271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其中第三候尤其能说明大寒的气温极低：此时，水域中的冰能一直冻到水中央，且又厚又结实。此外，大寒出现的花信风候为“一候瑞香，二候兰花，三候山矾（生于江南一带）”。亦可作为判断大寒的重要标志。</a:t>
            </a:r>
          </a:p>
        </p:txBody>
      </p:sp>
      <p:sp>
        <p:nvSpPr>
          <p:cNvPr id="7" name="矩形 6"/>
          <p:cNvSpPr/>
          <p:nvPr/>
        </p:nvSpPr>
        <p:spPr>
          <a:xfrm>
            <a:off x="1182413" y="2505670"/>
            <a:ext cx="98271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俗话说：“花木管时令，鸟鸣报农时”。花草树木、鸟兽飞禽均按照季节活动，因此它们规律性的行动，被看作区分时令节气的重要标志。“平气法”划分节气，将大寒分为三候：“一候鸡乳；二候征鸟厉疾；三候水泽腹坚。”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610600" y="3568266"/>
            <a:ext cx="3774440" cy="377444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4206240" y="166335"/>
            <a:ext cx="670560" cy="624152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4951136" y="163507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cs typeface="+mn-ea"/>
                <a:sym typeface="+mn-lt"/>
              </a:rPr>
              <a:t>节气概述</a:t>
            </a:r>
            <a:endParaRPr lang="en-US" altLang="zh-CN" sz="3600" dirty="0">
              <a:cs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6982461" y="166335"/>
            <a:ext cx="670560" cy="62415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5440574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节日</a:t>
            </a:r>
            <a:r>
              <a:rPr lang="en-US" altLang="zh-CN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模板 </a:t>
            </a:r>
            <a:r>
              <a:rPr lang="en-US" altLang="zh-CN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http:// www.PPT818.com/jieri/</a:t>
            </a:r>
            <a:endParaRPr lang="en-US" altLang="zh-CN" sz="100" dirty="0" smtClean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5414046" y="-7363"/>
            <a:ext cx="3610779" cy="164236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0" y="-7124"/>
            <a:ext cx="6791418" cy="686512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0" y="3687674"/>
            <a:ext cx="2981202" cy="204548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0" y="4980373"/>
            <a:ext cx="12192000" cy="187762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7845147" y="0"/>
            <a:ext cx="4346853" cy="580761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9951375" y="3687674"/>
            <a:ext cx="2240625" cy="3177449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6509088" y="1179231"/>
            <a:ext cx="2672118" cy="412473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629737" y="1317472"/>
            <a:ext cx="2395088" cy="3831556"/>
          </a:xfrm>
          <a:prstGeom prst="rect">
            <a:avLst/>
          </a:prstGeom>
          <a:noFill/>
          <a:ln w="3175">
            <a:solidFill>
              <a:schemeClr val="tx1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834752" y="1572391"/>
            <a:ext cx="861774" cy="296391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400" dirty="0">
                <a:cs typeface="+mn-ea"/>
                <a:sym typeface="+mn-lt"/>
              </a:rPr>
              <a:t>季节特点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983373" y="2370474"/>
            <a:ext cx="861774" cy="23703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400" dirty="0">
                <a:cs typeface="+mn-ea"/>
                <a:sym typeface="+mn-lt"/>
              </a:rPr>
              <a:t>第二部分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9" cstate="screen"/>
          <a:srcRect/>
          <a:stretch>
            <a:fillRect/>
          </a:stretch>
        </p:blipFill>
        <p:spPr>
          <a:xfrm>
            <a:off x="1529181" y="903334"/>
            <a:ext cx="4772257" cy="47722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522836" y="2802221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大寒节气，大气环流比较稳定，环流调整周期大约为</a:t>
            </a:r>
            <a:r>
              <a:rPr lang="en-US" altLang="zh-CN" dirty="0">
                <a:cs typeface="+mn-ea"/>
                <a:sym typeface="+mn-lt"/>
              </a:rPr>
              <a:t>20</a:t>
            </a:r>
            <a:r>
              <a:rPr lang="zh-CN" altLang="en-US" dirty="0">
                <a:cs typeface="+mn-ea"/>
                <a:sym typeface="+mn-lt"/>
              </a:rPr>
              <a:t>天左右。此种环流调整时，常出现大范围雨雪天气和大风降温。当东经</a:t>
            </a:r>
            <a:r>
              <a:rPr lang="en-US" altLang="zh-CN" dirty="0">
                <a:cs typeface="+mn-ea"/>
                <a:sym typeface="+mn-lt"/>
              </a:rPr>
              <a:t>80</a:t>
            </a:r>
            <a:r>
              <a:rPr lang="zh-CN" altLang="en-US" dirty="0">
                <a:cs typeface="+mn-ea"/>
                <a:sym typeface="+mn-lt"/>
              </a:rPr>
              <a:t>度以西为长波脊，东亚为沿海大槽，我国受西北风气流控制及不断补充的冷空气影响便会出现持续低温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653983" y="1995214"/>
            <a:ext cx="12474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气 流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873760" y="1524000"/>
            <a:ext cx="4419600" cy="37084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4206240" y="166335"/>
            <a:ext cx="670560" cy="624152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951136" y="163507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cs typeface="+mn-ea"/>
                <a:sym typeface="+mn-lt"/>
              </a:rPr>
              <a:t>季节特点</a:t>
            </a:r>
            <a:endParaRPr lang="en-US" altLang="zh-CN" sz="3600" dirty="0"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6982461" y="166335"/>
            <a:ext cx="670560" cy="6241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093076" y="3269581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大寒时节，中国南方大部分地区平均气温多为</a:t>
            </a:r>
            <a:r>
              <a:rPr lang="en-US" altLang="zh-CN" dirty="0">
                <a:cs typeface="+mn-ea"/>
                <a:sym typeface="+mn-lt"/>
              </a:rPr>
              <a:t>6℃</a:t>
            </a:r>
            <a:r>
              <a:rPr lang="zh-CN" altLang="en-US" dirty="0">
                <a:cs typeface="+mn-ea"/>
                <a:sym typeface="+mn-lt"/>
              </a:rPr>
              <a:t>至</a:t>
            </a:r>
            <a:r>
              <a:rPr lang="en-US" altLang="zh-CN" dirty="0">
                <a:cs typeface="+mn-ea"/>
                <a:sym typeface="+mn-lt"/>
              </a:rPr>
              <a:t>8℃</a:t>
            </a:r>
            <a:r>
              <a:rPr lang="zh-CN" altLang="en-US" dirty="0">
                <a:cs typeface="+mn-ea"/>
                <a:sym typeface="+mn-lt"/>
              </a:rPr>
              <a:t>，比小寒高出近</a:t>
            </a:r>
            <a:r>
              <a:rPr lang="en-US" altLang="zh-CN" dirty="0">
                <a:cs typeface="+mn-ea"/>
                <a:sym typeface="+mn-lt"/>
              </a:rPr>
              <a:t>1℃</a:t>
            </a:r>
            <a:r>
              <a:rPr lang="zh-CN" altLang="en-US" dirty="0">
                <a:cs typeface="+mn-ea"/>
                <a:sym typeface="+mn-lt"/>
              </a:rPr>
              <a:t>。“小寒大寒，冷成一团”的谚语，说明大寒节气也是一年中的寒冷时期。小寒、大寒是一年中雨水最少的时段。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335983" y="2442254"/>
            <a:ext cx="12474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气 温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381564" y="1199805"/>
            <a:ext cx="3916356" cy="445838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4206240" y="166335"/>
            <a:ext cx="670560" cy="624152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951136" y="163507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cs typeface="+mn-ea"/>
                <a:sym typeface="+mn-lt"/>
              </a:rPr>
              <a:t>季节特点</a:t>
            </a:r>
            <a:endParaRPr lang="en-US" altLang="zh-CN" sz="3600" dirty="0"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6982461" y="166335"/>
            <a:ext cx="670560" cy="6241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54cl0cyl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2172</Words>
  <Application>Microsoft Office PowerPoint</Application>
  <PresentationFormat>宽屏</PresentationFormat>
  <Paragraphs>149</Paragraphs>
  <Slides>27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27</vt:i4>
      </vt:variant>
    </vt:vector>
  </HeadingPairs>
  <TitlesOfParts>
    <vt:vector size="35" baseType="lpstr">
      <vt:lpstr>等线</vt:lpstr>
      <vt:lpstr>宋体</vt:lpstr>
      <vt:lpstr>微软雅黑</vt:lpstr>
      <vt:lpstr>义启小魏楷</vt:lpstr>
      <vt:lpstr>Arial</vt:lpstr>
      <vt:lpstr>Calibri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2022-03-11T03:55:33Z</dcterms:created>
  <dcterms:modified xsi:type="dcterms:W3CDTF">2023-01-11T02:24:21Z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2052-11.1.0.11365</vt:lpwstr>
  </property>
  <property fmtid="{D5CDD505-2E9C-101B-9397-08002B2CF9AE}" pid="3" name="ICV">
    <vt:lpwstr>1E41DC7BE1774B958B3B00CF41853314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