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7" r:id="rId3"/>
    <p:sldId id="256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9900FF"/>
    <a:srgbClr val="FF9900"/>
    <a:srgbClr val="000066"/>
    <a:srgbClr val="C3C3FF"/>
    <a:srgbClr val="D3CE00"/>
    <a:srgbClr val="66FF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3" autoAdjust="0"/>
    <p:restoredTop sz="98764" autoAdjust="0"/>
  </p:normalViewPr>
  <p:slideViewPr>
    <p:cSldViewPr>
      <p:cViewPr>
        <p:scale>
          <a:sx n="100" d="100"/>
          <a:sy n="100" d="100"/>
        </p:scale>
        <p:origin x="-47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87FE2-E55C-42B4-A428-9AC3FBC2D8C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D2029-ABF6-495C-81C7-B6E718A2F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D2029-ABF6-495C-81C7-B6E718A2FDC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未知"/>
          <p:cNvSpPr/>
          <p:nvPr/>
        </p:nvSpPr>
        <p:spPr bwMode="auto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59" name="未知"/>
          <p:cNvSpPr/>
          <p:nvPr/>
        </p:nvSpPr>
        <p:spPr bwMode="auto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未知"/>
          <p:cNvSpPr/>
          <p:nvPr/>
        </p:nvSpPr>
        <p:spPr bwMode="auto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未知"/>
          <p:cNvSpPr/>
          <p:nvPr/>
        </p:nvSpPr>
        <p:spPr bwMode="auto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2" name="未知"/>
          <p:cNvSpPr/>
          <p:nvPr/>
        </p:nvSpPr>
        <p:spPr bwMode="auto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未知"/>
          <p:cNvSpPr/>
          <p:nvPr/>
        </p:nvSpPr>
        <p:spPr bwMode="auto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9" name="未知"/>
          <p:cNvSpPr/>
          <p:nvPr/>
        </p:nvSpPr>
        <p:spPr bwMode="auto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6F64124D-7585-42D5-AEA9-B1E19D9135A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19483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76347132-DEF3-48AB-9F4B-ACCDC93EEAC7}" type="slidenum">
              <a:rPr lang="zh-CN" altLang="fr-CA"/>
              <a:t>‹#›</a:t>
            </a:fld>
            <a:endParaRPr lang="fr-CA" altLang="zh-CN"/>
          </a:p>
        </p:txBody>
      </p:sp>
      <p:grpSp>
        <p:nvGrpSpPr>
          <p:cNvPr id="19484" name="Group 28"/>
          <p:cNvGrpSpPr/>
          <p:nvPr/>
        </p:nvGrpSpPr>
        <p:grpSpPr bwMode="auto">
          <a:xfrm>
            <a:off x="8077200" y="0"/>
            <a:ext cx="1076325" cy="6858000"/>
            <a:chOff x="0" y="0"/>
            <a:chExt cx="678" cy="4320"/>
          </a:xfrm>
        </p:grpSpPr>
        <p:sp>
          <p:nvSpPr>
            <p:cNvPr id="19485" name="未知"/>
            <p:cNvSpPr/>
            <p:nvPr/>
          </p:nvSpPr>
          <p:spPr bwMode="auto">
            <a:xfrm>
              <a:off x="0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6" name="未知"/>
            <p:cNvSpPr/>
            <p:nvPr/>
          </p:nvSpPr>
          <p:spPr bwMode="auto">
            <a:xfrm>
              <a:off x="514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90" name="Rectangle 34"/>
          <p:cNvSpPr>
            <a:spLocks noGrp="1" noChangeArrowheads="1"/>
          </p:cNvSpPr>
          <p:nvPr>
            <p:ph type="ctrTitle"/>
          </p:nvPr>
        </p:nvSpPr>
        <p:spPr>
          <a:xfrm>
            <a:off x="333375" y="2206625"/>
            <a:ext cx="6472238" cy="11493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fr-CA" noProof="0" smtClean="0"/>
          </a:p>
        </p:txBody>
      </p:sp>
      <p:pic>
        <p:nvPicPr>
          <p:cNvPr id="19491" name="Picture 35" descr="wat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393398">
            <a:off x="2667000" y="609600"/>
            <a:ext cx="2663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2" name="Rectangle 3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02025"/>
            <a:ext cx="6480175" cy="1054100"/>
          </a:xfrm>
        </p:spPr>
        <p:txBody>
          <a:bodyPr/>
          <a:lstStyle>
            <a:lvl1pPr marL="0" indent="0">
              <a:buFontTx/>
              <a:buNone/>
              <a:defRPr sz="320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fr-C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E0AE2-8ACB-43AF-9CE6-E7885A69128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0DA23-FDAA-4530-B3AC-5D885A524F2B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07C7BA-608D-43C5-A388-8B54F1C3F48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8CF85-DE05-4B08-B3E8-522833287895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992FDF-CE63-4BF7-8526-5C32914E7CA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16C6B-5C60-4121-8576-539F5FC112A1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51C18-10CF-42CF-8ABB-C9BD0E2B6715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762C1-5FC7-40A0-B8F5-2831E54536CF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60048-8E9E-43B5-BA5B-322BCB78AEC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6B991-6FAE-4A1F-BB5F-7C83F7F2CC84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0B12B-6AE8-4FF6-9982-CED64982B96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85F5F-A997-432C-8D69-50A831FECEB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477E0-D5B2-44A5-B6BC-9AA843775A2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26BC-7168-40CE-8806-CE8B0EA5EB69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0CF96-ACEE-4ED7-A854-E4E7677ACA00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1FC93-BE9F-4380-9549-0F07F4652163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99BC4E-5157-4549-9F45-59B7B7EA08D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0A827-B24B-45A3-B59F-83E77310F4AF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8305B3-DF3E-4C7C-8A80-14950E86EBE0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6F744-F8BF-418F-BF1B-C9757CEE207D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未知"/>
          <p:cNvSpPr/>
          <p:nvPr/>
        </p:nvSpPr>
        <p:spPr bwMode="auto">
          <a:xfrm>
            <a:off x="-1588" y="-1588"/>
            <a:ext cx="9148763" cy="6864351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5" name="未知"/>
          <p:cNvSpPr/>
          <p:nvPr/>
        </p:nvSpPr>
        <p:spPr bwMode="auto">
          <a:xfrm>
            <a:off x="0" y="5500688"/>
            <a:ext cx="1436688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>
                <a:ea typeface="宋体" panose="02010600030101010101" pitchFamily="2" charset="-122"/>
              </a:defRPr>
            </a:lvl1pPr>
          </a:lstStyle>
          <a:p>
            <a:fld id="{D865E687-E0D3-476C-9083-860AC01A637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184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>
                <a:ea typeface="宋体" panose="02010600030101010101" pitchFamily="2" charset="-122"/>
              </a:defRPr>
            </a:lvl1pPr>
          </a:lstStyle>
          <a:p>
            <a:endParaRPr lang="fr-CA" altLang="zh-CN"/>
          </a:p>
        </p:txBody>
      </p:sp>
      <p:sp>
        <p:nvSpPr>
          <p:cNvPr id="184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>
                <a:ea typeface="宋体" panose="02010600030101010101" pitchFamily="2" charset="-122"/>
              </a:defRPr>
            </a:lvl1pPr>
          </a:lstStyle>
          <a:p>
            <a:fld id="{766E3A7D-E1F7-4EE8-A8CE-0DFAAECCDE09}" type="slidenum">
              <a:rPr lang="zh-CN" altLang="fr-CA"/>
              <a:t>‹#›</a:t>
            </a:fld>
            <a:endParaRPr lang="fr-CA" altLang="zh-CN"/>
          </a:p>
        </p:txBody>
      </p:sp>
      <p:sp>
        <p:nvSpPr>
          <p:cNvPr id="18460" name="未知"/>
          <p:cNvSpPr/>
          <p:nvPr/>
        </p:nvSpPr>
        <p:spPr bwMode="auto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8461" name="Picture 29" descr="water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 rot="786797">
            <a:off x="6629400" y="-373063"/>
            <a:ext cx="2417763" cy="198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2" name="Picture 30" descr="3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 rot="20740733" flipH="1">
            <a:off x="49213" y="5726113"/>
            <a:ext cx="12239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3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18464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556792"/>
            <a:ext cx="69557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800" kern="10" dirty="0" smtClean="0">
                <a:ln w="9525">
                  <a:noFill/>
                  <a:round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有理数的减法</a:t>
            </a:r>
            <a:endParaRPr lang="zh-CN" altLang="en-US" sz="8800" kern="10" dirty="0">
              <a:ln w="9525">
                <a:noFill/>
                <a:round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60416" y="52292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 kern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600" b="1" kern="0" dirty="0" smtClean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6688" y="914400"/>
            <a:ext cx="874871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例</a:t>
            </a:r>
            <a:r>
              <a:rPr lang="en-US" altLang="zh-CN" sz="3200" dirty="0"/>
              <a:t>3</a:t>
            </a:r>
            <a:r>
              <a:rPr lang="zh-CN" altLang="en-US" sz="3200" dirty="0"/>
              <a:t>、 全班学生分为五个组进行游戏，每组的基本分为</a:t>
            </a:r>
            <a:r>
              <a:rPr lang="en-US" altLang="zh-CN" sz="3200" dirty="0"/>
              <a:t>100</a:t>
            </a:r>
            <a:r>
              <a:rPr lang="zh-CN" altLang="en-US" sz="3200" dirty="0"/>
              <a:t>分，答对一题加</a:t>
            </a:r>
            <a:r>
              <a:rPr lang="en-US" altLang="zh-CN" sz="3200" dirty="0"/>
              <a:t>50</a:t>
            </a:r>
            <a:r>
              <a:rPr lang="zh-CN" altLang="en-US" sz="3200" dirty="0"/>
              <a:t>分，答错一题扣</a:t>
            </a:r>
            <a:r>
              <a:rPr lang="en-US" altLang="zh-CN" sz="3200" dirty="0"/>
              <a:t>50</a:t>
            </a:r>
            <a:r>
              <a:rPr lang="zh-CN" altLang="en-US" sz="3200" dirty="0"/>
              <a:t>分，游戏结束时，各组的分数如下：</a:t>
            </a:r>
          </a:p>
        </p:txBody>
      </p:sp>
      <p:graphicFrame>
        <p:nvGraphicFramePr>
          <p:cNvPr id="9283" name="Group 67"/>
          <p:cNvGraphicFramePr>
            <a:graphicFrameLocks noGrp="1"/>
          </p:cNvGraphicFramePr>
          <p:nvPr/>
        </p:nvGraphicFramePr>
        <p:xfrm>
          <a:off x="1385888" y="2438400"/>
          <a:ext cx="6624637" cy="1368425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第四组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第五组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166688" y="4403725"/>
            <a:ext cx="66151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（</a:t>
            </a:r>
            <a:r>
              <a:rPr lang="en-US" altLang="zh-CN" sz="3200"/>
              <a:t>1</a:t>
            </a:r>
            <a:r>
              <a:rPr lang="zh-CN" altLang="en-US" sz="3200"/>
              <a:t>） 第一名超出第二名多少分？</a:t>
            </a:r>
          </a:p>
          <a:p>
            <a:pPr>
              <a:spcBef>
                <a:spcPct val="50000"/>
              </a:spcBef>
            </a:pPr>
            <a:r>
              <a:rPr lang="zh-CN" altLang="en-US" sz="3200"/>
              <a:t>（</a:t>
            </a:r>
            <a:r>
              <a:rPr lang="en-US" altLang="zh-CN" sz="3200"/>
              <a:t>2</a:t>
            </a:r>
            <a:r>
              <a:rPr lang="zh-CN" altLang="en-US" sz="3200"/>
              <a:t>）第二名超出第五名多少分？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22860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随堂练习：</a:t>
            </a:r>
          </a:p>
        </p:txBody>
      </p:sp>
      <p:sp>
        <p:nvSpPr>
          <p:cNvPr id="11269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50825" y="1700213"/>
            <a:ext cx="88931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</a:rPr>
              <a:t>、口算：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</a:rPr>
              <a:t>3-5</a:t>
            </a:r>
            <a:r>
              <a:rPr lang="zh-CN" altLang="en-US" sz="3200" b="1" dirty="0">
                <a:latin typeface="宋体" panose="02010600030101010101" pitchFamily="2" charset="-122"/>
              </a:rPr>
              <a:t>＝＿＿＿；（</a:t>
            </a:r>
            <a:r>
              <a:rPr lang="en-US" altLang="zh-CN" sz="3200" b="1" dirty="0"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</a:rPr>
              <a:t>3-</a:t>
            </a:r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-5</a:t>
            </a:r>
            <a:r>
              <a:rPr lang="zh-CN" altLang="en-US" sz="3200" b="1" dirty="0">
                <a:latin typeface="宋体" panose="02010600030101010101" pitchFamily="2" charset="-122"/>
              </a:rPr>
              <a:t>）＝＿＿＿； 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</a:rPr>
              <a:t>(-3)-5=______</a:t>
            </a:r>
            <a:r>
              <a:rPr lang="zh-CN" altLang="en-US" sz="3200" b="1" dirty="0">
                <a:latin typeface="宋体" panose="02010600030101010101" pitchFamily="2" charset="-122"/>
              </a:rPr>
              <a:t>；（</a:t>
            </a:r>
            <a:r>
              <a:rPr lang="en-US" altLang="zh-CN" sz="3200" b="1" dirty="0">
                <a:latin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</a:rPr>
              <a:t>(-3)-(-5)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____</a:t>
            </a:r>
            <a:r>
              <a:rPr lang="zh-CN" altLang="en-US" sz="3200" b="1" dirty="0">
                <a:latin typeface="宋体" panose="02010600030101010101" pitchFamily="2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5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</a:rPr>
              <a:t>-6-(-6)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____</a:t>
            </a:r>
            <a:r>
              <a:rPr lang="zh-CN" altLang="en-US" sz="3200" b="1" dirty="0">
                <a:latin typeface="宋体" panose="02010600030101010101" pitchFamily="2" charset="-122"/>
              </a:rPr>
              <a:t>＿</a:t>
            </a:r>
            <a:r>
              <a:rPr lang="en-US" altLang="zh-CN" sz="3200" b="1" dirty="0">
                <a:latin typeface="宋体" panose="02010600030101010101" pitchFamily="2" charset="-122"/>
              </a:rPr>
              <a:t>_</a:t>
            </a:r>
            <a:r>
              <a:rPr lang="zh-CN" altLang="en-US" sz="3200" b="1" dirty="0">
                <a:latin typeface="宋体" panose="02010600030101010101" pitchFamily="2" charset="-122"/>
              </a:rPr>
              <a:t>；（</a:t>
            </a:r>
            <a:r>
              <a:rPr lang="en-US" altLang="zh-CN" sz="3200" b="1" dirty="0">
                <a:latin typeface="宋体" panose="02010600030101010101" pitchFamily="2" charset="-122"/>
              </a:rPr>
              <a:t>6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</a:rPr>
              <a:t>-7-0</a:t>
            </a:r>
            <a:r>
              <a:rPr lang="zh-CN" altLang="en-US" sz="3200" b="1" dirty="0">
                <a:latin typeface="宋体" panose="02010600030101010101" pitchFamily="2" charset="-122"/>
              </a:rPr>
              <a:t>＝＿＿＿；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7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</a:rPr>
              <a:t>0-(-7)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______</a:t>
            </a:r>
            <a:r>
              <a:rPr lang="zh-CN" altLang="en-US" sz="3200" b="1" dirty="0">
                <a:latin typeface="宋体" panose="02010600030101010101" pitchFamily="2" charset="-122"/>
              </a:rPr>
              <a:t>；（</a:t>
            </a:r>
            <a:r>
              <a:rPr lang="en-US" altLang="zh-CN" sz="3200" b="1" dirty="0">
                <a:latin typeface="宋体" panose="02010600030101010101" pitchFamily="2" charset="-122"/>
              </a:rPr>
              <a:t>8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</a:rPr>
              <a:t>(-6)- 6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_____</a:t>
            </a:r>
            <a:r>
              <a:rPr lang="zh-CN" altLang="en-US" sz="3200" b="1" dirty="0">
                <a:latin typeface="宋体" panose="02010600030101010101" pitchFamily="2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9</a:t>
            </a:r>
            <a:r>
              <a:rPr lang="zh-CN" altLang="en-US" sz="3200" b="1" dirty="0">
                <a:latin typeface="宋体" panose="02010600030101010101" pitchFamily="2" charset="-122"/>
              </a:rPr>
              <a:t>） </a:t>
            </a:r>
            <a:r>
              <a:rPr lang="en-US" altLang="zh-CN" sz="3200" b="1" dirty="0">
                <a:latin typeface="宋体" panose="02010600030101010101" pitchFamily="2" charset="-122"/>
              </a:rPr>
              <a:t>9 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11)</a:t>
            </a:r>
            <a:r>
              <a:rPr lang="zh-CN" altLang="en-US" sz="3200" b="1" dirty="0">
                <a:latin typeface="宋体" panose="02010600030101010101" pitchFamily="2" charset="-122"/>
              </a:rPr>
              <a:t>＝＿＿＿；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608263" y="2439988"/>
            <a:ext cx="65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－</a:t>
            </a:r>
            <a:r>
              <a:rPr lang="en-US" altLang="zh-CN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524750" y="24209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111500" y="3232150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－</a:t>
            </a:r>
            <a:r>
              <a:rPr lang="en-US" altLang="zh-CN" sz="2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793038" y="323215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635375" y="3860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793038" y="3879850"/>
            <a:ext cx="65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－</a:t>
            </a:r>
            <a:r>
              <a:rPr lang="en-US" altLang="zh-CN" sz="2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19475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667625" y="47244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－</a:t>
            </a:r>
            <a:r>
              <a:rPr lang="en-US" altLang="zh-CN" sz="24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356100" y="53736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Text Box 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0375" y="2895600"/>
            <a:ext cx="85312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/>
              <a:t>2</a:t>
            </a:r>
            <a:r>
              <a:rPr lang="zh-CN" altLang="en-US" sz="3200" dirty="0"/>
              <a:t>．填空</a:t>
            </a:r>
          </a:p>
          <a:p>
            <a:r>
              <a:rPr lang="zh-CN" altLang="en-US" sz="3200" dirty="0"/>
              <a:t>⑴－</a:t>
            </a:r>
            <a:r>
              <a:rPr lang="en-US" altLang="zh-CN" sz="3200" dirty="0"/>
              <a:t>9</a:t>
            </a:r>
            <a:r>
              <a:rPr lang="zh-CN" altLang="en-US" sz="3200" dirty="0"/>
              <a:t>＋</a:t>
            </a:r>
            <a:r>
              <a:rPr lang="en-US" altLang="zh-CN" sz="3200" dirty="0"/>
              <a:t>(      )</a:t>
            </a:r>
            <a:r>
              <a:rPr lang="zh-CN" altLang="en-US" sz="3200" dirty="0"/>
              <a:t>＝</a:t>
            </a:r>
            <a:r>
              <a:rPr lang="en-US" altLang="zh-CN" sz="3200" dirty="0"/>
              <a:t>16</a:t>
            </a:r>
            <a:r>
              <a:rPr lang="zh-CN" altLang="en-US" sz="3200" dirty="0"/>
              <a:t>；　　⑵</a:t>
            </a:r>
            <a:r>
              <a:rPr lang="en-US" altLang="zh-CN" sz="3200" dirty="0"/>
              <a:t>42</a:t>
            </a:r>
            <a:r>
              <a:rPr lang="zh-CN" altLang="en-US" sz="3200" dirty="0"/>
              <a:t>＋</a:t>
            </a:r>
            <a:r>
              <a:rPr lang="en-US" altLang="zh-CN" sz="3200" dirty="0"/>
              <a:t>(      )</a:t>
            </a:r>
            <a:r>
              <a:rPr lang="zh-CN" altLang="en-US" sz="3200" dirty="0"/>
              <a:t>＝－</a:t>
            </a:r>
            <a:r>
              <a:rPr lang="en-US" altLang="zh-CN" sz="3200" dirty="0"/>
              <a:t>25</a:t>
            </a:r>
            <a:r>
              <a:rPr lang="zh-CN" altLang="en-US" sz="3200" dirty="0"/>
              <a:t>；</a:t>
            </a:r>
          </a:p>
          <a:p>
            <a:r>
              <a:rPr lang="zh-CN" altLang="en-US" sz="3200" dirty="0"/>
              <a:t>⑶</a:t>
            </a:r>
            <a:r>
              <a:rPr lang="en-US" altLang="zh-CN" sz="3200" dirty="0"/>
              <a:t>(      )</a:t>
            </a:r>
            <a:r>
              <a:rPr lang="zh-CN" altLang="en-US" sz="3200" dirty="0"/>
              <a:t>－</a:t>
            </a:r>
            <a:r>
              <a:rPr lang="en-US" altLang="zh-CN" sz="3200" dirty="0"/>
              <a:t>(</a:t>
            </a:r>
            <a:r>
              <a:rPr lang="zh-CN" altLang="en-US" sz="3200" dirty="0"/>
              <a:t>－</a:t>
            </a:r>
            <a:r>
              <a:rPr lang="en-US" altLang="zh-CN" sz="3200" dirty="0"/>
              <a:t>18)</a:t>
            </a:r>
            <a:r>
              <a:rPr lang="zh-CN" altLang="en-US" sz="3200" dirty="0"/>
              <a:t>＝</a:t>
            </a:r>
            <a:r>
              <a:rPr lang="en-US" altLang="zh-CN" sz="3200" dirty="0"/>
              <a:t>35;     ⑷(      )</a:t>
            </a:r>
            <a:r>
              <a:rPr lang="zh-CN" altLang="en-US" sz="3200" dirty="0"/>
              <a:t>－</a:t>
            </a:r>
            <a:r>
              <a:rPr lang="en-US" altLang="zh-CN" sz="3200" dirty="0"/>
              <a:t>87</a:t>
            </a:r>
            <a:r>
              <a:rPr lang="zh-CN" altLang="en-US" sz="3200" dirty="0"/>
              <a:t>＝－</a:t>
            </a:r>
            <a:r>
              <a:rPr lang="en-US" altLang="zh-CN" sz="3200" dirty="0"/>
              <a:t>21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2214563" y="34321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6392863" y="3362325"/>
            <a:ext cx="769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-67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1154113" y="38735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5611813" y="39147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66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457200" y="1096963"/>
            <a:ext cx="807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1</a:t>
            </a:r>
            <a:r>
              <a:rPr lang="zh-CN" altLang="en-US" sz="3200" b="1" dirty="0"/>
              <a:t>、已知一个数与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的和是</a:t>
            </a:r>
            <a:r>
              <a:rPr lang="en-US" altLang="zh-CN" sz="3200" b="1" dirty="0"/>
              <a:t>-10</a:t>
            </a:r>
            <a:r>
              <a:rPr lang="zh-CN" altLang="en-US" sz="3200" b="1" dirty="0"/>
              <a:t>，求这个数</a:t>
            </a:r>
            <a:r>
              <a:rPr lang="zh-CN" altLang="en-US" sz="3200" b="1" dirty="0" smtClean="0"/>
              <a:t>。 </a:t>
            </a:r>
            <a:endParaRPr lang="zh-CN" altLang="en-US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/>
      <p:bldP spid="153606" grpId="0"/>
      <p:bldP spid="153607" grpId="0"/>
      <p:bldP spid="1536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/>
          <p:nvPr/>
        </p:nvGrpSpPr>
        <p:grpSpPr bwMode="auto">
          <a:xfrm>
            <a:off x="0" y="152400"/>
            <a:ext cx="9144000" cy="5105400"/>
            <a:chOff x="499" y="5562"/>
            <a:chExt cx="5261" cy="3414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262" y="8566"/>
              <a:ext cx="498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10</a:t>
              </a: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5262" y="8156"/>
              <a:ext cx="498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7</a:t>
              </a: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262" y="7746"/>
              <a:ext cx="498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-3</a:t>
              </a: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5262" y="7336"/>
              <a:ext cx="498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-3</a:t>
              </a: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5262" y="6926"/>
              <a:ext cx="498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8</a:t>
              </a: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262" y="6516"/>
              <a:ext cx="498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5262" y="6106"/>
              <a:ext cx="498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低温</a:t>
              </a: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672" y="8566"/>
              <a:ext cx="59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17</a:t>
              </a: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3946" y="8566"/>
              <a:ext cx="72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雷阵雨</a:t>
              </a: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3084" y="856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贵阳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585" y="8566"/>
              <a:ext cx="499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041" y="8566"/>
              <a:ext cx="544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15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1361" y="8566"/>
              <a:ext cx="68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晴</a:t>
              </a: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499" y="856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昆明</a:t>
              </a: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4672" y="8156"/>
              <a:ext cx="59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16</a:t>
              </a: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946" y="8156"/>
              <a:ext cx="72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小雨</a:t>
              </a: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084" y="815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成都</a:t>
              </a: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585" y="8156"/>
              <a:ext cx="499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-11</a:t>
              </a: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041" y="8156"/>
              <a:ext cx="544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1361" y="8156"/>
              <a:ext cx="68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雷阵雨</a:t>
              </a: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499" y="815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重庆</a:t>
              </a: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4672" y="7746"/>
              <a:ext cx="59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3946" y="7746"/>
              <a:ext cx="72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小雪</a:t>
              </a: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3084" y="774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银川</a:t>
              </a: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2585" y="7746"/>
              <a:ext cx="499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2041" y="7746"/>
              <a:ext cx="544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5</a:t>
              </a:r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1361" y="7746"/>
              <a:ext cx="68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多云</a:t>
              </a:r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499" y="774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拉萨 </a:t>
              </a:r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4672" y="7336"/>
              <a:ext cx="59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946" y="7336"/>
              <a:ext cx="72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晴</a:t>
              </a: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084" y="733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乌鲁木齐</a:t>
              </a: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2585" y="7336"/>
              <a:ext cx="499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-4</a:t>
              </a:r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2041" y="7336"/>
              <a:ext cx="544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8</a:t>
              </a: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1361" y="7336"/>
              <a:ext cx="68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雨夹雪</a:t>
              </a: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499" y="733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西宁</a:t>
              </a: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4672" y="6926"/>
              <a:ext cx="59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12</a:t>
              </a: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946" y="6926"/>
              <a:ext cx="72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小雨</a:t>
              </a: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3084" y="692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天津</a:t>
              </a:r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2585" y="6926"/>
              <a:ext cx="499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7</a:t>
              </a:r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2041" y="6926"/>
              <a:ext cx="544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19</a:t>
              </a: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1361" y="6926"/>
              <a:ext cx="68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小雨</a:t>
              </a: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499" y="692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 i="1" u="sng">
                  <a:latin typeface="宋体" panose="02010600030101010101" pitchFamily="2" charset="-122"/>
                </a:rPr>
                <a:t>呼和浩特</a:t>
              </a: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4672" y="6516"/>
              <a:ext cx="59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9</a:t>
              </a: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946" y="6516"/>
              <a:ext cx="72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雷阵雨</a:t>
              </a:r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3084" y="651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 i="1" u="sng">
                  <a:latin typeface="宋体" panose="02010600030101010101" pitchFamily="2" charset="-122"/>
                </a:rPr>
                <a:t>厦门</a:t>
              </a:r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2585" y="6516"/>
              <a:ext cx="499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-12</a:t>
              </a:r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2041" y="6516"/>
              <a:ext cx="544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-7</a:t>
              </a:r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1361" y="6516"/>
              <a:ext cx="68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小雨</a:t>
              </a:r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499" y="651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 i="1" u="sng">
                  <a:latin typeface="宋体" panose="02010600030101010101" pitchFamily="2" charset="-122"/>
                </a:rPr>
                <a:t>哈尔滨</a:t>
              </a: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4672" y="6106"/>
              <a:ext cx="59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高温</a:t>
              </a:r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3946" y="6106"/>
              <a:ext cx="72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天气</a:t>
              </a: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3084" y="610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城市</a:t>
              </a: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2585" y="6106"/>
              <a:ext cx="499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低温</a:t>
              </a:r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2041" y="6106"/>
              <a:ext cx="544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高温</a:t>
              </a:r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1361" y="6106"/>
              <a:ext cx="68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天气</a:t>
              </a:r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499" y="6106"/>
              <a:ext cx="862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zh-CN" altLang="en-US" sz="2400" b="1">
                  <a:latin typeface="宋体" panose="02010600030101010101" pitchFamily="2" charset="-122"/>
                </a:rPr>
                <a:t>城市</a:t>
              </a:r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499" y="5562"/>
              <a:ext cx="5261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CN" sz="2400" b="1" dirty="0">
                  <a:solidFill>
                    <a:srgbClr val="0000B6"/>
                  </a:solidFill>
                  <a:latin typeface="宋体" panose="02010600030101010101" pitchFamily="2" charset="-122"/>
                </a:rPr>
                <a:t>    </a:t>
              </a:r>
              <a:r>
                <a:rPr lang="zh-CN" altLang="en-US" sz="3200" b="1" dirty="0">
                  <a:solidFill>
                    <a:srgbClr val="0000B6"/>
                  </a:solidFill>
                  <a:latin typeface="宋体" panose="02010600030101010101" pitchFamily="2" charset="-122"/>
                </a:rPr>
                <a:t>全国主要城市天气预报    （单位：℃）</a:t>
              </a:r>
            </a:p>
          </p:txBody>
        </p:sp>
        <p:sp>
          <p:nvSpPr>
            <p:cNvPr id="2110" name="Line 62"/>
            <p:cNvSpPr>
              <a:spLocks noChangeShapeType="1"/>
            </p:cNvSpPr>
            <p:nvPr/>
          </p:nvSpPr>
          <p:spPr bwMode="auto">
            <a:xfrm>
              <a:off x="499" y="5562"/>
              <a:ext cx="5261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499" y="6106"/>
              <a:ext cx="5261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499" y="6516"/>
              <a:ext cx="5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" name="Line 65"/>
            <p:cNvSpPr>
              <a:spLocks noChangeShapeType="1"/>
            </p:cNvSpPr>
            <p:nvPr/>
          </p:nvSpPr>
          <p:spPr bwMode="auto">
            <a:xfrm>
              <a:off x="499" y="6926"/>
              <a:ext cx="5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" name="Line 66"/>
            <p:cNvSpPr>
              <a:spLocks noChangeShapeType="1"/>
            </p:cNvSpPr>
            <p:nvPr/>
          </p:nvSpPr>
          <p:spPr bwMode="auto">
            <a:xfrm>
              <a:off x="499" y="7336"/>
              <a:ext cx="5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>
              <a:off x="499" y="7746"/>
              <a:ext cx="5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499" y="8156"/>
              <a:ext cx="5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" name="Line 69"/>
            <p:cNvSpPr>
              <a:spLocks noChangeShapeType="1"/>
            </p:cNvSpPr>
            <p:nvPr/>
          </p:nvSpPr>
          <p:spPr bwMode="auto">
            <a:xfrm>
              <a:off x="499" y="8566"/>
              <a:ext cx="5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" name="Line 70"/>
            <p:cNvSpPr>
              <a:spLocks noChangeShapeType="1"/>
            </p:cNvSpPr>
            <p:nvPr/>
          </p:nvSpPr>
          <p:spPr bwMode="auto">
            <a:xfrm>
              <a:off x="1361" y="6106"/>
              <a:ext cx="0" cy="28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" name="Line 71"/>
            <p:cNvSpPr>
              <a:spLocks noChangeShapeType="1"/>
            </p:cNvSpPr>
            <p:nvPr/>
          </p:nvSpPr>
          <p:spPr bwMode="auto">
            <a:xfrm>
              <a:off x="2041" y="6106"/>
              <a:ext cx="0" cy="28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" name="Line 72"/>
            <p:cNvSpPr>
              <a:spLocks noChangeShapeType="1"/>
            </p:cNvSpPr>
            <p:nvPr/>
          </p:nvSpPr>
          <p:spPr bwMode="auto">
            <a:xfrm>
              <a:off x="2585" y="6106"/>
              <a:ext cx="0" cy="28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" name="Line 73"/>
            <p:cNvSpPr>
              <a:spLocks noChangeShapeType="1"/>
            </p:cNvSpPr>
            <p:nvPr/>
          </p:nvSpPr>
          <p:spPr bwMode="auto">
            <a:xfrm>
              <a:off x="3084" y="6106"/>
              <a:ext cx="0" cy="287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" name="Line 74"/>
            <p:cNvSpPr>
              <a:spLocks noChangeShapeType="1"/>
            </p:cNvSpPr>
            <p:nvPr/>
          </p:nvSpPr>
          <p:spPr bwMode="auto">
            <a:xfrm>
              <a:off x="3946" y="6106"/>
              <a:ext cx="0" cy="28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" name="Line 75"/>
            <p:cNvSpPr>
              <a:spLocks noChangeShapeType="1"/>
            </p:cNvSpPr>
            <p:nvPr/>
          </p:nvSpPr>
          <p:spPr bwMode="auto">
            <a:xfrm>
              <a:off x="4672" y="6106"/>
              <a:ext cx="0" cy="28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" name="Line 76"/>
            <p:cNvSpPr>
              <a:spLocks noChangeShapeType="1"/>
            </p:cNvSpPr>
            <p:nvPr/>
          </p:nvSpPr>
          <p:spPr bwMode="auto">
            <a:xfrm>
              <a:off x="5262" y="6106"/>
              <a:ext cx="0" cy="28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" name="Line 77"/>
            <p:cNvSpPr>
              <a:spLocks noChangeShapeType="1"/>
            </p:cNvSpPr>
            <p:nvPr/>
          </p:nvSpPr>
          <p:spPr bwMode="auto">
            <a:xfrm>
              <a:off x="499" y="5562"/>
              <a:ext cx="0" cy="544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" name="Line 78"/>
            <p:cNvSpPr>
              <a:spLocks noChangeShapeType="1"/>
            </p:cNvSpPr>
            <p:nvPr/>
          </p:nvSpPr>
          <p:spPr bwMode="auto">
            <a:xfrm>
              <a:off x="5760" y="5562"/>
              <a:ext cx="0" cy="544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" name="Line 79"/>
            <p:cNvSpPr>
              <a:spLocks noChangeShapeType="1"/>
            </p:cNvSpPr>
            <p:nvPr/>
          </p:nvSpPr>
          <p:spPr bwMode="auto">
            <a:xfrm>
              <a:off x="3084" y="8976"/>
              <a:ext cx="862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" name="Line 80"/>
            <p:cNvSpPr>
              <a:spLocks noChangeShapeType="1"/>
            </p:cNvSpPr>
            <p:nvPr/>
          </p:nvSpPr>
          <p:spPr bwMode="auto">
            <a:xfrm>
              <a:off x="499" y="8976"/>
              <a:ext cx="2585" cy="0"/>
            </a:xfrm>
            <a:prstGeom prst="line">
              <a:avLst/>
            </a:prstGeom>
            <a:noFill/>
            <a:ln w="38100" cap="sq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" name="Line 81"/>
            <p:cNvSpPr>
              <a:spLocks noChangeShapeType="1"/>
            </p:cNvSpPr>
            <p:nvPr/>
          </p:nvSpPr>
          <p:spPr bwMode="auto">
            <a:xfrm>
              <a:off x="3946" y="8976"/>
              <a:ext cx="1814" cy="0"/>
            </a:xfrm>
            <a:prstGeom prst="line">
              <a:avLst/>
            </a:prstGeom>
            <a:noFill/>
            <a:ln w="38100" cap="sq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>
              <a:off x="499" y="6106"/>
              <a:ext cx="0" cy="2870"/>
            </a:xfrm>
            <a:prstGeom prst="line">
              <a:avLst/>
            </a:prstGeom>
            <a:noFill/>
            <a:ln w="38100" cap="sq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" name="Line 83"/>
            <p:cNvSpPr>
              <a:spLocks noChangeShapeType="1"/>
            </p:cNvSpPr>
            <p:nvPr/>
          </p:nvSpPr>
          <p:spPr bwMode="auto">
            <a:xfrm>
              <a:off x="5760" y="6106"/>
              <a:ext cx="0" cy="2870"/>
            </a:xfrm>
            <a:prstGeom prst="line">
              <a:avLst/>
            </a:prstGeom>
            <a:noFill/>
            <a:ln w="38100" cap="sq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76200" y="5303838"/>
            <a:ext cx="8991600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A50021"/>
                </a:solidFill>
              </a:rPr>
              <a:t>问题一：</a:t>
            </a:r>
            <a:r>
              <a:rPr lang="zh-CN" altLang="en-US" sz="2800" b="1" dirty="0">
                <a:solidFill>
                  <a:srgbClr val="A50021"/>
                </a:solidFill>
                <a:latin typeface="宋体" panose="02010600030101010101" pitchFamily="2" charset="-122"/>
              </a:rPr>
              <a:t>呼和浩特在一天的最高气温是</a:t>
            </a:r>
            <a:r>
              <a:rPr lang="en-US" altLang="zh-CN" sz="2800" b="1" dirty="0">
                <a:solidFill>
                  <a:srgbClr val="A50021"/>
                </a:solidFill>
                <a:latin typeface="宋体" panose="02010600030101010101" pitchFamily="2" charset="-122"/>
              </a:rPr>
              <a:t>19 </a:t>
            </a:r>
            <a:r>
              <a:rPr lang="en-US" altLang="zh-CN" sz="3200" b="1" dirty="0">
                <a:solidFill>
                  <a:srgbClr val="A50021"/>
                </a:solidFill>
              </a:rPr>
              <a:t>℃</a:t>
            </a:r>
            <a:r>
              <a:rPr lang="en-US" altLang="zh-CN" sz="2800" b="1" dirty="0">
                <a:solidFill>
                  <a:srgbClr val="A50021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A50021"/>
                </a:solidFill>
                <a:latin typeface="宋体" panose="02010600030101010101" pitchFamily="2" charset="-122"/>
              </a:rPr>
              <a:t>，最低气温是</a:t>
            </a:r>
            <a:r>
              <a:rPr lang="en-US" altLang="zh-CN" sz="2800" b="1" dirty="0">
                <a:solidFill>
                  <a:srgbClr val="A50021"/>
                </a:solidFill>
                <a:latin typeface="宋体" panose="02010600030101010101" pitchFamily="2" charset="-122"/>
              </a:rPr>
              <a:t>7 </a:t>
            </a:r>
            <a:r>
              <a:rPr lang="en-US" altLang="zh-CN" sz="3200" b="1" dirty="0">
                <a:solidFill>
                  <a:srgbClr val="A50021"/>
                </a:solidFill>
              </a:rPr>
              <a:t>℃</a:t>
            </a:r>
            <a:r>
              <a:rPr lang="en-US" altLang="zh-CN" sz="2800" b="1" dirty="0">
                <a:solidFill>
                  <a:srgbClr val="A50021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A50021"/>
                </a:solidFill>
                <a:latin typeface="宋体" panose="02010600030101010101" pitchFamily="2" charset="-122"/>
              </a:rPr>
              <a:t>，问这一天内呼和浩特的温差是多少？怎么计算？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304800" y="1124744"/>
            <a:ext cx="8458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A50021"/>
                </a:solidFill>
              </a:rPr>
              <a:t>问题二：厦门的最高气温是</a:t>
            </a:r>
            <a:r>
              <a:rPr lang="en-US" altLang="zh-CN" sz="3200" b="1" dirty="0">
                <a:solidFill>
                  <a:srgbClr val="A50021"/>
                </a:solidFill>
              </a:rPr>
              <a:t>9 ℃ </a:t>
            </a:r>
            <a:r>
              <a:rPr lang="zh-CN" altLang="en-US" sz="3200" b="1" dirty="0">
                <a:solidFill>
                  <a:srgbClr val="A50021"/>
                </a:solidFill>
              </a:rPr>
              <a:t>，哈尔滨的最高气温是</a:t>
            </a:r>
            <a:r>
              <a:rPr lang="en-US" altLang="zh-CN" sz="3200" b="1" dirty="0">
                <a:solidFill>
                  <a:srgbClr val="A50021"/>
                </a:solidFill>
              </a:rPr>
              <a:t>-7 ℃ </a:t>
            </a:r>
            <a:r>
              <a:rPr lang="zh-CN" altLang="en-US" sz="3200" b="1" dirty="0">
                <a:solidFill>
                  <a:srgbClr val="A50021"/>
                </a:solidFill>
              </a:rPr>
              <a:t>，问这天厦门的最高气温比哈尔滨的最高气温高多少摄氏度？可以怎样计算？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304800" y="3861048"/>
            <a:ext cx="8305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A50021"/>
                </a:solidFill>
                <a:latin typeface="宋体" panose="02010600030101010101" pitchFamily="2" charset="-122"/>
              </a:rPr>
              <a:t>问题三：哈尔滨的最高温度是</a:t>
            </a:r>
            <a:r>
              <a:rPr lang="en-US" altLang="zh-CN" sz="3200" b="1" dirty="0">
                <a:solidFill>
                  <a:srgbClr val="A50021"/>
                </a:solidFill>
                <a:latin typeface="宋体" panose="02010600030101010101" pitchFamily="2" charset="-122"/>
              </a:rPr>
              <a:t>-7℃,</a:t>
            </a:r>
            <a:r>
              <a:rPr lang="zh-CN" altLang="en-US" sz="3200" b="1" dirty="0">
                <a:solidFill>
                  <a:srgbClr val="A50021"/>
                </a:solidFill>
                <a:latin typeface="宋体" panose="02010600030101010101" pitchFamily="2" charset="-122"/>
              </a:rPr>
              <a:t>最低温度为</a:t>
            </a:r>
            <a:r>
              <a:rPr lang="en-US" altLang="zh-CN" sz="3200" b="1" dirty="0">
                <a:solidFill>
                  <a:srgbClr val="A50021"/>
                </a:solidFill>
                <a:latin typeface="宋体" panose="02010600030101010101" pitchFamily="2" charset="-122"/>
              </a:rPr>
              <a:t>-12℃,</a:t>
            </a:r>
            <a:r>
              <a:rPr lang="zh-CN" altLang="en-US" sz="3200" b="1" dirty="0">
                <a:solidFill>
                  <a:srgbClr val="A50021"/>
                </a:solidFill>
                <a:latin typeface="宋体" panose="02010600030101010101" pitchFamily="2" charset="-122"/>
              </a:rPr>
              <a:t>这天哈尔滨的温差是多少</a:t>
            </a:r>
            <a:r>
              <a:rPr lang="en-US" altLang="zh-CN" sz="3200" b="1" dirty="0">
                <a:solidFill>
                  <a:srgbClr val="A50021"/>
                </a:solidFill>
                <a:latin typeface="宋体" panose="02010600030101010101" pitchFamily="2" charset="-122"/>
              </a:rPr>
              <a:t>?</a:t>
            </a:r>
            <a:r>
              <a:rPr lang="zh-CN" altLang="en-US" sz="3200" b="1" dirty="0">
                <a:solidFill>
                  <a:srgbClr val="A50021"/>
                </a:solidFill>
                <a:latin typeface="宋体" panose="02010600030101010101" pitchFamily="2" charset="-122"/>
              </a:rPr>
              <a:t>你是怎么算的</a:t>
            </a:r>
            <a:r>
              <a:rPr lang="en-US" altLang="zh-CN" sz="3200" b="1" dirty="0">
                <a:solidFill>
                  <a:srgbClr val="A50021"/>
                </a:solidFill>
                <a:latin typeface="宋体" panose="02010600030101010101" pitchFamily="2" charset="-122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114800" y="533400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3200" b="1">
                <a:solidFill>
                  <a:schemeClr val="accent2"/>
                </a:solidFill>
                <a:latin typeface="宋体" panose="02010600030101010101" pitchFamily="2" charset="-122"/>
              </a:rPr>
              <a:t>问题二：</a:t>
            </a:r>
            <a:r>
              <a:rPr lang="en-US" altLang="zh-CN" sz="3600" b="1">
                <a:solidFill>
                  <a:srgbClr val="FF3300"/>
                </a:solidFill>
                <a:latin typeface="宋体" panose="02010600030101010101" pitchFamily="2" charset="-122"/>
              </a:rPr>
              <a:t>9-(-7)=?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57200" y="56515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  <a:latin typeface="宋体" panose="02010600030101010101" pitchFamily="2" charset="-122"/>
              </a:rPr>
              <a:t>问题一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19-7=12</a:t>
            </a:r>
          </a:p>
        </p:txBody>
      </p:sp>
      <p:grpSp>
        <p:nvGrpSpPr>
          <p:cNvPr id="3094" name="Group 22"/>
          <p:cNvGrpSpPr/>
          <p:nvPr/>
        </p:nvGrpSpPr>
        <p:grpSpPr bwMode="auto">
          <a:xfrm>
            <a:off x="1295400" y="1219200"/>
            <a:ext cx="5143500" cy="3314700"/>
            <a:chOff x="816" y="768"/>
            <a:chExt cx="3240" cy="2088"/>
          </a:xfrm>
        </p:grpSpPr>
        <p:pic>
          <p:nvPicPr>
            <p:cNvPr id="3088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6" y="768"/>
              <a:ext cx="1175" cy="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90" name="Picture 1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0" y="818"/>
              <a:ext cx="1176" cy="2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04800" y="4510088"/>
            <a:ext cx="525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方法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：由图可知</a:t>
            </a:r>
            <a:r>
              <a:rPr lang="en-US" altLang="zh-CN" sz="2800" b="1" dirty="0"/>
              <a:t>9-</a:t>
            </a:r>
            <a:r>
              <a:rPr lang="zh-CN" altLang="en-US" sz="2800" b="1" dirty="0"/>
              <a:t>（</a:t>
            </a:r>
            <a:r>
              <a:rPr lang="en-US" altLang="zh-CN" sz="2800" b="1" dirty="0"/>
              <a:t>-7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=16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0" y="5272088"/>
            <a:ext cx="800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方法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：根据减法是加法的逆运算，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52400" y="5957888"/>
            <a:ext cx="708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由（</a:t>
            </a:r>
            <a:r>
              <a:rPr lang="en-US" altLang="zh-CN" sz="2800" b="1" dirty="0"/>
              <a:t>-7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+16=9</a:t>
            </a:r>
            <a:r>
              <a:rPr lang="zh-CN" altLang="en-US" sz="2800" b="1" dirty="0"/>
              <a:t>，也得</a:t>
            </a:r>
            <a:r>
              <a:rPr lang="en-US" altLang="zh-CN" sz="2800" b="1" dirty="0"/>
              <a:t>9-</a:t>
            </a:r>
            <a:r>
              <a:rPr lang="zh-CN" altLang="en-US" sz="2800" b="1" dirty="0"/>
              <a:t>（</a:t>
            </a:r>
            <a:r>
              <a:rPr lang="en-US" altLang="zh-CN" sz="2800" b="1" dirty="0"/>
              <a:t>-7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=16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85" grpId="0" autoUpdateAnimBg="0"/>
      <p:bldP spid="3091" grpId="0" autoUpdateAnimBg="0"/>
      <p:bldP spid="3092" grpId="0" autoUpdateAnimBg="0"/>
      <p:bldP spid="309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宋体" panose="02010600030101010101" pitchFamily="2" charset="-122"/>
              </a:rPr>
              <a:t>9</a:t>
            </a:r>
            <a:r>
              <a:rPr lang="zh-CN" altLang="en-US" sz="4000" b="1">
                <a:latin typeface="Times New Roman" panose="02020603050405020304" pitchFamily="18" charset="0"/>
              </a:rPr>
              <a:t>－</a:t>
            </a:r>
            <a:r>
              <a:rPr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US" sz="4000" b="1">
                <a:solidFill>
                  <a:srgbClr val="FF33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4000" b="1">
                <a:solidFill>
                  <a:srgbClr val="FF3300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4000" b="1">
                <a:solidFill>
                  <a:srgbClr val="FF33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4000" b="1">
                <a:latin typeface="宋体" panose="02010600030101010101" pitchFamily="2" charset="-122"/>
              </a:rPr>
              <a:t>＝</a:t>
            </a:r>
            <a:r>
              <a:rPr lang="en-US" altLang="zh-CN" sz="4000" b="1">
                <a:solidFill>
                  <a:srgbClr val="660033"/>
                </a:solidFill>
                <a:latin typeface="宋体" panose="02010600030101010101" pitchFamily="2" charset="-122"/>
              </a:rPr>
              <a:t>16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657600" y="3276600"/>
            <a:ext cx="2087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A50021"/>
                </a:solidFill>
              </a:rPr>
              <a:t>  </a:t>
            </a:r>
            <a:r>
              <a:rPr lang="zh-CN" altLang="en-US" sz="3600" b="1">
                <a:solidFill>
                  <a:srgbClr val="A50021"/>
                </a:solidFill>
              </a:rPr>
              <a:t>相反数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622925" y="2076450"/>
            <a:ext cx="2225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latin typeface="宋体" panose="02010600030101010101" pitchFamily="2" charset="-122"/>
              </a:rPr>
              <a:t>9</a:t>
            </a:r>
            <a:r>
              <a:rPr lang="zh-CN" altLang="en-US" sz="4000" b="1">
                <a:latin typeface="宋体" panose="02010600030101010101" pitchFamily="2" charset="-122"/>
              </a:rPr>
              <a:t>＋</a:t>
            </a:r>
            <a:r>
              <a:rPr lang="en-US" altLang="zh-CN" sz="4000" b="1">
                <a:solidFill>
                  <a:srgbClr val="FF3300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4000" b="1">
                <a:latin typeface="宋体" panose="02010600030101010101" pitchFamily="2" charset="-122"/>
              </a:rPr>
              <a:t>＝</a:t>
            </a:r>
            <a:r>
              <a:rPr lang="en-US" altLang="zh-CN" sz="4000" b="1">
                <a:solidFill>
                  <a:srgbClr val="660033"/>
                </a:solidFill>
                <a:latin typeface="宋体" panose="02010600030101010101" pitchFamily="2" charset="-122"/>
              </a:rPr>
              <a:t>16</a:t>
            </a:r>
          </a:p>
        </p:txBody>
      </p:sp>
      <p:grpSp>
        <p:nvGrpSpPr>
          <p:cNvPr id="4131" name="Group 35"/>
          <p:cNvGrpSpPr/>
          <p:nvPr/>
        </p:nvGrpSpPr>
        <p:grpSpPr bwMode="auto">
          <a:xfrm>
            <a:off x="1600200" y="1700213"/>
            <a:ext cx="4572000" cy="530225"/>
            <a:chOff x="1008" y="1071"/>
            <a:chExt cx="2880" cy="334"/>
          </a:xfrm>
        </p:grpSpPr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1008" y="1071"/>
              <a:ext cx="28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888" y="1071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1008" y="108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32" name="Group 36"/>
          <p:cNvGrpSpPr/>
          <p:nvPr/>
        </p:nvGrpSpPr>
        <p:grpSpPr bwMode="auto">
          <a:xfrm>
            <a:off x="2819400" y="2695575"/>
            <a:ext cx="3790950" cy="517525"/>
            <a:chOff x="1776" y="1698"/>
            <a:chExt cx="2388" cy="326"/>
          </a:xfrm>
        </p:grpSpPr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 rot="10800000" flipH="1">
              <a:off x="1776" y="2024"/>
              <a:ext cx="23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 rot="10800000" flipH="1">
              <a:off x="4164" y="1706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 rot="10800000" flipH="1">
              <a:off x="1776" y="1698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971800" y="9144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chemeClr val="accent2"/>
                </a:solidFill>
              </a:rPr>
              <a:t>减变加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5" grpId="0" autoUpdateAnimBg="0"/>
      <p:bldP spid="4125" grpId="0" autoUpdateAnimBg="0"/>
      <p:bldP spid="413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0113" y="908050"/>
            <a:ext cx="741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3850" y="620713"/>
            <a:ext cx="882015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计算下列各式：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20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__________</a:t>
            </a:r>
            <a:r>
              <a:rPr lang="zh-CN" altLang="en-US" sz="3200" b="1" dirty="0">
                <a:latin typeface="宋体" panose="02010600030101010101" pitchFamily="2" charset="-122"/>
              </a:rPr>
              <a:t>，</a:t>
            </a: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＋</a:t>
            </a:r>
            <a:r>
              <a:rPr lang="en-US" altLang="zh-CN" sz="3200" b="1" dirty="0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20)</a:t>
            </a:r>
            <a:r>
              <a:rPr lang="zh-CN" altLang="en-US" sz="3200" b="1" dirty="0">
                <a:latin typeface="宋体" panose="02010600030101010101" pitchFamily="2" charset="-122"/>
              </a:rPr>
              <a:t>＝＿＿＿＿；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10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__________</a:t>
            </a:r>
            <a:r>
              <a:rPr lang="zh-CN" altLang="en-US" sz="3200" b="1" dirty="0">
                <a:latin typeface="宋体" panose="02010600030101010101" pitchFamily="2" charset="-122"/>
              </a:rPr>
              <a:t>，</a:t>
            </a: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＋</a:t>
            </a:r>
            <a:r>
              <a:rPr lang="en-US" altLang="zh-CN" sz="3200" b="1" dirty="0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10)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________</a:t>
            </a:r>
            <a:r>
              <a:rPr lang="zh-CN" altLang="en-US" sz="3200" b="1" dirty="0">
                <a:latin typeface="宋体" panose="02010600030101010101" pitchFamily="2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0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___________</a:t>
            </a:r>
            <a:r>
              <a:rPr lang="zh-CN" altLang="en-US" sz="3200" b="1" dirty="0">
                <a:latin typeface="宋体" panose="02010600030101010101" pitchFamily="2" charset="-122"/>
              </a:rPr>
              <a:t>，</a:t>
            </a: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＋</a:t>
            </a:r>
            <a:r>
              <a:rPr lang="en-US" altLang="zh-CN" sz="3200" b="1" dirty="0">
                <a:latin typeface="宋体" panose="02010600030101010101" pitchFamily="2" charset="-122"/>
              </a:rPr>
              <a:t>0</a:t>
            </a:r>
            <a:r>
              <a:rPr lang="zh-CN" altLang="en-US" sz="3200" b="1" dirty="0">
                <a:latin typeface="宋体" panose="02010600030101010101" pitchFamily="2" charset="-122"/>
              </a:rPr>
              <a:t>＝＿＿＿＿＿＿；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10)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______</a:t>
            </a:r>
            <a:r>
              <a:rPr lang="zh-CN" altLang="en-US" sz="3200" b="1" dirty="0">
                <a:latin typeface="宋体" panose="02010600030101010101" pitchFamily="2" charset="-122"/>
              </a:rPr>
              <a:t>，</a:t>
            </a: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＋</a:t>
            </a:r>
            <a:r>
              <a:rPr lang="en-US" altLang="zh-CN" sz="3200" b="1" dirty="0">
                <a:latin typeface="宋体" panose="02010600030101010101" pitchFamily="2" charset="-122"/>
              </a:rPr>
              <a:t>10</a:t>
            </a:r>
            <a:r>
              <a:rPr lang="zh-CN" altLang="en-US" sz="3200" b="1" dirty="0">
                <a:latin typeface="宋体" panose="02010600030101010101" pitchFamily="2" charset="-122"/>
              </a:rPr>
              <a:t>＝＿＿＿＿＿；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latin typeface="宋体" panose="02010600030101010101" pitchFamily="2" charset="-122"/>
              </a:rPr>
              <a:t>－</a:t>
            </a:r>
            <a:r>
              <a:rPr lang="en-US" altLang="zh-CN" sz="3200" b="1" dirty="0">
                <a:latin typeface="宋体" panose="02010600030101010101" pitchFamily="2" charset="-122"/>
              </a:rPr>
              <a:t>20)</a:t>
            </a:r>
            <a:r>
              <a:rPr lang="zh-CN" altLang="en-US" sz="3200" b="1" dirty="0">
                <a:latin typeface="宋体" panose="02010600030101010101" pitchFamily="2" charset="-122"/>
              </a:rPr>
              <a:t>＝＿＿＿，</a:t>
            </a: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＋</a:t>
            </a:r>
            <a:r>
              <a:rPr lang="en-US" altLang="zh-CN" sz="3200" b="1" dirty="0">
                <a:latin typeface="宋体" panose="02010600030101010101" pitchFamily="2" charset="-122"/>
              </a:rPr>
              <a:t>20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宋体" panose="02010600030101010101" pitchFamily="2" charset="-122"/>
              </a:rPr>
              <a:t>_</a:t>
            </a:r>
            <a:r>
              <a:rPr lang="zh-CN" altLang="en-US" sz="3200" b="1" dirty="0">
                <a:latin typeface="宋体" panose="02010600030101010101" pitchFamily="2" charset="-122"/>
              </a:rPr>
              <a:t>＿＿＿＿＿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55875" y="1196975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30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451725" y="1196975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30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555875" y="1989138"/>
            <a:ext cx="593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40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431088" y="1938338"/>
            <a:ext cx="593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40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627313" y="2708275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50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015163" y="2733675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50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132138" y="3429000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60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024688" y="3416300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60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132138" y="4149725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70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019925" y="4149725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70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0" y="52260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</a:rPr>
              <a:t>比较每横行的两个算式，你能得出什么结论？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4400" y="1484313"/>
            <a:ext cx="7086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                         </a:t>
            </a:r>
            <a:r>
              <a:rPr lang="zh-CN" altLang="en-US" sz="4000" dirty="0">
                <a:solidFill>
                  <a:srgbClr val="1F9816"/>
                </a:solidFill>
                <a:ea typeface="黑体" panose="02010609060101010101" pitchFamily="49" charset="-122"/>
              </a:rPr>
              <a:t>有理数减法法则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chemeClr val="accent2"/>
                </a:solidFill>
              </a:rPr>
              <a:t>   </a:t>
            </a:r>
            <a:r>
              <a:rPr lang="zh-CN" altLang="en-US" sz="4000" b="1" dirty="0">
                <a:solidFill>
                  <a:srgbClr val="FF0000"/>
                </a:solidFill>
              </a:rPr>
              <a:t>减去</a:t>
            </a:r>
            <a:r>
              <a:rPr lang="zh-CN" altLang="en-US" sz="4000" b="1" dirty="0">
                <a:solidFill>
                  <a:schemeClr val="accent2"/>
                </a:solidFill>
              </a:rPr>
              <a:t>一个</a:t>
            </a:r>
            <a:r>
              <a:rPr lang="zh-CN" altLang="en-US" sz="4000" b="1" dirty="0">
                <a:solidFill>
                  <a:srgbClr val="0000CC"/>
                </a:solidFill>
              </a:rPr>
              <a:t>数</a:t>
            </a:r>
            <a:r>
              <a:rPr lang="zh-CN" altLang="en-US" sz="4000" b="1" dirty="0">
                <a:solidFill>
                  <a:schemeClr val="accent2"/>
                </a:solidFill>
              </a:rPr>
              <a:t>，等于</a:t>
            </a:r>
            <a:r>
              <a:rPr lang="zh-CN" altLang="en-US" sz="4000" b="1" dirty="0">
                <a:solidFill>
                  <a:srgbClr val="FF0000"/>
                </a:solidFill>
              </a:rPr>
              <a:t>加上</a:t>
            </a:r>
            <a:r>
              <a:rPr lang="zh-CN" altLang="en-US" sz="4000" b="1" dirty="0">
                <a:solidFill>
                  <a:schemeClr val="accent2"/>
                </a:solidFill>
              </a:rPr>
              <a:t>这个数的</a:t>
            </a:r>
            <a:r>
              <a:rPr lang="zh-CN" altLang="en-US" sz="4000" b="1" dirty="0">
                <a:solidFill>
                  <a:srgbClr val="0000CC"/>
                </a:solidFill>
              </a:rPr>
              <a:t>相反数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174875" y="4305300"/>
            <a:ext cx="4552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4800" dirty="0"/>
              <a:t>－</a:t>
            </a:r>
            <a:r>
              <a:rPr lang="en-US" altLang="zh-CN" sz="60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4800" dirty="0"/>
              <a:t>＝</a:t>
            </a:r>
            <a:r>
              <a:rPr lang="en-US" altLang="zh-CN" sz="6000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4800" dirty="0"/>
              <a:t>＋</a:t>
            </a:r>
            <a:r>
              <a:rPr lang="en-US" altLang="zh-CN" sz="4800" dirty="0"/>
              <a:t>(</a:t>
            </a:r>
            <a:r>
              <a:rPr lang="zh-CN" altLang="en-US" sz="4800" dirty="0">
                <a:solidFill>
                  <a:srgbClr val="FF0000"/>
                </a:solidFill>
              </a:rPr>
              <a:t>－</a:t>
            </a:r>
            <a:r>
              <a:rPr lang="en-US" altLang="zh-CN" sz="60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4800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1143000"/>
            <a:ext cx="8893175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例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、计算下列各题：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宋体" panose="02010600030101010101" pitchFamily="2" charset="-122"/>
              </a:rPr>
              <a:t>5-</a:t>
            </a: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-5</a:t>
            </a:r>
            <a:r>
              <a:rPr lang="zh-CN" altLang="en-US" sz="2800" b="1" dirty="0">
                <a:latin typeface="宋体" panose="02010600030101010101" pitchFamily="2" charset="-122"/>
              </a:rPr>
              <a:t>）       　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宋体" panose="02010600030101010101" pitchFamily="2" charset="-122"/>
              </a:rPr>
              <a:t>0-7-5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宋体" panose="02010600030101010101" pitchFamily="2" charset="-122"/>
              </a:rPr>
              <a:t>(-1.3)-(-2.1)    </a:t>
            </a: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2400" y="3124200"/>
            <a:ext cx="8991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解：（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） 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5-</a:t>
            </a: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-5</a:t>
            </a: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=5 + 5= 10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0-7-5=0+(-7)+(-5)=-7+(-5)=-12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(-1.3)-(-2.1)=(-1.3)+2.1=2.1-1.3=0.8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）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860032" y="2204864"/>
          <a:ext cx="1524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2" name="Equation" r:id="rId3" imgW="533400" imgH="393700" progId="Equation.3">
                  <p:embed/>
                </p:oleObj>
              </mc:Choice>
              <mc:Fallback>
                <p:oleObj name="Equation" r:id="rId3" imgW="5334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204864"/>
                        <a:ext cx="15240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1828800" y="5181600"/>
          <a:ext cx="5638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3" name="Equation" r:id="rId5" imgW="1790700" imgH="393700" progId="Equation.3">
                  <p:embed/>
                </p:oleObj>
              </mc:Choice>
              <mc:Fallback>
                <p:oleObj name="Equation" r:id="rId5" imgW="17907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5638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9155" y="1052736"/>
            <a:ext cx="79914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、 我国吐鲁番盆地最低点的海拔高度是是</a:t>
            </a:r>
            <a:r>
              <a:rPr lang="en-US" altLang="zh-CN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-155</a:t>
            </a:r>
            <a:r>
              <a:rPr lang="zh-CN" altLang="en-US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米，死海的湖面低于海平面</a:t>
            </a:r>
            <a:r>
              <a:rPr lang="en-US" altLang="zh-CN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392</a:t>
            </a:r>
            <a:r>
              <a:rPr lang="zh-CN" altLang="en-US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米</a:t>
            </a:r>
            <a:r>
              <a:rPr lang="en-US" altLang="zh-CN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哪里的海拔高度更低？低多少米？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20849" y="3212976"/>
            <a:ext cx="8305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宋体" panose="02010600030101010101" pitchFamily="2" charset="-122"/>
              </a:rPr>
              <a:t>解</a:t>
            </a:r>
            <a:r>
              <a:rPr lang="en-US" altLang="zh-CN" sz="3600" b="1" dirty="0">
                <a:latin typeface="宋体" panose="02010600030101010101" pitchFamily="2" charset="-122"/>
              </a:rPr>
              <a:t>:-392-</a:t>
            </a:r>
            <a:r>
              <a:rPr lang="zh-CN" altLang="en-US" sz="3600" b="1" dirty="0">
                <a:latin typeface="宋体" panose="02010600030101010101" pitchFamily="2" charset="-122"/>
              </a:rPr>
              <a:t>（</a:t>
            </a:r>
            <a:r>
              <a:rPr lang="en-US" altLang="zh-CN" sz="3600" b="1" dirty="0">
                <a:latin typeface="宋体" panose="02010600030101010101" pitchFamily="2" charset="-122"/>
              </a:rPr>
              <a:t>-155</a:t>
            </a:r>
            <a:r>
              <a:rPr lang="zh-CN" altLang="en-US" sz="3600" b="1" dirty="0">
                <a:latin typeface="宋体" panose="02010600030101010101" pitchFamily="2" charset="-122"/>
              </a:rPr>
              <a:t>）</a:t>
            </a:r>
            <a:r>
              <a:rPr lang="en-US" altLang="zh-CN" sz="3600" b="1" dirty="0">
                <a:latin typeface="宋体" panose="02010600030101010101" pitchFamily="2" charset="-122"/>
              </a:rPr>
              <a:t>=-392+155=-237</a:t>
            </a:r>
            <a:r>
              <a:rPr lang="zh-CN" altLang="en-US" sz="3600" b="1" dirty="0">
                <a:latin typeface="宋体" panose="02010600030101010101" pitchFamily="2" charset="-122"/>
              </a:rPr>
              <a:t>（米）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答：两者相比，死海的湖面更低，比吐鲁番盆地最低点低</a:t>
            </a:r>
            <a:r>
              <a:rPr lang="en-US" altLang="zh-CN" sz="3600" b="1" dirty="0">
                <a:latin typeface="宋体" panose="02010600030101010101" pitchFamily="2" charset="-122"/>
              </a:rPr>
              <a:t>237</a:t>
            </a:r>
            <a:r>
              <a:rPr lang="zh-CN" altLang="en-US" sz="3200" b="1" dirty="0">
                <a:latin typeface="宋体" panose="02010600030101010101" pitchFamily="2" charset="-122"/>
              </a:rPr>
              <a:t>米。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theme/theme1.xml><?xml version="1.0" encoding="utf-8"?>
<a:theme xmlns:a="http://schemas.openxmlformats.org/drawingml/2006/main" name="WWW.2PPT.COM&#10;">
  <a:themeElements>
    <a:clrScheme name="精美的工作汇报ppt 3">
      <a:dk1>
        <a:srgbClr val="000000"/>
      </a:dk1>
      <a:lt1>
        <a:srgbClr val="FEE9DE"/>
      </a:lt1>
      <a:dk2>
        <a:srgbClr val="000066"/>
      </a:dk2>
      <a:lt2>
        <a:srgbClr val="808080"/>
      </a:lt2>
      <a:accent1>
        <a:srgbClr val="5CB1FE"/>
      </a:accent1>
      <a:accent2>
        <a:srgbClr val="FF7575"/>
      </a:accent2>
      <a:accent3>
        <a:srgbClr val="FEF2EC"/>
      </a:accent3>
      <a:accent4>
        <a:srgbClr val="000000"/>
      </a:accent4>
      <a:accent5>
        <a:srgbClr val="B5D5FE"/>
      </a:accent5>
      <a:accent6>
        <a:srgbClr val="E76969"/>
      </a:accent6>
      <a:hlink>
        <a:srgbClr val="FFC319"/>
      </a:hlink>
      <a:folHlink>
        <a:srgbClr val="A8D02A"/>
      </a:folHlink>
    </a:clrScheme>
    <a:fontScheme name="精美的工作汇报pp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精美的工作汇报ppt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精美的工作汇报ppt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精美的工作汇报ppt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721</Words>
  <Application>Microsoft Office PowerPoint</Application>
  <PresentationFormat>全屏显示(4:3)</PresentationFormat>
  <Paragraphs>139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黑体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第一PPT模板网-WWW.1PPT.COM  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2003-09-24T04:42:00Z</dcterms:created>
  <dcterms:modified xsi:type="dcterms:W3CDTF">2023-01-17T03:16:50Z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6F4DC90BD05D42E0AE4C6F78D4DF3290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