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8EAEF8D-CBCE-4873-9D7E-BD635EF16A2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72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03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60000"/>
              </a:lnSpc>
              <a:spcBef>
                <a:spcPct val="0"/>
              </a:spcBef>
              <a:buFontTx/>
              <a:buChar char="•"/>
            </a:pPr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31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52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956B6-1742-4334-82E6-B4C7A2775A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08703-3104-4B5E-83EA-BADB037F90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A4253-B966-4889-AB1D-C698F5B62A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05D44-EC78-4BB4-AAA4-CF84533D8A1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64B87-0594-4009-8DDD-4F93B462A5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F2C46-1B7E-4D70-9070-89C2CAC9FE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43194-F9AA-402A-9881-B67EF84CC5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BED0F-DA97-42AF-94C4-E98E3B352B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209AA-86DF-48E6-AD35-5EC331D8E4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229B6-B9C7-42E0-93B4-B9286373E5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945FB-CDBA-4DB1-ABBE-53A9A4621F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9938D62-0BAC-4AC9-A204-BB85BAB9CE1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60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Unit </a:t>
            </a:r>
            <a:r>
              <a:rPr kumimoji="1" lang="en-US" altLang="zh-CN" sz="6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  Great </a:t>
            </a:r>
            <a:r>
              <a:rPr kumimoji="1" lang="en-US" altLang="zh-CN" sz="60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people</a:t>
            </a:r>
          </a:p>
          <a:p>
            <a:endParaRPr kumimoji="1" lang="en-US" altLang="zh-CN" sz="5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40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Study </a:t>
            </a:r>
            <a:r>
              <a:rPr kumimoji="1" lang="en-US" altLang="zh-CN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skills</a:t>
            </a:r>
            <a:r>
              <a:rPr kumimoji="1" lang="en-US" altLang="zh-CN" sz="1200" dirty="0">
                <a:ea typeface="华文彩云" panose="02010800040101010101" pitchFamily="2" charset="-122"/>
              </a:rPr>
              <a:t>  </a:t>
            </a:r>
            <a:r>
              <a:rPr kumimoji="1" lang="en-US" altLang="zh-CN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&amp; Task</a:t>
            </a:r>
          </a:p>
        </p:txBody>
      </p:sp>
      <p:sp>
        <p:nvSpPr>
          <p:cNvPr id="3" name="矩形 2"/>
          <p:cNvSpPr/>
          <p:nvPr/>
        </p:nvSpPr>
        <p:spPr>
          <a:xfrm>
            <a:off x="2950154" y="5537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77813" y="620713"/>
            <a:ext cx="8686800" cy="479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I think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Yuan Longping, a rice scientist and a member of the Chinese Academy of Engineering, is one of the greatest people that have ever lived.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He was born on (1)________________. In 1953, he began working as a (2)_______ in an agriculture school after he graduated from college. In 1960, he saw people die of (3)_______, so he began research into hybrid rice.</a:t>
            </a:r>
            <a:endParaRPr 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224213" y="27432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 September 1930</a:t>
            </a:r>
            <a:endParaRPr lang="en-US" sz="28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971550" y="160338"/>
            <a:ext cx="3524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Finish Part B on P</a:t>
            </a:r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</a:rPr>
              <a:t>33</a:t>
            </a:r>
            <a:r>
              <a:rPr 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3560763" y="3535363"/>
            <a:ext cx="1560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teacher</a:t>
            </a:r>
            <a:endParaRPr lang="en-US" sz="28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828800" y="4800600"/>
            <a:ext cx="1489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hunger</a:t>
            </a:r>
            <a:endParaRPr lang="en-US" sz="28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  <p:bldP spid="88069" grpId="0" autoUpdateAnimBg="0"/>
      <p:bldP spid="8807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713788" cy="527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5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In 1964, he happened to find a natural hybrid rice plant that had many (4)___________ over others. After nearly ten years of hard work, he and his team finally developed a (5)________ of hybrid rice plant, which produced </a:t>
            </a:r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(6)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</a:t>
            </a:r>
          </a:p>
          <a:p>
            <a:pPr algn="l">
              <a:lnSpc>
                <a:spcPct val="135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per unit than other common kinds. In 1979, this new type of hybrid rice was introduced into (7)________. At present, over 100 countries in Asia, Africa and America have grown hybrid rice. </a:t>
            </a:r>
            <a:endParaRPr 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032125" y="838200"/>
            <a:ext cx="2376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advantages</a:t>
            </a:r>
            <a:endParaRPr lang="en-US" sz="28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743200" y="2135188"/>
            <a:ext cx="1871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new type</a:t>
            </a:r>
            <a:endParaRPr lang="en-US" sz="28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176588" y="2854325"/>
            <a:ext cx="2484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20% more rice</a:t>
            </a:r>
            <a:endParaRPr lang="en-US" sz="24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6858000" y="3886200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USA</a:t>
            </a:r>
            <a:endParaRPr lang="en-US" sz="28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6" grpId="0" autoUpdateAnimBg="0"/>
      <p:bldP spid="90117" grpId="0" autoUpdateAnimBg="0"/>
      <p:bldP spid="901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50825" y="-25400"/>
            <a:ext cx="8748713" cy="619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Because of his achievements, (8)_____________ has been increased by 20%-30%, and in some places even more. He is considered the (9)______________________. 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Yuan Longping has spent all his life on the research and development of (10)_____________. He has solved (11) ____________________ for many people. That is why I admire him so much.</a:t>
            </a:r>
            <a:endParaRPr lang="en-US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5797550" y="188913"/>
            <a:ext cx="3095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rice production</a:t>
            </a:r>
            <a:endParaRPr 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619250" y="6034088"/>
            <a:ext cx="72723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4800" b="1">
                <a:solidFill>
                  <a:srgbClr val="000099"/>
                </a:solidFill>
                <a:latin typeface="Times New Roman" panose="02020603050405020304" pitchFamily="18" charset="0"/>
              </a:rPr>
              <a:t>Read it together.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827088" y="2349500"/>
            <a:ext cx="46815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“Father of Hybrid Rice”</a:t>
            </a:r>
            <a:endParaRPr 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6084888" y="4133850"/>
            <a:ext cx="3095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better rice plants</a:t>
            </a:r>
            <a:endParaRPr lang="en-US" sz="28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563938" y="4797425"/>
            <a:ext cx="424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problem of hunger</a:t>
            </a:r>
            <a:endParaRPr lang="en-US" sz="32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  <p:bldP spid="92164" grpId="0" autoUpdateAnimBg="0"/>
      <p:bldP spid="92165" grpId="0" autoUpdateAnimBg="0"/>
      <p:bldP spid="92166" grpId="0" autoUpdateAnimBg="0"/>
      <p:bldP spid="9216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059113" y="908050"/>
            <a:ext cx="294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Introduction 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076575" y="2533650"/>
            <a:ext cx="294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Main body 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059113" y="4602163"/>
            <a:ext cx="2943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Conclusion 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539750" y="1557338"/>
            <a:ext cx="80708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Part One</a:t>
            </a:r>
            <a:r>
              <a:rPr lang="en-US" sz="3200" b="1" dirty="0">
                <a:latin typeface="Times New Roman" panose="02020603050405020304" pitchFamily="18" charset="0"/>
              </a:rPr>
              <a:t>  Introduce the person you want to write about. 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468313" y="2924175"/>
            <a:ext cx="77866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Part Two</a:t>
            </a:r>
            <a:r>
              <a:rPr lang="en-US" sz="3200" b="1" dirty="0">
                <a:latin typeface="Times New Roman" panose="02020603050405020304" pitchFamily="18" charset="0"/>
              </a:rPr>
              <a:t>  Write some detailed information about </a:t>
            </a:r>
            <a:r>
              <a:rPr lang="en-US" altLang="zh-CN" sz="3200" b="1" dirty="0">
                <a:latin typeface="Times New Roman" panose="02020603050405020304" pitchFamily="18" charset="0"/>
              </a:rPr>
              <a:t>Yuan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Longping’s</a:t>
            </a:r>
            <a:r>
              <a:rPr lang="en-US" sz="3200" b="1" dirty="0">
                <a:latin typeface="Times New Roman" panose="02020603050405020304" pitchFamily="18" charset="0"/>
              </a:rPr>
              <a:t> life, such as </a:t>
            </a:r>
            <a:r>
              <a:rPr lang="en-US" altLang="zh-CN" sz="3200" b="1" dirty="0">
                <a:latin typeface="Times New Roman" panose="02020603050405020304" pitchFamily="18" charset="0"/>
              </a:rPr>
              <a:t>date of birth</a:t>
            </a:r>
            <a:r>
              <a:rPr lang="en-US" sz="3200" b="1" dirty="0">
                <a:latin typeface="Times New Roman" panose="02020603050405020304" pitchFamily="18" charset="0"/>
              </a:rPr>
              <a:t>, </a:t>
            </a:r>
            <a:r>
              <a:rPr lang="en-US" altLang="zh-CN" sz="3200" b="1" dirty="0">
                <a:latin typeface="Times New Roman" panose="02020603050405020304" pitchFamily="18" charset="0"/>
              </a:rPr>
              <a:t>major events</a:t>
            </a:r>
            <a:r>
              <a:rPr lang="en-US" sz="3200" b="1" dirty="0">
                <a:latin typeface="Times New Roman" panose="02020603050405020304" pitchFamily="18" charset="0"/>
              </a:rPr>
              <a:t> and so on.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539750" y="5157788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Part Three</a:t>
            </a:r>
            <a:r>
              <a:rPr lang="en-US" sz="3200" b="1" dirty="0">
                <a:latin typeface="Times New Roman" panose="02020603050405020304" pitchFamily="18" charset="0"/>
              </a:rPr>
              <a:t>  Explain why I admire </a:t>
            </a:r>
            <a:r>
              <a:rPr lang="en-US" altLang="zh-CN" sz="3200" b="1" dirty="0">
                <a:latin typeface="Times New Roman" panose="02020603050405020304" pitchFamily="18" charset="0"/>
              </a:rPr>
              <a:t>Yuan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Longping</a:t>
            </a:r>
            <a:r>
              <a:rPr lang="en-US" sz="3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1187450" y="1858963"/>
            <a:ext cx="6837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the first paragraph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990600" y="4221163"/>
            <a:ext cx="741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 the second paragraph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827088" y="5745163"/>
            <a:ext cx="6932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third</a:t>
            </a: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 paragraph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23850" y="260350"/>
            <a:ext cx="398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66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Writing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/>
      <p:bldP spid="94212" grpId="0"/>
      <p:bldP spid="94213" grpId="0" autoUpdateAnimBg="0"/>
      <p:bldP spid="94214" grpId="0" autoUpdateAnimBg="0"/>
      <p:bldP spid="94215" grpId="0" autoUpdateAnimBg="0"/>
      <p:bldP spid="94216" grpId="0"/>
      <p:bldP spid="94216" grpId="1"/>
      <p:bldP spid="94217" grpId="0"/>
      <p:bldP spid="94217" grpId="1"/>
      <p:bldP spid="94217" grpId="2"/>
      <p:bldP spid="94218" grpId="0"/>
      <p:bldP spid="94218" grpId="1"/>
      <p:bldP spid="94218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539750" y="4221163"/>
            <a:ext cx="2840038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Conclusion 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539750" y="1052513"/>
            <a:ext cx="2840038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Introduction 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468313" y="1700213"/>
            <a:ext cx="828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Introduce the person you want to write about. 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468313" y="2306638"/>
            <a:ext cx="2840037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Main body 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539750" y="3068638"/>
            <a:ext cx="8064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Write some detailed information about his or her life.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84213" y="4937125"/>
            <a:ext cx="8459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Explain why you admire him or her.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468313" y="333375"/>
            <a:ext cx="8151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Outline for writing about a famous person: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utoUpdateAnimBg="0"/>
      <p:bldP spid="96262" grpId="0" autoUpdateAnimBg="0"/>
      <p:bldP spid="9626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611188" y="836613"/>
            <a:ext cx="8137525" cy="359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5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Group work:</a:t>
            </a:r>
          </a:p>
          <a:p>
            <a:pPr algn="l">
              <a:spcBef>
                <a:spcPct val="50000"/>
              </a:spcBef>
            </a:pPr>
            <a:r>
              <a:rPr lang="en-US" sz="4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Look for the information about  a famous person you admire.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sz="44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89646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for the information about  a famous person you admire and write a passage about him/her.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468313" y="1557338"/>
            <a:ext cx="7993062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40000"/>
              </a:spcBef>
              <a:buFontTx/>
              <a:buChar char="•"/>
            </a:pPr>
            <a:r>
              <a:rPr lang="en-US" sz="3600" b="1" dirty="0">
                <a:latin typeface="Times New Roman" panose="02020603050405020304" pitchFamily="18" charset="0"/>
              </a:rPr>
              <a:t>name, date of birth and  place of birth</a:t>
            </a:r>
          </a:p>
          <a:p>
            <a:pPr algn="l">
              <a:spcBef>
                <a:spcPct val="40000"/>
              </a:spcBef>
            </a:pPr>
            <a:r>
              <a:rPr lang="en-US" sz="3600" b="1" dirty="0">
                <a:latin typeface="Times New Roman" panose="02020603050405020304" pitchFamily="18" charset="0"/>
              </a:rPr>
              <a:t> family and studies</a:t>
            </a:r>
          </a:p>
          <a:p>
            <a:pPr algn="l">
              <a:spcBef>
                <a:spcPct val="40000"/>
              </a:spcBef>
              <a:buFontTx/>
              <a:buChar char="•"/>
            </a:pPr>
            <a:r>
              <a:rPr lang="en-US" sz="3600" b="1" dirty="0">
                <a:latin typeface="Times New Roman" panose="02020603050405020304" pitchFamily="18" charset="0"/>
              </a:rPr>
              <a:t> date of death</a:t>
            </a:r>
          </a:p>
          <a:p>
            <a:pPr algn="l">
              <a:spcBef>
                <a:spcPct val="40000"/>
              </a:spcBef>
              <a:buFontTx/>
              <a:buChar char="•"/>
            </a:pPr>
            <a:r>
              <a:rPr lang="en-US" sz="3600" b="1" dirty="0">
                <a:latin typeface="Times New Roman" panose="02020603050405020304" pitchFamily="18" charset="0"/>
              </a:rPr>
              <a:t> major events in his life</a:t>
            </a:r>
          </a:p>
          <a:p>
            <a:pPr algn="l">
              <a:spcBef>
                <a:spcPct val="40000"/>
              </a:spcBef>
              <a:buFontTx/>
              <a:buChar char="•"/>
            </a:pPr>
            <a:r>
              <a:rPr lang="en-US" sz="3600" b="1" dirty="0">
                <a:latin typeface="Times New Roman" panose="02020603050405020304" pitchFamily="18" charset="0"/>
              </a:rPr>
              <a:t> famous for</a:t>
            </a:r>
          </a:p>
          <a:p>
            <a:pPr algn="l">
              <a:spcBef>
                <a:spcPct val="40000"/>
              </a:spcBef>
              <a:buFontTx/>
              <a:buChar char="•"/>
            </a:pPr>
            <a:r>
              <a:rPr lang="en-US" sz="3600" b="1" dirty="0">
                <a:latin typeface="Times New Roman" panose="02020603050405020304" pitchFamily="18" charset="0"/>
              </a:rPr>
              <a:t> prizes or </a:t>
            </a:r>
            <a:r>
              <a:rPr lang="en-US" sz="3600" b="1" dirty="0" smtClean="0">
                <a:latin typeface="Times New Roman" panose="02020603050405020304" pitchFamily="18" charset="0"/>
              </a:rPr>
              <a:t>awards 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u=1439060391,901249797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059113" y="2482850"/>
            <a:ext cx="51244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8000" b="1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彩云" panose="02010800040101010101" pitchFamily="2" charset="-122"/>
              </a:rPr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0" y="404813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i="1" dirty="0">
                <a:solidFill>
                  <a:srgbClr val="0000CC"/>
                </a:solidFill>
              </a:rPr>
              <a:t>Formal and informal language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692275" y="1604963"/>
            <a:ext cx="5372100" cy="405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000" b="1" dirty="0">
                <a:solidFill>
                  <a:srgbClr val="FF0000"/>
                </a:solidFill>
              </a:rPr>
              <a:t>Greetings</a:t>
            </a:r>
          </a:p>
          <a:p>
            <a:pPr>
              <a:lnSpc>
                <a:spcPct val="130000"/>
              </a:lnSpc>
            </a:pPr>
            <a:r>
              <a:rPr lang="en-US" altLang="zh-CN" sz="4000" b="1" dirty="0">
                <a:solidFill>
                  <a:srgbClr val="FF0000"/>
                </a:solidFill>
              </a:rPr>
              <a:t>Endings</a:t>
            </a:r>
          </a:p>
          <a:p>
            <a:pPr>
              <a:lnSpc>
                <a:spcPct val="130000"/>
              </a:lnSpc>
            </a:pPr>
            <a:r>
              <a:rPr lang="en-US" altLang="zh-CN" sz="4000" b="1" dirty="0">
                <a:solidFill>
                  <a:srgbClr val="FF0000"/>
                </a:solidFill>
              </a:rPr>
              <a:t>Idioms</a:t>
            </a:r>
            <a:r>
              <a:rPr lang="zh-CN" altLang="en-US" sz="4000" b="1" dirty="0">
                <a:solidFill>
                  <a:srgbClr val="FF0000"/>
                </a:solidFill>
              </a:rPr>
              <a:t>（习语）</a:t>
            </a:r>
            <a:endParaRPr lang="zh-CN" altLang="en-US" sz="4000" b="1" dirty="0"/>
          </a:p>
          <a:p>
            <a:pPr>
              <a:lnSpc>
                <a:spcPct val="130000"/>
              </a:lnSpc>
            </a:pPr>
            <a:r>
              <a:rPr lang="en-US" altLang="zh-CN" sz="4000" b="1" dirty="0">
                <a:solidFill>
                  <a:srgbClr val="FF0000"/>
                </a:solidFill>
              </a:rPr>
              <a:t>Abbreviations</a:t>
            </a:r>
            <a:r>
              <a:rPr lang="zh-CN" altLang="en-US" sz="4000" b="1" dirty="0">
                <a:solidFill>
                  <a:srgbClr val="FF0000"/>
                </a:solidFill>
              </a:rPr>
              <a:t>（省略）</a:t>
            </a:r>
          </a:p>
          <a:p>
            <a:pPr>
              <a:lnSpc>
                <a:spcPct val="130000"/>
              </a:lnSpc>
            </a:pPr>
            <a:r>
              <a:rPr lang="en-US" altLang="zh-CN" sz="4000" b="1" dirty="0">
                <a:solidFill>
                  <a:srgbClr val="FF0000"/>
                </a:solidFill>
              </a:rPr>
              <a:t>Contractions</a:t>
            </a:r>
            <a:r>
              <a:rPr lang="zh-CN" altLang="en-US" sz="4000" b="1" dirty="0">
                <a:solidFill>
                  <a:srgbClr val="FF0000"/>
                </a:solidFill>
              </a:rPr>
              <a:t>（缩写）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527425" y="2260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10199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572000" y="1981200"/>
            <a:ext cx="434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 </a:t>
            </a:r>
            <a:r>
              <a:rPr lang="en-US" altLang="zh-CN" sz="4000" b="1"/>
              <a:t>formal language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495800" y="3962400"/>
            <a:ext cx="487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000" b="1"/>
              <a:t>informal language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90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Who?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4267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</a:rPr>
              <a:t>unfamiliar people</a:t>
            </a:r>
          </a:p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</a:rPr>
              <a:t>teachers</a:t>
            </a:r>
          </a:p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</a:rPr>
              <a:t>boss</a:t>
            </a:r>
          </a:p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</a:rPr>
              <a:t>friends</a:t>
            </a:r>
          </a:p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</a:rPr>
              <a:t>parents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3429000" y="2057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2438400" y="2438400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V="1">
            <a:off x="2057400" y="2514600"/>
            <a:ext cx="2667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21336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 flipV="1">
            <a:off x="2286000" y="4419600"/>
            <a:ext cx="2133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2628900" y="2647950"/>
            <a:ext cx="48260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10199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just"/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  <p:bldP spid="74759" grpId="0" animBg="1"/>
      <p:bldP spid="74760" grpId="0" animBg="1"/>
      <p:bldP spid="74761" grpId="0" animBg="1"/>
      <p:bldP spid="747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2349500"/>
            <a:ext cx="8893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  <a:ea typeface="华文彩云" panose="02010800040101010101" pitchFamily="2" charset="-122"/>
              </a:rPr>
              <a:t>Finish the exercise on Page 31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5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0" y="1143000"/>
            <a:ext cx="2590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041400" y="1773238"/>
            <a:ext cx="353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Neil Armstrong.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827088" y="981075"/>
            <a:ext cx="3773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Who is he?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827088" y="2565400"/>
            <a:ext cx="402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What does he do?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900113" y="4076700"/>
            <a:ext cx="5184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Why is he famous?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55650" y="3284538"/>
            <a:ext cx="583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is a famous astronaut.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971550" y="4797425"/>
            <a:ext cx="8172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Because he was the first man to walk on the moon.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4" grpId="0" autoUpdateAnimBg="0"/>
      <p:bldP spid="76805" grpId="0" autoUpdateAnimBg="0"/>
      <p:bldP spid="76806" grpId="0" autoUpdateAnimBg="0"/>
      <p:bldP spid="76807" grpId="0" autoUpdateAnimBg="0"/>
      <p:bldP spid="768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435600" y="2852738"/>
            <a:ext cx="3925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Yuan Longping.</a:t>
            </a:r>
            <a:endParaRPr lang="en-US" sz="4000" b="1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5400675" y="1557338"/>
            <a:ext cx="37433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sz="4400" b="1">
                <a:latin typeface="Times New Roman" panose="02020603050405020304" pitchFamily="18" charset="0"/>
                <a:ea typeface="黑体" panose="02010609060101010101" pitchFamily="49" charset="-122"/>
              </a:rPr>
              <a:t>Who is he?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11188" y="5013325"/>
            <a:ext cx="871378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sz="4000" b="1">
                <a:latin typeface="Times New Roman" panose="02020603050405020304" pitchFamily="18" charset="0"/>
                <a:ea typeface="黑体" panose="02010609060101010101" pitchFamily="49" charset="-122"/>
              </a:rPr>
              <a:t>Can you say something about h</a:t>
            </a:r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im</a:t>
            </a:r>
            <a:r>
              <a:rPr lang="en-US" sz="4000" b="1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4643438" y="1916113"/>
            <a:ext cx="4427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>
                <a:ea typeface="华文彩云" panose="02010800040101010101" pitchFamily="2" charset="-122"/>
              </a:rPr>
              <a:t>●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is a rice scientist.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4572000" y="908050"/>
            <a:ext cx="4572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What does he do</a:t>
            </a:r>
            <a:r>
              <a:rPr lang="en-US" sz="4000" b="1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95288" y="3068638"/>
            <a:ext cx="8350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1400" b="1">
                <a:ea typeface="华文彩云" panose="02010800040101010101" pitchFamily="2" charset="-122"/>
              </a:rPr>
              <a:t>●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He saw people die of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hunger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, so he began</a:t>
            </a:r>
          </a:p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research into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hybrid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 rice.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323850" y="4365625"/>
            <a:ext cx="8883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1400" b="1">
                <a:ea typeface="华文彩云" panose="02010800040101010101" pitchFamily="2" charset="-122"/>
              </a:rPr>
              <a:t>●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He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happen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ed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to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 find a natural hybrid rice</a:t>
            </a:r>
          </a:p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plant that had many </a:t>
            </a: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advantage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s over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5" grpId="0"/>
      <p:bldP spid="819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-107950" y="1884363"/>
            <a:ext cx="7488238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algn="l">
              <a:lnSpc>
                <a:spcPct val="120000"/>
              </a:lnSpc>
              <a:buFontTx/>
              <a:buAutoNum type="arabicPeriod"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When was he born?</a:t>
            </a:r>
          </a:p>
          <a:p>
            <a:pPr marL="457200" indent="-457200" algn="l">
              <a:lnSpc>
                <a:spcPct val="120000"/>
              </a:lnSpc>
            </a:pPr>
            <a:endParaRPr lang="en-US" altLang="zh-CN" sz="3600" b="1" dirty="0">
              <a:solidFill>
                <a:srgbClr val="00009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457200" indent="-457200"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did he 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after </a:t>
            </a:r>
          </a:p>
          <a:p>
            <a:pPr marL="457200" indent="-457200" algn="l">
              <a:lnSpc>
                <a:spcPct val="120000"/>
              </a:lnSpc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graduating from college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84175" y="2571750"/>
            <a:ext cx="706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He was born on 7 September, 1930.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38138" y="4759325"/>
            <a:ext cx="88058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He worked as a teacher in an </a:t>
            </a:r>
            <a:r>
              <a:rPr lang="en-US" altLang="zh-CN" sz="3600" b="1">
                <a:solidFill>
                  <a:srgbClr val="0033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agriculture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 school.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4925" y="188913"/>
            <a:ext cx="59769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Read Part A on P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32</a:t>
            </a: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and answer </a:t>
            </a:r>
            <a:endParaRPr lang="en-US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the following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260350"/>
            <a:ext cx="7488238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algn="l">
              <a:lnSpc>
                <a:spcPct val="120000"/>
              </a:lnSpc>
            </a:pPr>
            <a:r>
              <a:rPr lang="en-US" altLang="zh-CN" sz="40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Why did he begin research into hybrid rice?</a:t>
            </a:r>
            <a:endParaRPr lang="en-US" sz="4000" b="1">
              <a:solidFill>
                <a:srgbClr val="00009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457200" indent="-457200" algn="l">
              <a:lnSpc>
                <a:spcPct val="120000"/>
              </a:lnSpc>
            </a:pPr>
            <a:endParaRPr lang="en-US" altLang="zh-CN" sz="4000" b="1">
              <a:solidFill>
                <a:srgbClr val="00009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457200" indent="-457200" algn="l">
              <a:lnSpc>
                <a:spcPct val="120000"/>
              </a:lnSpc>
            </a:pPr>
            <a:endParaRPr lang="en-US" altLang="zh-CN" sz="4000" b="1">
              <a:solidFill>
                <a:srgbClr val="00009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457200" indent="-457200" algn="l">
              <a:lnSpc>
                <a:spcPct val="120000"/>
              </a:lnSpc>
            </a:pPr>
            <a:r>
              <a:rPr lang="en-US" altLang="zh-CN" sz="40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en-US" sz="40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is he </a:t>
            </a:r>
            <a:r>
              <a:rPr lang="en-US" altLang="zh-CN" sz="40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considered</a:t>
            </a:r>
            <a:r>
              <a:rPr lang="en-US" sz="40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84175" y="2139950"/>
            <a:ext cx="738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Because he saw people die of hunger.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60375" y="4292600"/>
            <a:ext cx="51196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He is considered the </a:t>
            </a:r>
          </a:p>
          <a:p>
            <a:pPr algn="l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“Father of Hybrid Rice”.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20" grpId="0"/>
      <p:bldP spid="8602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Office PowerPoint</Application>
  <PresentationFormat>全屏显示(4:3)</PresentationFormat>
  <Paragraphs>95</Paragraphs>
  <Slides>17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黑体</vt:lpstr>
      <vt:lpstr>华文彩云</vt:lpstr>
      <vt:lpstr>宋体</vt:lpstr>
      <vt:lpstr>微软雅黑</vt:lpstr>
      <vt:lpstr>Arial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2023-01-17T03:17:08Z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F7902FF1F6F24DB28991A75F14E12527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