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19"/>
  </p:notesMasterIdLst>
  <p:sldIdLst>
    <p:sldId id="256" r:id="rId2"/>
    <p:sldId id="299" r:id="rId3"/>
    <p:sldId id="353" r:id="rId4"/>
    <p:sldId id="372" r:id="rId5"/>
    <p:sldId id="373" r:id="rId6"/>
    <p:sldId id="361" r:id="rId7"/>
    <p:sldId id="362" r:id="rId8"/>
    <p:sldId id="363" r:id="rId9"/>
    <p:sldId id="364" r:id="rId10"/>
    <p:sldId id="374" r:id="rId11"/>
    <p:sldId id="365" r:id="rId12"/>
    <p:sldId id="370" r:id="rId13"/>
    <p:sldId id="371" r:id="rId14"/>
    <p:sldId id="375" r:id="rId15"/>
    <p:sldId id="360" r:id="rId16"/>
    <p:sldId id="290" r:id="rId17"/>
    <p:sldId id="277" r:id="rId18"/>
  </p:sldIdLst>
  <p:sldSz cx="12192000" cy="6858000"/>
  <p:notesSz cx="7104063" cy="10234613"/>
  <p:embeddedFontLst>
    <p:embeddedFont>
      <p:font typeface="华文楷体" panose="02010600040101010101" pitchFamily="2" charset="-122"/>
      <p:regular r:id="rId20"/>
    </p:embeddedFont>
    <p:embeddedFont>
      <p:font typeface="Calibri" panose="020F0502020204030204" pitchFamily="34" charset="0"/>
      <p:regular r:id="rId21"/>
      <p:bold r:id="rId22"/>
      <p:italic r:id="rId23"/>
      <p:boldItalic r:id="rId24"/>
    </p:embeddedFont>
    <p:embeddedFont>
      <p:font typeface="楷体" panose="02010609060101010101" pitchFamily="49" charset="-122"/>
      <p:regular r:id="rId25"/>
    </p:embeddedFont>
    <p:embeddedFont>
      <p:font typeface="微软雅黑" panose="020B0503020204020204" pitchFamily="34" charset="-122"/>
      <p:regular r:id="rId26"/>
      <p:bold r:id="rId27"/>
    </p:embeddedFont>
    <p:embeddedFont>
      <p:font typeface="Franklin Gothic Medium" panose="020B0603020102020204" pitchFamily="34" charset="0"/>
      <p:regular r:id="rId28"/>
      <p:italic r:id="rId29"/>
    </p:embeddedFont>
    <p:embeddedFont>
      <p:font typeface="Cambria Math" panose="02040503050406030204" pitchFamily="18" charset="0"/>
      <p:regular r:id="rId30"/>
    </p:embeddedFont>
  </p:embeddedFontLst>
  <p:custDataLst>
    <p:tags r:id="rId31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FFD757"/>
    <a:srgbClr val="82A337"/>
    <a:srgbClr val="A1C450"/>
    <a:srgbClr val="00923F"/>
    <a:srgbClr val="202020"/>
    <a:srgbClr val="323232"/>
    <a:srgbClr val="CC3300"/>
    <a:srgbClr val="CC0000"/>
    <a:srgbClr val="FF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>
        <p:scale>
          <a:sx n="110" d="100"/>
          <a:sy n="110" d="100"/>
        </p:scale>
        <p:origin x="-540" y="-21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7.fntdata"/><Relationship Id="rId3" Type="http://schemas.openxmlformats.org/officeDocument/2006/relationships/slide" Target="slides/slide2.xml"/><Relationship Id="rId21" Type="http://schemas.openxmlformats.org/officeDocument/2006/relationships/font" Target="fonts/font2.fntdata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6.fntdata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1.fntdata"/><Relationship Id="rId29" Type="http://schemas.openxmlformats.org/officeDocument/2006/relationships/font" Target="fonts/font1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5.fntdata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4.fntdata"/><Relationship Id="rId28" Type="http://schemas.openxmlformats.org/officeDocument/2006/relationships/font" Target="fonts/font9.fntdata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31" Type="http://schemas.openxmlformats.org/officeDocument/2006/relationships/tags" Target="tags/tag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3.fntdata"/><Relationship Id="rId27" Type="http://schemas.openxmlformats.org/officeDocument/2006/relationships/font" Target="fonts/font8.fntdata"/><Relationship Id="rId30" Type="http://schemas.openxmlformats.org/officeDocument/2006/relationships/font" Target="fonts/font11.fntdata"/><Relationship Id="rId35" Type="http://schemas.openxmlformats.org/officeDocument/2006/relationships/tableStyles" Target="tableStyles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4024313" y="0"/>
            <a:ext cx="3078162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CB1636C-B82B-4EA1-82A4-44D18CBFC377}" type="datetimeFigureOut">
              <a:rPr lang="zh-CN" altLang="en-US" smtClean="0"/>
              <a:t>2023-01-17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482600" y="1279525"/>
            <a:ext cx="6140450" cy="34544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711200" y="4926013"/>
            <a:ext cx="5683250" cy="402907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972185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4024313" y="9721850"/>
            <a:ext cx="3078162" cy="5127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04942EA-8533-4FF3-AD87-4DC6A42C694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file:///F:\muban&#25968;&#23398;\logo-1.png" TargetMode="Externa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file:///F:\muban&#25968;&#23398;\logo-1.png" TargetMode="Externa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file:///F:\muban&#25968;&#23398;\logo-1.png" TargetMode="Externa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首页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新知探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 flipH="1">
            <a:off x="174644" y="1846"/>
            <a:ext cx="322645" cy="398355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</a:rPr>
              <a:t>新知探究</a:t>
            </a:r>
          </a:p>
        </p:txBody>
      </p:sp>
      <p:grpSp>
        <p:nvGrpSpPr>
          <p:cNvPr id="5" name="组合 4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6" name="组合 5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8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3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0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5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8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6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7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3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9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5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6" name="组合 15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5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2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8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2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9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0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3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1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4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6" name="组合 25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8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4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0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9" name="组合 28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5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0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1" name="组合 30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3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5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9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1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5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9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1" name="圆角矩形 310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312" name="组合 311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3" name="组合 312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5" name="任意多边形 314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16" name="任意多边形 315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4" name="任意多边形 313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317" name="图片 316"/>
          <p:cNvPicPr/>
          <p:nvPr userDrawn="1"/>
        </p:nvPicPr>
        <p:blipFill>
          <a:blip r:embed="rId3" r:link="rId4" cstate="email"/>
          <a:stretch>
            <a:fillRect/>
          </a:stretch>
        </p:blipFill>
        <p:spPr>
          <a:xfrm>
            <a:off x="10350500" y="50800"/>
            <a:ext cx="1778000" cy="25146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练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</a:rPr>
              <a:t>课堂练习</a:t>
            </a: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 flipH="1">
            <a:off x="143288" y="-29219"/>
            <a:ext cx="364066" cy="415537"/>
          </a:xfrm>
          <a:prstGeom prst="rect">
            <a:avLst/>
          </a:prstGeom>
        </p:spPr>
      </p:pic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317" name="图片 316"/>
          <p:cNvPicPr/>
          <p:nvPr userDrawn="1"/>
        </p:nvPicPr>
        <p:blipFill>
          <a:blip r:embed="rId3" r:link="rId4" cstate="email"/>
          <a:stretch>
            <a:fillRect/>
          </a:stretch>
        </p:blipFill>
        <p:spPr>
          <a:xfrm>
            <a:off x="10350500" y="50800"/>
            <a:ext cx="1778000" cy="25146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小结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" name="图片 316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164655" y="-42863"/>
            <a:ext cx="367678" cy="444487"/>
          </a:xfrm>
          <a:prstGeom prst="rect">
            <a:avLst/>
          </a:prstGeom>
        </p:spPr>
      </p:pic>
      <p:sp>
        <p:nvSpPr>
          <p:cNvPr id="2" name="矩形 1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</a:rPr>
              <a:t>课堂小结</a:t>
            </a: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316" name="图片 315"/>
          <p:cNvPicPr/>
          <p:nvPr userDrawn="1"/>
        </p:nvPicPr>
        <p:blipFill>
          <a:blip r:embed="rId3" r:link="rId4" cstate="email"/>
          <a:stretch>
            <a:fillRect/>
          </a:stretch>
        </p:blipFill>
        <p:spPr>
          <a:xfrm>
            <a:off x="10350500" y="50800"/>
            <a:ext cx="1778000" cy="25146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作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428085" y="12914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</a:rPr>
              <a:t>课堂作业</a:t>
            </a: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82F288E0-7875-42C4-84C8-98DBBD3BF4D2}" type="datetimeFigureOut">
              <a:rPr lang="zh-CN" altLang="en-US" smtClean="0"/>
              <a:t>2023-01-17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7D9BB5D0-35E4-459D-AEF3-FE4D7C45CC1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封面"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圆角矩形 319"/>
          <p:cNvSpPr/>
          <p:nvPr userDrawn="1"/>
        </p:nvSpPr>
        <p:spPr>
          <a:xfrm>
            <a:off x="2172176" y="2013141"/>
            <a:ext cx="7847649" cy="2616302"/>
          </a:xfrm>
          <a:prstGeom prst="roundRect">
            <a:avLst>
              <a:gd name="adj" fmla="val 50000"/>
            </a:avLst>
          </a:prstGeom>
          <a:solidFill>
            <a:srgbClr val="82A3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cxnSp>
        <p:nvCxnSpPr>
          <p:cNvPr id="321" name="直接连接符 320"/>
          <p:cNvCxnSpPr/>
          <p:nvPr userDrawn="1"/>
        </p:nvCxnSpPr>
        <p:spPr>
          <a:xfrm>
            <a:off x="3504002" y="3467415"/>
            <a:ext cx="518399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2" name="矩形 321"/>
          <p:cNvSpPr/>
          <p:nvPr userDrawn="1"/>
        </p:nvSpPr>
        <p:spPr>
          <a:xfrm>
            <a:off x="3775493" y="5679888"/>
            <a:ext cx="464101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600" dirty="0">
                <a:solidFill>
                  <a:prstClr val="white"/>
                </a:solidFill>
              </a:rPr>
              <a:t>课堂导入</a:t>
            </a:r>
            <a:r>
              <a:rPr lang="en-US" altLang="zh-CN" sz="1600" dirty="0">
                <a:solidFill>
                  <a:prstClr val="white"/>
                </a:solidFill>
              </a:rPr>
              <a:t>-</a:t>
            </a:r>
            <a:r>
              <a:rPr lang="zh-CN" altLang="en-US" sz="1600" dirty="0">
                <a:solidFill>
                  <a:prstClr val="white"/>
                </a:solidFill>
              </a:rPr>
              <a:t>新知探究</a:t>
            </a:r>
            <a:r>
              <a:rPr lang="en-US" altLang="zh-CN" sz="1600" dirty="0">
                <a:solidFill>
                  <a:prstClr val="white"/>
                </a:solidFill>
              </a:rPr>
              <a:t>-</a:t>
            </a:r>
            <a:r>
              <a:rPr lang="zh-CN" altLang="en-US" sz="1600" dirty="0">
                <a:solidFill>
                  <a:prstClr val="white"/>
                </a:solidFill>
              </a:rPr>
              <a:t>课堂练习</a:t>
            </a:r>
            <a:r>
              <a:rPr lang="en-US" altLang="zh-CN" sz="1600" dirty="0">
                <a:solidFill>
                  <a:prstClr val="white"/>
                </a:solidFill>
              </a:rPr>
              <a:t>-</a:t>
            </a:r>
            <a:r>
              <a:rPr lang="zh-CN" altLang="en-US" sz="1600" dirty="0">
                <a:solidFill>
                  <a:prstClr val="white"/>
                </a:solidFill>
              </a:rPr>
              <a:t>课堂小结</a:t>
            </a:r>
            <a:r>
              <a:rPr lang="en-US" altLang="zh-CN" sz="1600" dirty="0">
                <a:solidFill>
                  <a:prstClr val="white"/>
                </a:solidFill>
              </a:rPr>
              <a:t>-</a:t>
            </a:r>
            <a:r>
              <a:rPr lang="zh-CN" altLang="en-US" sz="1600" dirty="0">
                <a:solidFill>
                  <a:prstClr val="white"/>
                </a:solidFill>
              </a:rPr>
              <a:t>课堂作业</a:t>
            </a:r>
          </a:p>
        </p:txBody>
      </p:sp>
      <p:sp>
        <p:nvSpPr>
          <p:cNvPr id="2" name="文本框 1"/>
          <p:cNvSpPr txBox="1"/>
          <p:nvPr userDrawn="1"/>
        </p:nvSpPr>
        <p:spPr>
          <a:xfrm>
            <a:off x="4879110" y="6123150"/>
            <a:ext cx="23903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prstClr val="white"/>
                </a:solidFill>
              </a:rPr>
              <a:t>人教版 数学 五年级 上册</a:t>
            </a:r>
          </a:p>
        </p:txBody>
      </p:sp>
      <p:sp>
        <p:nvSpPr>
          <p:cNvPr id="3" name="文本框 2"/>
          <p:cNvSpPr txBox="1"/>
          <p:nvPr userDrawn="1"/>
        </p:nvSpPr>
        <p:spPr>
          <a:xfrm>
            <a:off x="4111888" y="4141827"/>
            <a:ext cx="40885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zh-CN" altLang="en-US" dirty="0">
              <a:solidFill>
                <a:srgbClr val="82A337"/>
              </a:solidFill>
            </a:endParaRPr>
          </a:p>
        </p:txBody>
      </p:sp>
      <p:sp>
        <p:nvSpPr>
          <p:cNvPr id="5" name="文本框 4"/>
          <p:cNvSpPr txBox="1"/>
          <p:nvPr userDrawn="1"/>
        </p:nvSpPr>
        <p:spPr>
          <a:xfrm>
            <a:off x="3887028" y="4185406"/>
            <a:ext cx="4352049" cy="372821"/>
          </a:xfrm>
          <a:prstGeom prst="rect">
            <a:avLst/>
          </a:prstGeom>
          <a:solidFill>
            <a:srgbClr val="82A337"/>
          </a:solidFill>
        </p:spPr>
        <p:txBody>
          <a:bodyPr wrap="square" rtlCol="0">
            <a:spAutoFit/>
          </a:bodyPr>
          <a:lstStyle/>
          <a:p>
            <a:endParaRPr lang="zh-CN" alt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学习目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27965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学习目标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导入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27965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课堂导入</a:t>
            </a: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新知探究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27965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新知探究</a:t>
            </a: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练习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110596" y="146145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89560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课堂练习</a:t>
            </a: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小结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27965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课堂小结</a:t>
            </a: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后作业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27965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课后作业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导入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矩形 315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</a:rPr>
              <a:t>课堂导入</a:t>
            </a: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2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6.png"/><Relationship Id="rId4" Type="http://schemas.openxmlformats.org/officeDocument/2006/relationships/image" Target="../media/image3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9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9.png"/><Relationship Id="rId5" Type="http://schemas.openxmlformats.org/officeDocument/2006/relationships/image" Target="../media/image18.png"/><Relationship Id="rId4" Type="http://schemas.openxmlformats.org/officeDocument/2006/relationships/image" Target="../media/image2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3930557" y="2327812"/>
            <a:ext cx="443552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800" b="1" dirty="0" smtClean="0">
                <a:solidFill>
                  <a:schemeClr val="bg1"/>
                </a:solidFill>
                <a:latin typeface="华文楷体" panose="02010600040101010101" pitchFamily="2" charset="-122"/>
                <a:ea typeface="华文楷体" panose="02010600040101010101" pitchFamily="2" charset="-122"/>
              </a:rPr>
              <a:t>圆柱和圆锥</a:t>
            </a:r>
            <a:endParaRPr lang="zh-CN" altLang="en-US" sz="4800" b="1" dirty="0">
              <a:solidFill>
                <a:schemeClr val="bg1"/>
              </a:solidFill>
              <a:latin typeface="华文楷体" panose="02010600040101010101" pitchFamily="2" charset="-122"/>
              <a:ea typeface="华文楷体" panose="02010600040101010101" pitchFamily="2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3493950" y="3603083"/>
            <a:ext cx="522991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圆锥的体积</a:t>
            </a:r>
            <a:endParaRPr lang="en-US" altLang="zh-CN" sz="4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0" y="5727572"/>
            <a:ext cx="12192000" cy="497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ctr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400" b="1" kern="0" smtClean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WWW.PPT818.COM</a:t>
            </a:r>
            <a:endParaRPr lang="en-US" altLang="zh-CN" sz="2400" b="1" kern="0" dirty="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3194689" y="2409230"/>
            <a:ext cx="43738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圆柱的体积 ＝ 底面积 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× 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高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0" name="圆角矩形标注 9"/>
          <p:cNvSpPr/>
          <p:nvPr/>
        </p:nvSpPr>
        <p:spPr>
          <a:xfrm flipH="1">
            <a:off x="1360805" y="734695"/>
            <a:ext cx="3244215" cy="649605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探索圆锥体积公式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Box 17"/>
              <p:cNvSpPr txBox="1"/>
              <p:nvPr/>
            </p:nvSpPr>
            <p:spPr>
              <a:xfrm>
                <a:off x="2448248" y="4300960"/>
                <a:ext cx="6909615" cy="12892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如果用</a:t>
                </a:r>
                <a:r>
                  <a:rPr lang="en-US" altLang="zh-CN" sz="2200" i="1" dirty="0"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V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表示圆锥的体积，</a:t>
                </a:r>
                <a:r>
                  <a:rPr lang="en-US" altLang="zh-CN" sz="2200" i="1" dirty="0"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S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表示底面积，</a:t>
                </a:r>
                <a:r>
                  <a:rPr lang="en-US" altLang="zh-CN" sz="2200" i="1" dirty="0"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h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表示高，</a:t>
                </a:r>
                <a:endParaRPr lang="en-US" altLang="zh-CN" sz="2400" dirty="0" smtClean="0">
                  <a:latin typeface="楷体" panose="02010609060101010101" pitchFamily="49" charset="-122"/>
                  <a:ea typeface="楷体" panose="02010609060101010101" pitchFamily="49" charset="-122"/>
                </a:endParaRPr>
              </a:p>
              <a:p>
                <a:endParaRPr lang="en-US" altLang="zh-CN" sz="2200" i="1" dirty="0">
                  <a:latin typeface="Times New Roman" panose="02020603050405020304" pitchFamily="18" charset="0"/>
                  <a:ea typeface="楷体" panose="02010609060101010101" pitchFamily="49" charset="-122"/>
                  <a:cs typeface="Times New Roman" panose="02020603050405020304" pitchFamily="18" charset="0"/>
                </a:endParaRPr>
              </a:p>
              <a:p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那么圆锥的体积公式可以写成：</a:t>
                </a:r>
                <a:r>
                  <a:rPr lang="en-US" altLang="zh-CN" sz="2200" dirty="0"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V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200" i="1"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altLang="zh-CN" sz="2200" i="1"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𝟏</m:t>
                        </m:r>
                      </m:num>
                      <m:den>
                        <m:r>
                          <a:rPr lang="en-US" altLang="zh-CN" sz="2200" i="1"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𝟑</m:t>
                        </m:r>
                      </m:den>
                    </m:f>
                    <m:r>
                      <a:rPr lang="en-US" altLang="zh-CN" sz="2200" i="1">
                        <a:latin typeface="Cambria Math" panose="02040503050406030204" pitchFamily="18" charset="0"/>
                        <a:ea typeface="楷体" panose="02010609060101010101" pitchFamily="49" charset="-122"/>
                        <a:cs typeface="Times New Roman" panose="02020603050405020304" pitchFamily="18" charset="0"/>
                      </a:rPr>
                      <m:t>𝑆h</m:t>
                    </m:r>
                    <m:r>
                      <a:rPr lang="zh-CN" altLang="en-US" sz="2200" i="1">
                        <a:latin typeface="Cambria Math" panose="02040503050406030204" pitchFamily="18" charset="0"/>
                        <a:ea typeface="楷体" panose="02010609060101010101" pitchFamily="49" charset="-122"/>
                        <a:cs typeface="Times New Roman" panose="02020603050405020304" pitchFamily="18" charset="0"/>
                      </a:rPr>
                      <m:t>。</m:t>
                    </m:r>
                  </m:oMath>
                </a14:m>
                <a:endParaRPr lang="zh-CN" altLang="en-US" sz="2200" i="1" dirty="0">
                  <a:latin typeface="Times New Roman" panose="02020603050405020304" pitchFamily="18" charset="0"/>
                  <a:ea typeface="楷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8" name="TextBox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48248" y="4300960"/>
                <a:ext cx="6909615" cy="1289264"/>
              </a:xfrm>
              <a:prstGeom prst="rect">
                <a:avLst/>
              </a:prstGeom>
              <a:blipFill rotWithShape="1">
                <a:blip r:embed="rId2"/>
                <a:stretch>
                  <a:fillRect l="-5" t="-8" r="-471" b="25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Box 19"/>
              <p:cNvSpPr txBox="1"/>
              <p:nvPr/>
            </p:nvSpPr>
            <p:spPr>
              <a:xfrm>
                <a:off x="3194689" y="3310773"/>
                <a:ext cx="5916260" cy="6258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sz="2400">
                    <a:latin typeface="楷体" panose="02010609060101010101" pitchFamily="49" charset="-122"/>
                    <a:ea typeface="楷体" panose="02010609060101010101" pitchFamily="49" charset="-122"/>
                  </a:defRPr>
                </a:lvl1pPr>
              </a:lstStyle>
              <a:p>
                <a:r>
                  <a:rPr lang="zh-CN" altLang="en-US" dirty="0"/>
                  <a:t>圆锥的体积 ＝ 底面积 </a:t>
                </a:r>
                <a:r>
                  <a:rPr lang="en-US" altLang="zh-CN" dirty="0"/>
                  <a:t>× </a:t>
                </a:r>
                <a:r>
                  <a:rPr lang="zh-CN" altLang="en-US" dirty="0"/>
                  <a:t>高 </a:t>
                </a:r>
                <a:r>
                  <a:rPr lang="en-US" altLang="zh-CN" dirty="0"/>
                  <a:t>×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altLang="zh-CN"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US" altLang="zh-CN">
                            <a:latin typeface="Cambria Math" panose="02040503050406030204" pitchFamily="18" charset="0"/>
                          </a:rPr>
                          <m:t>𝟑</m:t>
                        </m:r>
                      </m:den>
                    </m:f>
                  </m:oMath>
                </a14:m>
                <a:r>
                  <a:rPr lang="en-US" altLang="zh-CN" dirty="0"/>
                  <a:t> </a:t>
                </a:r>
                <a:endParaRPr lang="zh-CN" altLang="en-US" dirty="0"/>
              </a:p>
            </p:txBody>
          </p:sp>
        </mc:Choice>
        <mc:Fallback xmlns="">
          <p:sp>
            <p:nvSpPr>
              <p:cNvPr id="20" name="TextBox 1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94689" y="3310773"/>
                <a:ext cx="5916260" cy="625812"/>
              </a:xfrm>
              <a:prstGeom prst="rect">
                <a:avLst/>
              </a:prstGeom>
              <a:blipFill rotWithShape="1">
                <a:blip r:embed="rId3"/>
                <a:stretch>
                  <a:fillRect t="-83" r="10" b="35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16"/>
              <p:cNvSpPr txBox="1"/>
              <p:nvPr/>
            </p:nvSpPr>
            <p:spPr>
              <a:xfrm>
                <a:off x="2448248" y="1742520"/>
                <a:ext cx="7431180" cy="6473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defRPr/>
                </a:pPr>
                <a:r>
                  <a:rPr lang="zh-CN" altLang="en-US" sz="2400" b="1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rPr>
                  <a:t>圆锥的体积</a:t>
                </a:r>
                <a:r>
                  <a:rPr lang="zh-CN" altLang="en-US" sz="2400" b="1" dirty="0"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rPr>
                  <a:t>等于和它</a:t>
                </a:r>
                <a:r>
                  <a:rPr lang="zh-CN" altLang="en-US" sz="2400" b="1" dirty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rPr>
                  <a:t>等底等高的圆柱体积</a:t>
                </a:r>
                <a:r>
                  <a:rPr lang="zh-CN" altLang="en-US" sz="2400" b="1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rPr>
                  <a:t>的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altLang="zh-CN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𝟏</m:t>
                        </m:r>
                      </m:num>
                      <m:den>
                        <m:r>
                          <a:rPr lang="en-US" altLang="zh-CN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𝟑</m:t>
                        </m:r>
                      </m:den>
                    </m:f>
                  </m:oMath>
                </a14:m>
                <a:r>
                  <a:rPr lang="zh-CN" altLang="en-US" sz="2400" b="1" dirty="0" smtClean="0"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rPr>
                  <a:t>。</a:t>
                </a:r>
                <a:endParaRPr lang="zh-CN" altLang="en-US" sz="2400" b="1" dirty="0"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7" name="TextBox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48248" y="1742520"/>
                <a:ext cx="7431180" cy="647357"/>
              </a:xfrm>
              <a:prstGeom prst="rect">
                <a:avLst/>
              </a:prstGeom>
              <a:blipFill rotWithShape="1">
                <a:blip r:embed="rId4"/>
                <a:stretch>
                  <a:fillRect l="-4" t="-12" r="1" b="57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8" grpId="0"/>
      <p:bldP spid="2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圆角矩形标注 9"/>
          <p:cNvSpPr/>
          <p:nvPr/>
        </p:nvSpPr>
        <p:spPr>
          <a:xfrm flipH="1">
            <a:off x="1360805" y="734695"/>
            <a:ext cx="5793740" cy="649605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圆锥体积公式在不同情况下的应用。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165643" y="2331597"/>
            <a:ext cx="5540175" cy="46166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已知圆锥的底面积和高，求圆锥的体积：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8190778" y="2331597"/>
                <a:ext cx="1847772" cy="6258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zh-CN" sz="22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V</a:t>
                </a:r>
                <a:r>
                  <a:rPr lang="en-US" altLang="zh-CN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 </a:t>
                </a:r>
                <a:r>
                  <a:rPr lang="zh-CN" altLang="en-US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＝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𝟏</m:t>
                        </m:r>
                      </m:num>
                      <m:den>
                        <m: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𝟑</m:t>
                        </m:r>
                      </m:den>
                    </m:f>
                  </m:oMath>
                </a14:m>
                <a:r>
                  <a:rPr lang="zh-CN" altLang="en-US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 </a:t>
                </a:r>
                <a:r>
                  <a:rPr lang="en-US" altLang="zh-CN" sz="2200" dirty="0" err="1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S</a:t>
                </a:r>
                <a:r>
                  <a:rPr lang="en-US" altLang="zh-CN" sz="2200" i="1" dirty="0" err="1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h</a:t>
                </a:r>
                <a:endParaRPr lang="zh-CN" altLang="en-US" sz="2200" i="1" dirty="0">
                  <a:solidFill>
                    <a:srgbClr val="FF0000"/>
                  </a:solidFill>
                  <a:latin typeface="Times New Roman" panose="02020603050405020304" pitchFamily="18" charset="0"/>
                  <a:ea typeface="楷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90778" y="2331597"/>
                <a:ext cx="1847772" cy="625812"/>
              </a:xfrm>
              <a:prstGeom prst="rect">
                <a:avLst/>
              </a:prstGeom>
              <a:blipFill rotWithShape="1">
                <a:blip r:embed="rId2"/>
                <a:stretch>
                  <a:fillRect l="-30" t="-82" r="25" b="34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6" name="TextBox 35"/>
          <p:cNvSpPr txBox="1"/>
          <p:nvPr/>
        </p:nvSpPr>
        <p:spPr>
          <a:xfrm>
            <a:off x="2149367" y="3203088"/>
            <a:ext cx="5796148" cy="46166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已知圆锥的底面半径和高，求圆锥的体积：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8" name="TextBox 37"/>
              <p:cNvSpPr txBox="1"/>
              <p:nvPr/>
            </p:nvSpPr>
            <p:spPr>
              <a:xfrm>
                <a:off x="7945515" y="3105927"/>
                <a:ext cx="2453548" cy="6258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zh-CN" sz="22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V</a:t>
                </a:r>
                <a:r>
                  <a:rPr lang="en-US" altLang="zh-CN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 </a:t>
                </a:r>
                <a:r>
                  <a:rPr lang="zh-CN" altLang="en-US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＝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𝟏</m:t>
                        </m:r>
                      </m:num>
                      <m:den>
                        <m: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𝟑</m:t>
                        </m:r>
                      </m:den>
                    </m:f>
                  </m:oMath>
                </a14:m>
                <a:r>
                  <a:rPr lang="en-US" altLang="zh-CN" sz="220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πr</a:t>
                </a:r>
                <a:r>
                  <a:rPr lang="en-US" altLang="zh-CN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²</a:t>
                </a:r>
                <a:r>
                  <a:rPr lang="en-US" altLang="zh-CN" sz="220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h</a:t>
                </a:r>
                <a:endParaRPr lang="zh-CN" altLang="en-US" sz="2200" i="1" dirty="0">
                  <a:solidFill>
                    <a:srgbClr val="FF0000"/>
                  </a:solidFill>
                  <a:latin typeface="Times New Roman" panose="02020603050405020304" pitchFamily="18" charset="0"/>
                  <a:ea typeface="楷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38" name="TextBox 3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45515" y="3105927"/>
                <a:ext cx="2453548" cy="625812"/>
              </a:xfrm>
              <a:prstGeom prst="rect">
                <a:avLst/>
              </a:prstGeom>
              <a:blipFill rotWithShape="1">
                <a:blip r:embed="rId3"/>
                <a:stretch>
                  <a:fillRect l="-16" t="-23" r="12" b="77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3" name="TextBox 42"/>
          <p:cNvSpPr txBox="1"/>
          <p:nvPr/>
        </p:nvSpPr>
        <p:spPr>
          <a:xfrm>
            <a:off x="2115336" y="4003558"/>
            <a:ext cx="5796148" cy="46166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已知圆锥的底面直径和高，求圆锥的体积：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5" name="TextBox 44"/>
              <p:cNvSpPr txBox="1"/>
              <p:nvPr/>
            </p:nvSpPr>
            <p:spPr>
              <a:xfrm>
                <a:off x="8068598" y="3996067"/>
                <a:ext cx="3197793" cy="6473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zh-CN" sz="22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V</a:t>
                </a:r>
                <a:r>
                  <a:rPr lang="en-US" altLang="zh-CN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 </a:t>
                </a:r>
                <a:r>
                  <a:rPr lang="zh-CN" altLang="en-US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＝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𝟏</m:t>
                        </m:r>
                      </m:num>
                      <m:den>
                        <m: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𝟑</m:t>
                        </m:r>
                      </m:den>
                    </m:f>
                  </m:oMath>
                </a14:m>
                <a:r>
                  <a:rPr lang="en-US" altLang="zh-CN" sz="220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π</a:t>
                </a:r>
                <a:r>
                  <a:rPr lang="zh-CN" altLang="en-US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（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2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altLang="zh-CN" sz="22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𝑑</m:t>
                        </m:r>
                      </m:num>
                      <m:den>
                        <m:r>
                          <a:rPr lang="en-US" altLang="zh-CN" sz="22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2</m:t>
                        </m:r>
                      </m:den>
                    </m:f>
                  </m:oMath>
                </a14:m>
                <a:r>
                  <a:rPr lang="zh-CN" altLang="en-US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 ）</a:t>
                </a:r>
                <a:r>
                  <a:rPr lang="en-US" altLang="zh-CN" sz="220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²h</a:t>
                </a:r>
                <a:endParaRPr lang="zh-CN" altLang="en-US" sz="2200" i="1" dirty="0">
                  <a:solidFill>
                    <a:srgbClr val="FF0000"/>
                  </a:solidFill>
                  <a:latin typeface="Times New Roman" panose="02020603050405020304" pitchFamily="18" charset="0"/>
                  <a:ea typeface="楷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45" name="TextBox 4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68598" y="3996067"/>
                <a:ext cx="3197793" cy="647357"/>
              </a:xfrm>
              <a:prstGeom prst="rect">
                <a:avLst/>
              </a:prstGeom>
              <a:blipFill rotWithShape="1">
                <a:blip r:embed="rId4"/>
                <a:stretch>
                  <a:fillRect l="-9" t="-2" r="7" b="47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4" name="TextBox 53"/>
          <p:cNvSpPr txBox="1"/>
          <p:nvPr/>
        </p:nvSpPr>
        <p:spPr>
          <a:xfrm>
            <a:off x="2099061" y="4830661"/>
            <a:ext cx="5796148" cy="46166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已知圆锥的底面周长和高，求圆锥的体积：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8140471" y="4805518"/>
                <a:ext cx="3197793" cy="6493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altLang="zh-CN" sz="22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V </a:t>
                </a:r>
                <a:r>
                  <a:rPr lang="zh-CN" altLang="en-US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＝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𝟏</m:t>
                        </m:r>
                      </m:num>
                      <m:den>
                        <m:r>
                          <a:rPr lang="en-US" altLang="zh-CN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𝟑</m:t>
                        </m:r>
                      </m:den>
                    </m:f>
                  </m:oMath>
                </a14:m>
                <a:r>
                  <a:rPr lang="en-US" altLang="zh-CN" sz="220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π</a:t>
                </a:r>
                <a:r>
                  <a:rPr lang="zh-CN" altLang="en-US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（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2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altLang="zh-CN" sz="220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𝐶</m:t>
                        </m:r>
                      </m:num>
                      <m:den>
                        <m:r>
                          <a:rPr lang="en-US" altLang="zh-CN" sz="220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2</m:t>
                        </m:r>
                        <m:r>
                          <a:rPr lang="en-US" altLang="zh-CN" sz="220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𝜋</m:t>
                        </m:r>
                      </m:den>
                    </m:f>
                  </m:oMath>
                </a14:m>
                <a:r>
                  <a:rPr lang="zh-CN" altLang="en-US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 ）</a:t>
                </a:r>
                <a:r>
                  <a:rPr lang="en-US" altLang="zh-CN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²</a:t>
                </a:r>
                <a:r>
                  <a:rPr lang="en-US" altLang="zh-CN" sz="220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h</a:t>
                </a:r>
                <a:endParaRPr lang="zh-CN" altLang="en-US" sz="2200" i="1" dirty="0">
                  <a:solidFill>
                    <a:srgbClr val="FF0000"/>
                  </a:solidFill>
                  <a:latin typeface="Times New Roman" panose="02020603050405020304" pitchFamily="18" charset="0"/>
                  <a:ea typeface="楷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40471" y="4805518"/>
                <a:ext cx="3197793" cy="649345"/>
              </a:xfrm>
              <a:prstGeom prst="rect">
                <a:avLst/>
              </a:prstGeom>
              <a:blipFill rotWithShape="1">
                <a:blip r:embed="rId5"/>
                <a:stretch>
                  <a:fillRect l="-13" t="-73" r="11" b="33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1" grpId="0"/>
      <p:bldP spid="36" grpId="0" animBg="1"/>
      <p:bldP spid="38" grpId="0"/>
      <p:bldP spid="43" grpId="0" animBg="1"/>
      <p:bldP spid="45" grpId="0"/>
      <p:bldP spid="54" grpId="0" animBg="1"/>
      <p:bldP spid="6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56"/>
          <p:cNvSpPr txBox="1">
            <a:spLocks noChangeArrowheads="1"/>
          </p:cNvSpPr>
          <p:nvPr/>
        </p:nvSpPr>
        <p:spPr bwMode="auto">
          <a:xfrm>
            <a:off x="513685" y="847327"/>
            <a:ext cx="495068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b="1" dirty="0">
                <a:latin typeface="楷体" panose="02010609060101010101" pitchFamily="49" charset="-122"/>
                <a:ea typeface="楷体" panose="02010609060101010101" pitchFamily="49" charset="-122"/>
              </a:rPr>
              <a:t>1</a:t>
            </a:r>
            <a:r>
              <a:rPr lang="en-US" altLang="zh-CN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.</a:t>
            </a:r>
            <a:r>
              <a:rPr lang="zh-CN" altLang="en-US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指出下图中哪些是圆锥。</a:t>
            </a:r>
            <a:endParaRPr lang="zh-CN" altLang="en-US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525721" y="1757707"/>
            <a:ext cx="8743950" cy="180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" name="组合 3"/>
          <p:cNvGrpSpPr/>
          <p:nvPr/>
        </p:nvGrpSpPr>
        <p:grpSpPr>
          <a:xfrm>
            <a:off x="5103282" y="3892291"/>
            <a:ext cx="6028837" cy="1107532"/>
            <a:chOff x="2302524" y="3067228"/>
            <a:chExt cx="6028837" cy="1107532"/>
          </a:xfrm>
        </p:grpSpPr>
        <p:pic>
          <p:nvPicPr>
            <p:cNvPr id="5" name="Picture 3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flipH="1">
              <a:off x="7436386" y="3067228"/>
              <a:ext cx="894975" cy="11075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6" name="圆角矩形标注 5"/>
            <p:cNvSpPr/>
            <p:nvPr/>
          </p:nvSpPr>
          <p:spPr>
            <a:xfrm flipH="1">
              <a:off x="2302524" y="3342773"/>
              <a:ext cx="4957751" cy="510540"/>
            </a:xfrm>
            <a:prstGeom prst="wedgeRoundRectCallout">
              <a:avLst>
                <a:gd name="adj1" fmla="val -52834"/>
                <a:gd name="adj2" fmla="val -8815"/>
                <a:gd name="adj3" fmla="val 16667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圆锥的顶端尖尖的，底面是一个圆。</a:t>
              </a:r>
              <a:endParaRPr lang="zh-CN" altLang="en-US" sz="24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674564" y="3661458"/>
            <a:ext cx="172964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不是圆锥</a:t>
            </a:r>
            <a:endParaRPr lang="zh-CN" altLang="en-US" sz="24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571023" y="4736350"/>
            <a:ext cx="4836003" cy="1127852"/>
            <a:chOff x="3900372" y="4985922"/>
            <a:chExt cx="4836003" cy="1127852"/>
          </a:xfrm>
        </p:grpSpPr>
        <p:pic>
          <p:nvPicPr>
            <p:cNvPr id="9" name="Picture 5"/>
            <p:cNvPicPr>
              <a:picLocks noChangeAspect="1" noChangeArrowheads="1"/>
            </p:cNvPicPr>
            <p:nvPr/>
          </p:nvPicPr>
          <p:blipFill>
            <a:blip r:embed="rId4" cstate="email"/>
            <a:srcRect/>
            <a:stretch>
              <a:fillRect/>
            </a:stretch>
          </p:blipFill>
          <p:spPr bwMode="auto">
            <a:xfrm flipH="1">
              <a:off x="3900372" y="4985922"/>
              <a:ext cx="849723" cy="11278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0" name="圆角矩形标注 9"/>
            <p:cNvSpPr/>
            <p:nvPr/>
          </p:nvSpPr>
          <p:spPr>
            <a:xfrm flipH="1">
              <a:off x="4937010" y="5067638"/>
              <a:ext cx="3799365" cy="766167"/>
            </a:xfrm>
            <a:prstGeom prst="wedgeRoundRectCallout">
              <a:avLst>
                <a:gd name="adj1" fmla="val 53829"/>
                <a:gd name="adj2" fmla="val -17442"/>
                <a:gd name="adj3" fmla="val 16667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圆锥的侧面是一个曲面，</a:t>
              </a:r>
              <a:endParaRPr lang="en-US" altLang="zh-CN" sz="24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  <a:p>
              <a:pPr>
                <a:defRPr/>
              </a:pP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侧面展开应该是一个扇形。</a:t>
              </a:r>
              <a:endParaRPr lang="zh-CN" altLang="en-US" sz="24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3970395" y="3661458"/>
            <a:ext cx="172964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是圆锥</a:t>
            </a:r>
            <a:endParaRPr lang="zh-CN" altLang="en-US" sz="24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266226" y="3661458"/>
            <a:ext cx="172964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不是圆锥</a:t>
            </a:r>
            <a:endParaRPr lang="zh-CN" altLang="en-US" sz="24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562056" y="3661458"/>
            <a:ext cx="172964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是圆锥</a:t>
            </a:r>
            <a:endParaRPr lang="zh-CN" altLang="en-US" sz="24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1" grpId="0"/>
      <p:bldP spid="12" grpId="0"/>
      <p:bldP spid="1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56"/>
          <p:cNvSpPr txBox="1">
            <a:spLocks noChangeArrowheads="1"/>
          </p:cNvSpPr>
          <p:nvPr/>
        </p:nvSpPr>
        <p:spPr bwMode="auto">
          <a:xfrm>
            <a:off x="513684" y="847327"/>
            <a:ext cx="11241313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spcBef>
                <a:spcPct val="0"/>
              </a:spcBef>
              <a:buNone/>
            </a:pPr>
            <a:r>
              <a:rPr lang="en-US" altLang="zh-CN" b="1" dirty="0">
                <a:latin typeface="楷体" panose="02010609060101010101" pitchFamily="49" charset="-122"/>
                <a:ea typeface="楷体" panose="02010609060101010101" pitchFamily="49" charset="-122"/>
              </a:rPr>
              <a:t>2</a:t>
            </a:r>
            <a:r>
              <a:rPr lang="en-US" altLang="zh-CN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.</a:t>
            </a:r>
            <a:r>
              <a:rPr lang="zh-CN" altLang="en-US" dirty="0">
                <a:latin typeface="楷体" panose="02010609060101010101" pitchFamily="49" charset="-122"/>
                <a:ea typeface="楷体" panose="02010609060101010101" pitchFamily="49" charset="-122"/>
              </a:rPr>
              <a:t>下面的圆柱和圆锥等底等</a:t>
            </a:r>
            <a:r>
              <a:rPr lang="zh-CN" altLang="en-US" dirty="0" smtClean="0">
                <a:latin typeface="楷体" panose="02010609060101010101" pitchFamily="49" charset="-122"/>
                <a:ea typeface="楷体" panose="02010609060101010101" pitchFamily="49" charset="-122"/>
              </a:rPr>
              <a:t>高</a:t>
            </a:r>
            <a:r>
              <a:rPr lang="zh-CN" altLang="en-US" dirty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r>
              <a:rPr lang="zh-CN" altLang="en-US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已知</a:t>
            </a:r>
            <a:r>
              <a:rPr lang="zh-CN" altLang="en-US" dirty="0">
                <a:latin typeface="楷体" panose="02010609060101010101" pitchFamily="49" charset="-122"/>
                <a:ea typeface="楷体" panose="02010609060101010101" pitchFamily="49" charset="-122"/>
              </a:rPr>
              <a:t>圆柱的体积</a:t>
            </a:r>
            <a:r>
              <a:rPr lang="zh-CN" altLang="en-US" dirty="0" smtClean="0">
                <a:latin typeface="楷体" panose="02010609060101010101" pitchFamily="49" charset="-122"/>
                <a:ea typeface="楷体" panose="02010609060101010101" pitchFamily="49" charset="-122"/>
              </a:rPr>
              <a:t>是</a:t>
            </a:r>
            <a:r>
              <a:rPr lang="en-US" altLang="zh-CN" dirty="0" smtClean="0">
                <a:latin typeface="楷体" panose="02010609060101010101" pitchFamily="49" charset="-122"/>
                <a:ea typeface="楷体" panose="02010609060101010101" pitchFamily="49" charset="-122"/>
              </a:rPr>
              <a:t>45</a:t>
            </a:r>
            <a:r>
              <a:rPr lang="zh-CN" altLang="en-US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立方厘米，求</a:t>
            </a:r>
            <a:r>
              <a:rPr lang="zh-CN" altLang="en-US" dirty="0">
                <a:latin typeface="楷体" panose="02010609060101010101" pitchFamily="49" charset="-122"/>
                <a:ea typeface="楷体" panose="02010609060101010101" pitchFamily="49" charset="-122"/>
              </a:rPr>
              <a:t>圆锥</a:t>
            </a:r>
            <a:r>
              <a:rPr lang="zh-CN" altLang="en-US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的体积</a:t>
            </a:r>
            <a:r>
              <a:rPr lang="zh-CN" altLang="en-US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zh-CN" altLang="en-US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248896" y="1591364"/>
            <a:ext cx="5991225" cy="2419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3906583" y="4912439"/>
            <a:ext cx="33204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45÷3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＝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15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（立方厘米）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530174" y="5526504"/>
            <a:ext cx="57099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答：圆锥的体积是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15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立方厘米。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114596" y="4010714"/>
            <a:ext cx="9085718" cy="1127852"/>
            <a:chOff x="3900372" y="4985922"/>
            <a:chExt cx="9085718" cy="1127852"/>
          </a:xfrm>
        </p:grpSpPr>
        <p:pic>
          <p:nvPicPr>
            <p:cNvPr id="12" name="Picture 5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 flipH="1">
              <a:off x="3900372" y="4985922"/>
              <a:ext cx="849723" cy="11278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" name="圆角矩形标注 12"/>
                <p:cNvSpPr/>
                <p:nvPr/>
              </p:nvSpPr>
              <p:spPr>
                <a:xfrm flipH="1">
                  <a:off x="4937007" y="5067639"/>
                  <a:ext cx="8049083" cy="482210"/>
                </a:xfrm>
                <a:prstGeom prst="wedgeRoundRectCallout">
                  <a:avLst>
                    <a:gd name="adj1" fmla="val 51603"/>
                    <a:gd name="adj2" fmla="val -10252"/>
                    <a:gd name="adj3" fmla="val 16667"/>
                  </a:avLst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>
                    <a:defRPr/>
                  </a:pPr>
                  <a:r>
                    <a:rPr lang="zh-CN" altLang="en-US" sz="2400" b="1" dirty="0" smtClean="0">
                      <a:solidFill>
                        <a:srgbClr val="FF0000"/>
                      </a:solidFill>
                      <a:latin typeface="楷体" panose="02010609060101010101" pitchFamily="49" charset="-122"/>
                      <a:ea typeface="楷体" panose="02010609060101010101" pitchFamily="49" charset="-122"/>
                      <a:cs typeface="Times New Roman" panose="02020603050405020304" pitchFamily="18" charset="0"/>
                    </a:rPr>
                    <a:t>圆锥的体积</a:t>
                  </a:r>
                  <a:r>
                    <a:rPr lang="zh-CN" altLang="en-US" sz="2400" b="1" dirty="0" smtClean="0">
                      <a:solidFill>
                        <a:schemeClr val="tx1"/>
                      </a:solidFill>
                      <a:latin typeface="楷体" panose="02010609060101010101" pitchFamily="49" charset="-122"/>
                      <a:ea typeface="楷体" panose="02010609060101010101" pitchFamily="49" charset="-122"/>
                      <a:cs typeface="Times New Roman" panose="02020603050405020304" pitchFamily="18" charset="0"/>
                    </a:rPr>
                    <a:t>等于和它</a:t>
                  </a:r>
                  <a:r>
                    <a:rPr lang="zh-CN" altLang="en-US" sz="2400" b="1" dirty="0" smtClean="0">
                      <a:solidFill>
                        <a:srgbClr val="FF0000"/>
                      </a:solidFill>
                      <a:latin typeface="楷体" panose="02010609060101010101" pitchFamily="49" charset="-122"/>
                      <a:ea typeface="楷体" panose="02010609060101010101" pitchFamily="49" charset="-122"/>
                      <a:cs typeface="Times New Roman" panose="02020603050405020304" pitchFamily="18" charset="0"/>
                    </a:rPr>
                    <a:t>等底等高的圆柱体积的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altLang="zh-CN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楷体" panose="02010609060101010101" pitchFamily="49" charset="-122"/>
                              <a:cs typeface="Times New Roman" panose="02020603050405020304" pitchFamily="18" charset="0"/>
                            </a:rPr>
                          </m:ctrlPr>
                        </m:fPr>
                        <m:num>
                          <m:r>
                            <a:rPr lang="en-US" altLang="zh-CN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楷体" panose="02010609060101010101" pitchFamily="49" charset="-122"/>
                              <a:cs typeface="Times New Roman" panose="02020603050405020304" pitchFamily="18" charset="0"/>
                            </a:rPr>
                            <m:t>𝟏</m:t>
                          </m:r>
                        </m:num>
                        <m:den>
                          <m:r>
                            <a:rPr lang="en-US" altLang="zh-CN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楷体" panose="02010609060101010101" pitchFamily="49" charset="-122"/>
                              <a:cs typeface="Times New Roman" panose="02020603050405020304" pitchFamily="18" charset="0"/>
                            </a:rPr>
                            <m:t>𝟑</m:t>
                          </m:r>
                        </m:den>
                      </m:f>
                    </m:oMath>
                  </a14:m>
                  <a:r>
                    <a:rPr lang="zh-CN" altLang="en-US" sz="2400" b="1" dirty="0" smtClean="0">
                      <a:solidFill>
                        <a:schemeClr val="tx1"/>
                      </a:solidFill>
                      <a:latin typeface="楷体" panose="02010609060101010101" pitchFamily="49" charset="-122"/>
                      <a:ea typeface="楷体" panose="02010609060101010101" pitchFamily="49" charset="-122"/>
                      <a:cs typeface="Times New Roman" panose="02020603050405020304" pitchFamily="18" charset="0"/>
                    </a:rPr>
                    <a:t>。</a:t>
                  </a:r>
                  <a:endParaRPr lang="zh-CN" altLang="en-US" sz="2400" b="1" dirty="0">
                    <a:solidFill>
                      <a:schemeClr val="tx1"/>
                    </a:solidFill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13" name="圆角矩形标注 12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flipH="1">
                  <a:off x="4937007" y="5067639"/>
                  <a:ext cx="8049083" cy="482210"/>
                </a:xfrm>
                <a:prstGeom prst="wedgeRoundRectCallout">
                  <a:avLst>
                    <a:gd name="adj1" fmla="val 51603"/>
                    <a:gd name="adj2" fmla="val -10252"/>
                    <a:gd name="adj3" fmla="val 16667"/>
                  </a:avLst>
                </a:prstGeom>
                <a:blipFill rotWithShape="1">
                  <a:blip r:embed="rId4"/>
                </a:blip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56"/>
          <p:cNvSpPr txBox="1">
            <a:spLocks noChangeArrowheads="1"/>
          </p:cNvSpPr>
          <p:nvPr/>
        </p:nvSpPr>
        <p:spPr bwMode="auto">
          <a:xfrm>
            <a:off x="513685" y="847327"/>
            <a:ext cx="48074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b="1" dirty="0">
                <a:latin typeface="楷体" panose="02010609060101010101" pitchFamily="49" charset="-122"/>
                <a:ea typeface="楷体" panose="02010609060101010101" pitchFamily="49" charset="-122"/>
              </a:rPr>
              <a:t>3</a:t>
            </a:r>
            <a:r>
              <a:rPr lang="en-US" altLang="zh-CN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.</a:t>
            </a:r>
            <a:r>
              <a:rPr lang="zh-CN" altLang="en-US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计算右面圆锥的体积。</a:t>
            </a:r>
            <a:endParaRPr lang="zh-CN" altLang="en-US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796844" y="1643579"/>
            <a:ext cx="230505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/>
              <p:cNvSpPr txBox="1"/>
              <p:nvPr/>
            </p:nvSpPr>
            <p:spPr>
              <a:xfrm>
                <a:off x="749146" y="2098974"/>
                <a:ext cx="6290632" cy="6157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根据：圆锥的体积 ＝ 底面积 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× 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高 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×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i="1" smtClean="0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</m:ctrlPr>
                      </m:fPr>
                      <m:num>
                        <m:r>
                          <a:rPr lang="en-US" altLang="zh-CN" sz="2400" b="0" i="1" smtClean="0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1</m:t>
                        </m:r>
                      </m:num>
                      <m:den>
                        <m:r>
                          <a:rPr lang="en-US" altLang="zh-CN" sz="2400" b="0" i="1" smtClean="0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3</m:t>
                        </m:r>
                      </m:den>
                    </m:f>
                  </m:oMath>
                </a14:m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 </a:t>
                </a:r>
                <a:endParaRPr lang="zh-CN" altLang="en-US" sz="2400" dirty="0">
                  <a:latin typeface="楷体" panose="02010609060101010101" pitchFamily="49" charset="-122"/>
                  <a:ea typeface="楷体" panose="02010609060101010101" pitchFamily="49" charset="-122"/>
                </a:endParaRPr>
              </a:p>
            </p:txBody>
          </p:sp>
        </mc:Choice>
        <mc:Fallback xmlns="">
          <p:sp>
            <p:nvSpPr>
              <p:cNvPr id="6" name="TextBox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9146" y="2098974"/>
                <a:ext cx="6290632" cy="615746"/>
              </a:xfrm>
              <a:prstGeom prst="rect">
                <a:avLst/>
              </a:prstGeom>
              <a:blipFill rotWithShape="1">
                <a:blip r:embed="rId3"/>
                <a:stretch>
                  <a:fillRect l="-8" t="-49" r="3" b="15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TextBox 15"/>
          <p:cNvSpPr txBox="1"/>
          <p:nvPr/>
        </p:nvSpPr>
        <p:spPr>
          <a:xfrm>
            <a:off x="1159571" y="5656850"/>
            <a:ext cx="52434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答：这个圆锥的体积是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25.12cm³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/>
              <p:cNvSpPr txBox="1"/>
              <p:nvPr/>
            </p:nvSpPr>
            <p:spPr>
              <a:xfrm>
                <a:off x="1707513" y="3023544"/>
                <a:ext cx="4373898" cy="255531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  3.14×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（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4÷2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）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²×6×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i="1" smtClean="0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</m:ctrlPr>
                      </m:fPr>
                      <m:num>
                        <m:r>
                          <a:rPr lang="en-US" altLang="zh-CN" sz="2400" b="0" i="1" smtClean="0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1</m:t>
                        </m:r>
                      </m:num>
                      <m:den>
                        <m:r>
                          <a:rPr lang="en-US" altLang="zh-CN" sz="2400" b="0" i="1" smtClean="0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3</m:t>
                        </m:r>
                      </m:den>
                    </m:f>
                  </m:oMath>
                </a14:m>
                <a:endParaRPr lang="en-US" altLang="zh-CN" sz="2400" dirty="0" smtClean="0">
                  <a:latin typeface="楷体" panose="02010609060101010101" pitchFamily="49" charset="-122"/>
                  <a:ea typeface="楷体" panose="02010609060101010101" pitchFamily="49" charset="-122"/>
                </a:endParaRPr>
              </a:p>
              <a:p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＝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3.14×4×6×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i="1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</m:ctrlPr>
                      </m:fPr>
                      <m:num>
                        <m:r>
                          <a:rPr lang="en-US" altLang="zh-CN" sz="2400" i="1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1</m:t>
                        </m:r>
                      </m:num>
                      <m:den>
                        <m:r>
                          <a:rPr lang="en-US" altLang="zh-CN" sz="2400" i="1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3</m:t>
                        </m:r>
                      </m:den>
                    </m:f>
                  </m:oMath>
                </a14:m>
                <a:endParaRPr lang="en-US" altLang="zh-CN" sz="2400" dirty="0" smtClean="0">
                  <a:latin typeface="楷体" panose="02010609060101010101" pitchFamily="49" charset="-122"/>
                  <a:ea typeface="楷体" panose="02010609060101010101" pitchFamily="49" charset="-122"/>
                </a:endParaRPr>
              </a:p>
              <a:p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＝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12.56×6×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i="1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</m:ctrlPr>
                      </m:fPr>
                      <m:num>
                        <m:r>
                          <a:rPr lang="en-US" altLang="zh-CN" sz="2400" i="1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1</m:t>
                        </m:r>
                      </m:num>
                      <m:den>
                        <m:r>
                          <a:rPr lang="en-US" altLang="zh-CN" sz="2400" i="1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3</m:t>
                        </m:r>
                      </m:den>
                    </m:f>
                  </m:oMath>
                </a14:m>
                <a:endParaRPr lang="en-US" altLang="zh-CN" sz="2400" dirty="0" smtClean="0">
                  <a:latin typeface="楷体" panose="02010609060101010101" pitchFamily="49" charset="-122"/>
                  <a:ea typeface="楷体" panose="02010609060101010101" pitchFamily="49" charset="-122"/>
                </a:endParaRPr>
              </a:p>
              <a:p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＝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75.36×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i="1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</m:ctrlPr>
                      </m:fPr>
                      <m:num>
                        <m:r>
                          <a:rPr lang="en-US" altLang="zh-CN" sz="2400" i="1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1</m:t>
                        </m:r>
                      </m:num>
                      <m:den>
                        <m:r>
                          <a:rPr lang="en-US" altLang="zh-CN" sz="2400" i="1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3</m:t>
                        </m:r>
                      </m:den>
                    </m:f>
                  </m:oMath>
                </a14:m>
                <a:endParaRPr lang="en-US" altLang="zh-CN" sz="2400" dirty="0" smtClean="0">
                  <a:latin typeface="楷体" panose="02010609060101010101" pitchFamily="49" charset="-122"/>
                  <a:ea typeface="楷体" panose="02010609060101010101" pitchFamily="49" charset="-122"/>
                </a:endParaRPr>
              </a:p>
              <a:p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＝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25.12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（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cm³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）</a:t>
                </a:r>
                <a:endParaRPr lang="zh-CN" altLang="en-US" sz="2400" dirty="0">
                  <a:latin typeface="楷体" panose="02010609060101010101" pitchFamily="49" charset="-122"/>
                  <a:ea typeface="楷体" panose="02010609060101010101" pitchFamily="49" charset="-122"/>
                </a:endParaRPr>
              </a:p>
            </p:txBody>
          </p:sp>
        </mc:Choice>
        <mc:Fallback xmlns="">
          <p:sp>
            <p:nvSpPr>
              <p:cNvPr id="11" name="TextBox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07513" y="3023544"/>
                <a:ext cx="4373898" cy="2555315"/>
              </a:xfrm>
              <a:prstGeom prst="rect">
                <a:avLst/>
              </a:prstGeom>
              <a:blipFill rotWithShape="1">
                <a:blip r:embed="rId4"/>
                <a:stretch>
                  <a:fillRect l="-14" t="-12" b="15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6" grpId="0"/>
      <p:bldP spid="1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56"/>
          <p:cNvSpPr txBox="1">
            <a:spLocks noChangeArrowheads="1"/>
          </p:cNvSpPr>
          <p:nvPr/>
        </p:nvSpPr>
        <p:spPr bwMode="auto">
          <a:xfrm>
            <a:off x="513685" y="847327"/>
            <a:ext cx="10911876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sz="2800" dirty="0">
                <a:latin typeface="楷体" panose="02010609060101010101" pitchFamily="49" charset="-122"/>
                <a:ea typeface="楷体" panose="02010609060101010101" pitchFamily="49" charset="-122"/>
              </a:rPr>
              <a:t>4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.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一个圆柱和一个圆锥等底等体积，已知圆柱的底面半径是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6cm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，它的体积是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904.32cm³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，圆柱和圆锥的高分别是多少厘米？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793290" y="2036073"/>
            <a:ext cx="81940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因为圆柱和圆锥体积相等，所以它们的体积都是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904.32cm³ 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1785891" y="2614602"/>
            <a:ext cx="904486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因为圆柱和圆锥底面积相等，所以它们的半径也相等，都是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6cm 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778496" y="3273028"/>
            <a:ext cx="57142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圆柱：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904.32÷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3.14×6×6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）＝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8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cm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788854" y="3842679"/>
            <a:ext cx="62010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圆锥：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904.32×3÷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3.14×6×6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）＝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24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cm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1" name="云形标注 30"/>
          <p:cNvSpPr/>
          <p:nvPr/>
        </p:nvSpPr>
        <p:spPr>
          <a:xfrm>
            <a:off x="3994951" y="4216894"/>
            <a:ext cx="2308195" cy="585926"/>
          </a:xfrm>
          <a:prstGeom prst="cloudCallout">
            <a:avLst>
              <a:gd name="adj1" fmla="val -50970"/>
              <a:gd name="adj2" fmla="val -45892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 smtClean="0"/>
              <a:t>为什么乘</a:t>
            </a:r>
            <a:r>
              <a:rPr lang="en-US" altLang="zh-CN" dirty="0" smtClean="0"/>
              <a:t>3</a:t>
            </a:r>
            <a:r>
              <a:rPr lang="zh-CN" altLang="en-US" dirty="0" smtClean="0"/>
              <a:t>？</a:t>
            </a:r>
            <a:endParaRPr lang="zh-CN" altLang="en-US" dirty="0"/>
          </a:p>
        </p:txBody>
      </p:sp>
      <p:sp>
        <p:nvSpPr>
          <p:cNvPr id="32" name="矩形 31"/>
          <p:cNvSpPr/>
          <p:nvPr/>
        </p:nvSpPr>
        <p:spPr>
          <a:xfrm>
            <a:off x="2707689" y="3897297"/>
            <a:ext cx="1500327" cy="346229"/>
          </a:xfrm>
          <a:prstGeom prst="rect">
            <a:avLst/>
          </a:prstGeom>
          <a:solidFill>
            <a:schemeClr val="accent1">
              <a:alpha val="5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TextBox 32"/>
          <p:cNvSpPr txBox="1"/>
          <p:nvPr/>
        </p:nvSpPr>
        <p:spPr>
          <a:xfrm>
            <a:off x="1797731" y="4828100"/>
            <a:ext cx="57142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根据圆锥体积公式：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4663377" y="4892277"/>
                <a:ext cx="1847772" cy="5813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2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V</a:t>
                </a:r>
                <a:r>
                  <a:rPr lang="en-US" altLang="zh-CN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 </a:t>
                </a:r>
                <a:r>
                  <a:rPr lang="zh-CN" altLang="en-US" sz="2400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</a:rPr>
                  <a:t>＝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2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altLang="zh-CN" sz="220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20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3</m:t>
                        </m:r>
                      </m:den>
                    </m:f>
                    <m:r>
                      <m:rPr>
                        <m:sty m:val="p"/>
                      </m:rPr>
                      <a:rPr lang="en-US" altLang="zh-CN" sz="220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楷体" panose="02010609060101010101" pitchFamily="49" charset="-122"/>
                        <a:cs typeface="Times New Roman" panose="02020603050405020304" pitchFamily="18" charset="0"/>
                      </a:rPr>
                      <m:t>S</m:t>
                    </m:r>
                    <m:r>
                      <a:rPr lang="en-US" altLang="zh-CN" sz="22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楷体" panose="02010609060101010101" pitchFamily="49" charset="-122"/>
                        <a:cs typeface="Times New Roman" panose="02020603050405020304" pitchFamily="18" charset="0"/>
                      </a:rPr>
                      <m:t>h</m:t>
                    </m:r>
                    <m:r>
                      <a:rPr lang="zh-CN" altLang="en-US" sz="220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楷体" panose="02010609060101010101" pitchFamily="49" charset="-122"/>
                        <a:cs typeface="Times New Roman" panose="02020603050405020304" pitchFamily="18" charset="0"/>
                      </a:rPr>
                      <m:t>。</m:t>
                    </m:r>
                  </m:oMath>
                </a14:m>
                <a:endParaRPr lang="en-US" altLang="zh-CN" sz="2200" dirty="0">
                  <a:solidFill>
                    <a:srgbClr val="FF0000"/>
                  </a:solidFill>
                  <a:latin typeface="Times New Roman" panose="02020603050405020304" pitchFamily="18" charset="0"/>
                  <a:ea typeface="楷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63377" y="4892277"/>
                <a:ext cx="1847772" cy="581378"/>
              </a:xfrm>
              <a:prstGeom prst="rect">
                <a:avLst/>
              </a:prstGeom>
              <a:blipFill rotWithShape="1">
                <a:blip r:embed="rId2"/>
                <a:stretch>
                  <a:fillRect l="-31" t="-41" r="27" b="101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0" name="TextBox 39"/>
          <p:cNvSpPr txBox="1"/>
          <p:nvPr/>
        </p:nvSpPr>
        <p:spPr>
          <a:xfrm>
            <a:off x="1825843" y="5601937"/>
            <a:ext cx="532955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得出：</a:t>
            </a:r>
            <a:r>
              <a:rPr lang="en-US" altLang="zh-CN" sz="2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h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＝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3</a:t>
            </a:r>
            <a:r>
              <a:rPr lang="en-US" altLang="zh-CN" sz="2200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V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÷</a:t>
            </a:r>
            <a:r>
              <a:rPr lang="en-US" altLang="zh-CN" sz="2200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S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 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，所以要乘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3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29" grpId="0"/>
      <p:bldP spid="30" grpId="0"/>
      <p:bldP spid="31" grpId="0" animBg="1"/>
      <p:bldP spid="32" grpId="0" animBg="1"/>
      <p:bldP spid="33" grpId="0"/>
      <p:bldP spid="4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1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24800" y="405472"/>
            <a:ext cx="11431587" cy="6004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3194689" y="2857014"/>
            <a:ext cx="43738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圆柱的体积 ＝ 底面积 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× 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高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Box 14"/>
              <p:cNvSpPr txBox="1"/>
              <p:nvPr/>
            </p:nvSpPr>
            <p:spPr>
              <a:xfrm>
                <a:off x="3194689" y="3706752"/>
                <a:ext cx="5916260" cy="613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圆锥的体积 ＝ 底面积 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× 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高 </a:t>
                </a:r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×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i="1" smtClean="0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</m:ctrlPr>
                      </m:fPr>
                      <m:num>
                        <m:r>
                          <a:rPr lang="en-US" altLang="zh-CN" sz="2400" b="0" i="1" smtClean="0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1</m:t>
                        </m:r>
                      </m:num>
                      <m:den>
                        <m:r>
                          <a:rPr lang="en-US" altLang="zh-CN" sz="2400" b="0" i="1" smtClean="0">
                            <a:latin typeface="Cambria Math" panose="02040503050406030204" pitchFamily="18" charset="0"/>
                            <a:ea typeface="楷体" panose="02010609060101010101" pitchFamily="49" charset="-122"/>
                          </a:rPr>
                          <m:t>3</m:t>
                        </m:r>
                      </m:den>
                    </m:f>
                  </m:oMath>
                </a14:m>
                <a:r>
                  <a:rPr lang="en-US" altLang="zh-CN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 </a:t>
                </a:r>
                <a:endParaRPr lang="zh-CN" altLang="en-US" sz="2400" dirty="0">
                  <a:latin typeface="楷体" panose="02010609060101010101" pitchFamily="49" charset="-122"/>
                  <a:ea typeface="楷体" panose="02010609060101010101" pitchFamily="49" charset="-122"/>
                </a:endParaRPr>
              </a:p>
            </p:txBody>
          </p:sp>
        </mc:Choice>
        <mc:Fallback xmlns="">
          <p:sp>
            <p:nvSpPr>
              <p:cNvPr id="15" name="TextBox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94689" y="3706752"/>
                <a:ext cx="5916260" cy="613886"/>
              </a:xfrm>
              <a:prstGeom prst="rect">
                <a:avLst/>
              </a:prstGeom>
              <a:blipFill rotWithShape="1">
                <a:blip r:embed="rId3"/>
                <a:stretch>
                  <a:fillRect t="-42" r="10" b="16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/>
              <p:cNvSpPr txBox="1"/>
              <p:nvPr/>
            </p:nvSpPr>
            <p:spPr>
              <a:xfrm>
                <a:off x="2448248" y="2190304"/>
                <a:ext cx="7431180" cy="6473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defRPr/>
                </a:pPr>
                <a:r>
                  <a:rPr lang="zh-CN" altLang="en-US" sz="2400" b="1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rPr>
                  <a:t>圆锥的体积</a:t>
                </a:r>
                <a:r>
                  <a:rPr lang="zh-CN" altLang="en-US" sz="2400" b="1" dirty="0"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rPr>
                  <a:t>等于和它</a:t>
                </a:r>
                <a:r>
                  <a:rPr lang="zh-CN" altLang="en-US" sz="2400" b="1" dirty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rPr>
                  <a:t>等底等高的圆柱体积</a:t>
                </a:r>
                <a:r>
                  <a:rPr lang="zh-CN" altLang="en-US" sz="2400" b="1" dirty="0" smtClean="0">
                    <a:solidFill>
                      <a:srgbClr val="FF0000"/>
                    </a:solidFill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rPr>
                  <a:t>的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altLang="zh-CN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𝟏</m:t>
                        </m:r>
                      </m:num>
                      <m:den>
                        <m:r>
                          <a:rPr lang="en-US" altLang="zh-CN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𝟑</m:t>
                        </m:r>
                      </m:den>
                    </m:f>
                  </m:oMath>
                </a14:m>
                <a:r>
                  <a:rPr lang="zh-CN" altLang="en-US" sz="2400" b="1" dirty="0" smtClean="0"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rPr>
                  <a:t>。</a:t>
                </a:r>
                <a:endParaRPr lang="zh-CN" altLang="en-US" sz="2400" b="1" dirty="0"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2" name="TextBox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48248" y="2190304"/>
                <a:ext cx="7431180" cy="647357"/>
              </a:xfrm>
              <a:prstGeom prst="rect">
                <a:avLst/>
              </a:prstGeom>
              <a:blipFill rotWithShape="1">
                <a:blip r:embed="rId4"/>
                <a:stretch>
                  <a:fillRect l="-4" t="-29" r="1" b="74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Box 12"/>
              <p:cNvSpPr txBox="1"/>
              <p:nvPr/>
            </p:nvSpPr>
            <p:spPr>
              <a:xfrm>
                <a:off x="2448248" y="4748744"/>
                <a:ext cx="6909615" cy="13089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如果用</a:t>
                </a:r>
                <a:r>
                  <a:rPr lang="en-US" altLang="zh-CN" sz="2200" dirty="0"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V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表示圆锥的体积，</a:t>
                </a:r>
                <a:r>
                  <a:rPr lang="en-US" altLang="zh-CN" sz="2200" dirty="0"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S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表示底面积，</a:t>
                </a:r>
                <a:r>
                  <a:rPr lang="en-US" altLang="zh-CN" sz="2200" i="1" dirty="0"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h</a:t>
                </a:r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表示高，</a:t>
                </a:r>
                <a:endParaRPr lang="en-US" altLang="zh-CN" sz="2400" dirty="0" smtClean="0">
                  <a:latin typeface="楷体" panose="02010609060101010101" pitchFamily="49" charset="-122"/>
                  <a:ea typeface="楷体" panose="02010609060101010101" pitchFamily="49" charset="-122"/>
                </a:endParaRPr>
              </a:p>
              <a:p>
                <a:endParaRPr lang="en-US" altLang="zh-CN" sz="2200" i="1" dirty="0">
                  <a:latin typeface="Times New Roman" panose="02020603050405020304" pitchFamily="18" charset="0"/>
                  <a:ea typeface="楷体" panose="02010609060101010101" pitchFamily="49" charset="-122"/>
                  <a:cs typeface="Times New Roman" panose="02020603050405020304" pitchFamily="18" charset="0"/>
                </a:endParaRPr>
              </a:p>
              <a:p>
                <a:r>
                  <a:rPr lang="zh-CN" altLang="en-US" sz="2400" dirty="0" smtClean="0">
                    <a:latin typeface="楷体" panose="02010609060101010101" pitchFamily="49" charset="-122"/>
                    <a:ea typeface="楷体" panose="02010609060101010101" pitchFamily="49" charset="-122"/>
                  </a:rPr>
                  <a:t>那么圆锥的体积公式可以写成：</a:t>
                </a:r>
                <a:r>
                  <a:rPr lang="en-US" altLang="zh-CN" sz="2200" i="1" dirty="0"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 </a:t>
                </a:r>
                <a:r>
                  <a:rPr lang="en-US" altLang="zh-CN" sz="2200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V</a:t>
                </a:r>
                <a:r>
                  <a:rPr lang="en-US" altLang="zh-CN" sz="2200" i="1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altLang="zh-CN" sz="22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altLang="zh-CN" sz="22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1</m:t>
                        </m:r>
                      </m:num>
                      <m:den>
                        <m:r>
                          <a:rPr lang="en-US" altLang="zh-CN" sz="22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楷体" panose="02010609060101010101" pitchFamily="49" charset="-122"/>
                            <a:cs typeface="Times New Roman" panose="020206030504050203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en-US" altLang="zh-CN" sz="22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S</a:t>
                </a:r>
                <a:r>
                  <a:rPr lang="en-US" altLang="zh-CN" sz="2200" i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楷体" panose="02010609060101010101" pitchFamily="49" charset="-122"/>
                    <a:cs typeface="Times New Roman" panose="02020603050405020304" pitchFamily="18" charset="0"/>
                  </a:rPr>
                  <a:t>h</a:t>
                </a:r>
                <a:endParaRPr lang="zh-CN" altLang="en-US" sz="2200" i="1" dirty="0">
                  <a:solidFill>
                    <a:srgbClr val="FF0000"/>
                  </a:solidFill>
                  <a:latin typeface="Times New Roman" panose="02020603050405020304" pitchFamily="18" charset="0"/>
                  <a:ea typeface="楷体" panose="02010609060101010101" pitchFamily="49" charset="-122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4" name="TextBox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48248" y="4748744"/>
                <a:ext cx="6909615" cy="1308948"/>
              </a:xfrm>
              <a:prstGeom prst="rect">
                <a:avLst/>
              </a:prstGeom>
              <a:blipFill rotWithShape="1">
                <a:blip r:embed="rId5"/>
                <a:stretch>
                  <a:fillRect l="-5" t="-16" r="-1151" b="33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  <p:bldP spid="12" grpId="0"/>
      <p:bldP spid="1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1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235200" y="5586413"/>
            <a:ext cx="7947025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组合 4"/>
          <p:cNvGrpSpPr/>
          <p:nvPr/>
        </p:nvGrpSpPr>
        <p:grpSpPr bwMode="auto">
          <a:xfrm>
            <a:off x="4183206" y="5173663"/>
            <a:ext cx="4089114" cy="822326"/>
            <a:chOff x="5520213" y="655117"/>
            <a:chExt cx="2124391" cy="579549"/>
          </a:xfrm>
        </p:grpSpPr>
        <p:grpSp>
          <p:nvGrpSpPr>
            <p:cNvPr id="6" name="组合 7"/>
            <p:cNvGrpSpPr/>
            <p:nvPr/>
          </p:nvGrpSpPr>
          <p:grpSpPr bwMode="auto">
            <a:xfrm>
              <a:off x="5520213" y="655117"/>
              <a:ext cx="2124391" cy="579549"/>
              <a:chOff x="5493845" y="716589"/>
              <a:chExt cx="1815921" cy="579549"/>
            </a:xfrm>
          </p:grpSpPr>
          <p:sp>
            <p:nvSpPr>
              <p:cNvPr id="8" name="矩形 7"/>
              <p:cNvSpPr/>
              <p:nvPr/>
            </p:nvSpPr>
            <p:spPr>
              <a:xfrm>
                <a:off x="5493845" y="716589"/>
                <a:ext cx="1815921" cy="579549"/>
              </a:xfrm>
              <a:prstGeom prst="rect">
                <a:avLst/>
              </a:prstGeom>
              <a:solidFill>
                <a:srgbClr val="FF6600"/>
              </a:solidFill>
              <a:ln>
                <a:solidFill>
                  <a:srgbClr val="FF6600"/>
                </a:solidFill>
              </a:ln>
              <a:scene3d>
                <a:camera prst="orthographicFront"/>
                <a:lightRig rig="threePt" dir="t"/>
              </a:scene3d>
              <a:sp3d>
                <a:bevelT prst="relaxedInse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800">
                  <a:latin typeface="Times New Roman" panose="02020603050405020304" pitchFamily="18" charset="0"/>
                  <a:sym typeface="Times New Roman" panose="02020603050405020304" pitchFamily="18" charset="0"/>
                </a:endParaRPr>
              </a:p>
            </p:txBody>
          </p:sp>
          <p:sp>
            <p:nvSpPr>
              <p:cNvPr id="9" name="圆角矩形 46"/>
              <p:cNvSpPr/>
              <p:nvPr/>
            </p:nvSpPr>
            <p:spPr>
              <a:xfrm>
                <a:off x="5579063" y="755748"/>
                <a:ext cx="1631540" cy="498994"/>
              </a:xfrm>
              <a:prstGeom prst="roundRect">
                <a:avLst/>
              </a:prstGeom>
              <a:solidFill>
                <a:srgbClr val="0BF30B"/>
              </a:solidFill>
              <a:ln>
                <a:solidFill>
                  <a:srgbClr val="0BF30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800">
                  <a:latin typeface="Times New Roman" panose="02020603050405020304" pitchFamily="18" charset="0"/>
                  <a:sym typeface="Times New Roman" panose="02020603050405020304" pitchFamily="18" charset="0"/>
                </a:endParaRPr>
              </a:p>
            </p:txBody>
          </p:sp>
        </p:grpSp>
        <p:sp>
          <p:nvSpPr>
            <p:cNvPr id="7" name="文本框 8"/>
            <p:cNvSpPr txBox="1">
              <a:spLocks noChangeArrowheads="1"/>
            </p:cNvSpPr>
            <p:nvPr/>
          </p:nvSpPr>
          <p:spPr bwMode="auto">
            <a:xfrm>
              <a:off x="5580935" y="742385"/>
              <a:ext cx="1987538" cy="3687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>
                <a:spcAft>
                  <a:spcPts val="0"/>
                </a:spcAft>
                <a:defRPr/>
              </a:pPr>
              <a:r>
                <a:rPr lang="zh-CN" altLang="en-US" sz="2800" b="1" kern="100" dirty="0" smtClean="0"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圆锥和圆锥的体积公式</a:t>
              </a:r>
              <a:endParaRPr lang="zh-CN" altLang="zh-CN" sz="2800" b="1" kern="100" dirty="0"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  <p:pic>
        <p:nvPicPr>
          <p:cNvPr id="10" name="图片 9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21350477">
            <a:off x="3303588" y="1249363"/>
            <a:ext cx="5848350" cy="401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2322513" y="3136900"/>
            <a:ext cx="2030412" cy="2036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矩形 4"/>
          <p:cNvSpPr>
            <a:spLocks noChangeArrowheads="1"/>
          </p:cNvSpPr>
          <p:nvPr/>
        </p:nvSpPr>
        <p:spPr bwMode="auto">
          <a:xfrm>
            <a:off x="4339986" y="2508361"/>
            <a:ext cx="4012444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3200" b="1" dirty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练一练</a:t>
            </a:r>
            <a:r>
              <a:rPr lang="zh-CN" altLang="en-US" sz="3200" b="1" dirty="0" smtClean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第</a:t>
            </a:r>
            <a:r>
              <a:rPr lang="en-US" altLang="zh-CN" sz="3200" b="1" dirty="0" smtClean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3</a:t>
            </a:r>
            <a:r>
              <a:rPr lang="zh-CN" altLang="en-US" sz="3200" b="1" dirty="0" smtClean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、</a:t>
            </a:r>
            <a:r>
              <a:rPr lang="en-US" altLang="zh-CN" sz="3200" b="1" dirty="0" smtClean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4</a:t>
            </a:r>
            <a:r>
              <a:rPr lang="zh-CN" altLang="en-US" sz="3200" b="1" dirty="0" smtClean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题</a:t>
            </a:r>
            <a:endParaRPr lang="zh-CN" altLang="en-US" sz="3200" b="1" dirty="0">
              <a:solidFill>
                <a:schemeClr val="bg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圆角矩形 5"/>
          <p:cNvSpPr/>
          <p:nvPr/>
        </p:nvSpPr>
        <p:spPr>
          <a:xfrm>
            <a:off x="1429385" y="4732655"/>
            <a:ext cx="9041130" cy="1458595"/>
          </a:xfrm>
          <a:prstGeom prst="roundRect">
            <a:avLst>
              <a:gd name="adj" fmla="val 8426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zh-CN" altLang="en-US" sz="2800" dirty="0">
              <a:solidFill>
                <a:prstClr val="white"/>
              </a:solidFill>
            </a:endParaRP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464648" y="1437459"/>
            <a:ext cx="11313369" cy="2339098"/>
          </a:xfrm>
          <a:prstGeom prst="rect">
            <a:avLst/>
          </a:prstGeom>
          <a:noFill/>
          <a:ln w="28575">
            <a:noFill/>
            <a:miter lim="800000"/>
          </a:ln>
        </p:spPr>
        <p:txBody>
          <a:bodyPr wrap="square" lIns="121917" tIns="60958" rIns="121917" bIns="60958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1.</a:t>
            </a:r>
            <a:r>
              <a:rPr lang="zh-CN" altLang="en-US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通过观察、讨论、实验等活动，经历认识圆锥和探索圆锥体积计算公式的过程。</a:t>
            </a:r>
            <a:endParaRPr lang="en-US" altLang="zh-CN" sz="2400" b="1" dirty="0" smtClean="0">
              <a:latin typeface="楷体" panose="02010609060101010101" pitchFamily="49" charset="-122"/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>
              <a:lnSpc>
                <a:spcPct val="200000"/>
              </a:lnSpc>
            </a:pPr>
            <a:r>
              <a:rPr lang="en-US" altLang="zh-CN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2.</a:t>
            </a:r>
            <a:r>
              <a:rPr lang="zh-CN" altLang="en-US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知道圆锥的各部分名称，探索并掌握圆锥的体积公式，会用公式计算圆锥的体积。</a:t>
            </a:r>
            <a:endParaRPr lang="en-US" altLang="zh-CN" sz="2400" b="1" dirty="0" smtClean="0">
              <a:latin typeface="楷体" panose="02010609060101010101" pitchFamily="49" charset="-122"/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>
              <a:lnSpc>
                <a:spcPct val="200000"/>
              </a:lnSpc>
            </a:pPr>
            <a:r>
              <a:rPr lang="en-US" altLang="zh-CN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3.</a:t>
            </a:r>
            <a:r>
              <a:rPr lang="zh-CN" altLang="en-US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积极参加数学活动，了解圆锥和圆柱之间的联系，获得探索数学公式的活动经验。</a:t>
            </a:r>
            <a:endParaRPr lang="zh-CN" altLang="zh-CN" sz="2400" b="1" dirty="0">
              <a:latin typeface="楷体" panose="02010609060101010101" pitchFamily="49" charset="-122"/>
              <a:ea typeface="楷体" panose="02010609060101010101" pitchFamily="49" charset="-122"/>
              <a:cs typeface="楷体" panose="02010609060101010101" pitchFamily="49" charset="-122"/>
            </a:endParaRPr>
          </a:p>
        </p:txBody>
      </p:sp>
      <p:sp>
        <p:nvSpPr>
          <p:cNvPr id="8" name="内容占位符 1"/>
          <p:cNvSpPr txBox="1">
            <a:spLocks noChangeArrowheads="1"/>
          </p:cNvSpPr>
          <p:nvPr/>
        </p:nvSpPr>
        <p:spPr bwMode="auto">
          <a:xfrm>
            <a:off x="1201003" y="5007927"/>
            <a:ext cx="9894627" cy="90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698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20000"/>
              </a:spcBef>
              <a:spcAft>
                <a:spcPct val="0"/>
              </a:spcAft>
              <a:buClr>
                <a:srgbClr val="4F81BD"/>
              </a:buClr>
              <a:buSzPct val="76000"/>
            </a:pPr>
            <a:r>
              <a:rPr lang="en-US" altLang="zh-CN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【</a:t>
            </a:r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重点</a:t>
            </a:r>
            <a:r>
              <a:rPr lang="en-US" altLang="zh-CN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】</a:t>
            </a:r>
            <a:r>
              <a:rPr lang="zh-CN" altLang="en-US" sz="2400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知道圆锥各部分名称，掌握圆锥体积计算公式并会计算</a:t>
            </a:r>
            <a:r>
              <a:rPr lang="zh-CN" altLang="zh-CN" sz="24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。</a:t>
            </a:r>
            <a:endParaRPr lang="zh-CN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20000"/>
              </a:spcBef>
              <a:spcAft>
                <a:spcPct val="0"/>
              </a:spcAft>
              <a:buClr>
                <a:srgbClr val="4F81BD"/>
              </a:buClr>
              <a:buSzPct val="76000"/>
            </a:pPr>
            <a:r>
              <a:rPr lang="en-US" altLang="zh-CN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【</a:t>
            </a:r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难点</a:t>
            </a:r>
            <a:r>
              <a:rPr lang="en-US" altLang="zh-CN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】</a:t>
            </a:r>
            <a:r>
              <a:rPr lang="zh-CN" altLang="en-US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理解圆锥体积计算公式并会计算圆锥体积</a:t>
            </a:r>
            <a:r>
              <a:rPr lang="zh-CN" altLang="zh-CN" sz="2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endParaRPr lang="zh-CN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20000"/>
              </a:spcBef>
              <a:spcAft>
                <a:spcPct val="0"/>
              </a:spcAft>
              <a:buClr>
                <a:srgbClr val="4F81BD"/>
              </a:buClr>
              <a:buSzPct val="76000"/>
            </a:pPr>
            <a:endParaRPr lang="zh-CN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  <p:bldP spid="7" grpId="0"/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圆角矩形标注 24"/>
          <p:cNvSpPr/>
          <p:nvPr/>
        </p:nvSpPr>
        <p:spPr>
          <a:xfrm flipH="1">
            <a:off x="1360805" y="734695"/>
            <a:ext cx="4411980" cy="649605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下面的物体都是什么形状？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26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486398" y="1568853"/>
            <a:ext cx="1502462" cy="242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7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916907" y="1812308"/>
            <a:ext cx="2932563" cy="21675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696699" y="1780535"/>
            <a:ext cx="1793966" cy="21500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" name="Picture 6"/>
          <p:cNvPicPr>
            <a:picLocks noChangeAspect="1" noChangeArrowheads="1"/>
          </p:cNvPicPr>
          <p:nvPr/>
        </p:nvPicPr>
        <p:blipFill>
          <a:blip r:embed="rId5" cstate="email"/>
          <a:srcRect t="7955"/>
          <a:stretch>
            <a:fillRect/>
          </a:stretch>
        </p:blipFill>
        <p:spPr bwMode="auto">
          <a:xfrm>
            <a:off x="1557194" y="1801504"/>
            <a:ext cx="1254243" cy="22066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" name="Picture 7"/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3799694" y="2169994"/>
            <a:ext cx="3024186" cy="16513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" name="Picture 8"/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7627533" y="2169994"/>
            <a:ext cx="2064449" cy="17059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" name="Picture 9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1013175" y="538306"/>
            <a:ext cx="838200" cy="1304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3" name="圆角矩形标注 32"/>
          <p:cNvSpPr/>
          <p:nvPr/>
        </p:nvSpPr>
        <p:spPr>
          <a:xfrm flipH="1">
            <a:off x="6346209" y="723286"/>
            <a:ext cx="4421874" cy="649605"/>
          </a:xfrm>
          <a:prstGeom prst="wedgeRoundRectCallout">
            <a:avLst>
              <a:gd name="adj1" fmla="val -55308"/>
              <a:gd name="adj2" fmla="val 32930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这些物体的形状都是圆锥。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19E-6 -3.20074E-6 L 3.319E-6 0.35639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6638E-6 1.3321E-6 L 2.6638E-6 0.33649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0224E-6 2.73821E-6 L -4.0224E-6 0.31868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圆角矩形标注 6"/>
          <p:cNvSpPr/>
          <p:nvPr/>
        </p:nvSpPr>
        <p:spPr>
          <a:xfrm flipH="1">
            <a:off x="1360805" y="873760"/>
            <a:ext cx="8533765" cy="510540"/>
          </a:xfrm>
          <a:prstGeom prst="wedgeRoundRectCallout">
            <a:avLst>
              <a:gd name="adj1" fmla="val 51818"/>
              <a:gd name="adj2" fmla="val -4499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拿一个圆锥形的物体进行观察，用手摸一摸它的表面。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413488" y="1509753"/>
            <a:ext cx="2049645" cy="21970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组合 1"/>
          <p:cNvGrpSpPr/>
          <p:nvPr/>
        </p:nvGrpSpPr>
        <p:grpSpPr>
          <a:xfrm>
            <a:off x="4003431" y="2312249"/>
            <a:ext cx="3872560" cy="999376"/>
            <a:chOff x="335883" y="2188138"/>
            <a:chExt cx="3872560" cy="999376"/>
          </a:xfrm>
        </p:grpSpPr>
        <p:pic>
          <p:nvPicPr>
            <p:cNvPr id="1026" name="Picture 2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335883" y="2188138"/>
              <a:ext cx="901246" cy="9993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8" name="圆角矩形标注 7"/>
            <p:cNvSpPr/>
            <p:nvPr/>
          </p:nvSpPr>
          <p:spPr>
            <a:xfrm flipH="1">
              <a:off x="1361075" y="2338558"/>
              <a:ext cx="2847368" cy="510540"/>
            </a:xfrm>
            <a:prstGeom prst="wedgeRoundRectCallout">
              <a:avLst>
                <a:gd name="adj1" fmla="val 51818"/>
                <a:gd name="adj2" fmla="val -4499"/>
                <a:gd name="adj3" fmla="val 16667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圆锥有哪些特点呢？</a:t>
              </a:r>
              <a:endParaRPr lang="zh-CN" altLang="en-US" sz="24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" name="Group 56"/>
          <p:cNvGrpSpPr/>
          <p:nvPr/>
        </p:nvGrpSpPr>
        <p:grpSpPr bwMode="auto">
          <a:xfrm>
            <a:off x="866973" y="3473986"/>
            <a:ext cx="2116931" cy="2359819"/>
            <a:chOff x="1193" y="1645"/>
            <a:chExt cx="1778" cy="1982"/>
          </a:xfrm>
        </p:grpSpPr>
        <p:grpSp>
          <p:nvGrpSpPr>
            <p:cNvPr id="6" name="Group 55"/>
            <p:cNvGrpSpPr/>
            <p:nvPr/>
          </p:nvGrpSpPr>
          <p:grpSpPr bwMode="auto">
            <a:xfrm>
              <a:off x="1202" y="1645"/>
              <a:ext cx="1572" cy="1890"/>
              <a:chOff x="1202" y="1645"/>
              <a:chExt cx="1572" cy="1890"/>
            </a:xfrm>
          </p:grpSpPr>
          <p:grpSp>
            <p:nvGrpSpPr>
              <p:cNvPr id="9" name="Group 48"/>
              <p:cNvGrpSpPr/>
              <p:nvPr/>
            </p:nvGrpSpPr>
            <p:grpSpPr bwMode="auto">
              <a:xfrm>
                <a:off x="1202" y="1645"/>
                <a:ext cx="1572" cy="1695"/>
                <a:chOff x="2088" y="1344"/>
                <a:chExt cx="1572" cy="1695"/>
              </a:xfrm>
            </p:grpSpPr>
            <p:sp>
              <p:nvSpPr>
                <p:cNvPr id="44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088" y="1344"/>
                  <a:ext cx="792" cy="1689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050">
                    <a:cs typeface="+mn-ea"/>
                    <a:sym typeface="+mn-lt"/>
                  </a:endParaRPr>
                </a:p>
              </p:txBody>
            </p:sp>
            <p:sp>
              <p:nvSpPr>
                <p:cNvPr id="45" name="Line 8"/>
                <p:cNvSpPr>
                  <a:spLocks noChangeShapeType="1"/>
                </p:cNvSpPr>
                <p:nvPr/>
              </p:nvSpPr>
              <p:spPr bwMode="auto">
                <a:xfrm>
                  <a:off x="2875" y="1362"/>
                  <a:ext cx="785" cy="1677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05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43" name="Oval 9"/>
              <p:cNvSpPr>
                <a:spLocks noChangeArrowheads="1"/>
              </p:cNvSpPr>
              <p:nvPr/>
            </p:nvSpPr>
            <p:spPr bwMode="auto">
              <a:xfrm>
                <a:off x="1215" y="3133"/>
                <a:ext cx="1542" cy="40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333300"/>
                </a:solidFill>
                <a:prstDash val="dash"/>
                <a:round/>
              </a:ln>
            </p:spPr>
            <p:txBody>
              <a:bodyPr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zh-CN" altLang="en-US" sz="2200" b="1">
                  <a:latin typeface="+mn-lt"/>
                  <a:ea typeface="楷体" panose="02010609060101010101" pitchFamily="49" charset="-122"/>
                  <a:cs typeface="+mn-ea"/>
                  <a:sym typeface="+mn-lt"/>
                </a:endParaRPr>
              </a:p>
            </p:txBody>
          </p:sp>
        </p:grpSp>
        <p:pic>
          <p:nvPicPr>
            <p:cNvPr id="41" name="Picture 53"/>
            <p:cNvPicPr>
              <a:picLocks noChangeAspect="1" noChangeArrowheads="1"/>
            </p:cNvPicPr>
            <p:nvPr/>
          </p:nvPicPr>
          <p:blipFill>
            <a:blip r:embed="rId4" cstate="email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193" y="3309"/>
              <a:ext cx="1778" cy="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049" name="饼形 2048"/>
          <p:cNvSpPr/>
          <p:nvPr/>
        </p:nvSpPr>
        <p:spPr>
          <a:xfrm>
            <a:off x="-121541" y="1169028"/>
            <a:ext cx="3887392" cy="4620709"/>
          </a:xfrm>
          <a:prstGeom prst="pie">
            <a:avLst>
              <a:gd name="adj1" fmla="val 18448514"/>
              <a:gd name="adj2" fmla="val 3879053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0" name="组合 2047"/>
          <p:cNvGrpSpPr/>
          <p:nvPr/>
        </p:nvGrpSpPr>
        <p:grpSpPr>
          <a:xfrm>
            <a:off x="5015147" y="3750158"/>
            <a:ext cx="6028837" cy="1107532"/>
            <a:chOff x="2302524" y="3067228"/>
            <a:chExt cx="6028837" cy="1107532"/>
          </a:xfrm>
        </p:grpSpPr>
        <p:pic>
          <p:nvPicPr>
            <p:cNvPr id="1027" name="Picture 3"/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 flipH="1">
              <a:off x="7436386" y="3067228"/>
              <a:ext cx="894975" cy="11075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38" name="圆角矩形标注 37"/>
            <p:cNvSpPr/>
            <p:nvPr/>
          </p:nvSpPr>
          <p:spPr>
            <a:xfrm flipH="1">
              <a:off x="2302524" y="3342773"/>
              <a:ext cx="4957751" cy="510540"/>
            </a:xfrm>
            <a:prstGeom prst="wedgeRoundRectCallout">
              <a:avLst>
                <a:gd name="adj1" fmla="val -52834"/>
                <a:gd name="adj2" fmla="val -8815"/>
                <a:gd name="adj3" fmla="val 16667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圆锥的顶端尖尖的，底面是一个圆。</a:t>
              </a:r>
              <a:endParaRPr lang="zh-CN" altLang="en-US" sz="24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组合 2050"/>
          <p:cNvGrpSpPr/>
          <p:nvPr/>
        </p:nvGrpSpPr>
        <p:grpSpPr>
          <a:xfrm>
            <a:off x="3900372" y="4985922"/>
            <a:ext cx="4836001" cy="1127852"/>
            <a:chOff x="3900372" y="4985922"/>
            <a:chExt cx="4836001" cy="1127852"/>
          </a:xfrm>
        </p:grpSpPr>
        <p:pic>
          <p:nvPicPr>
            <p:cNvPr id="1029" name="Picture 5"/>
            <p:cNvPicPr>
              <a:picLocks noChangeAspect="1" noChangeArrowheads="1"/>
            </p:cNvPicPr>
            <p:nvPr/>
          </p:nvPicPr>
          <p:blipFill>
            <a:blip r:embed="rId6" cstate="email"/>
            <a:srcRect/>
            <a:stretch>
              <a:fillRect/>
            </a:stretch>
          </p:blipFill>
          <p:spPr bwMode="auto">
            <a:xfrm flipH="1">
              <a:off x="3900372" y="4985922"/>
              <a:ext cx="849723" cy="11278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50" name="圆角矩形标注 49"/>
            <p:cNvSpPr/>
            <p:nvPr/>
          </p:nvSpPr>
          <p:spPr>
            <a:xfrm flipH="1">
              <a:off x="4937008" y="5067638"/>
              <a:ext cx="3799365" cy="809379"/>
            </a:xfrm>
            <a:prstGeom prst="wedgeRoundRectCallout">
              <a:avLst>
                <a:gd name="adj1" fmla="val 53829"/>
                <a:gd name="adj2" fmla="val -17442"/>
                <a:gd name="adj3" fmla="val 16667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圆锥的侧面是一个曲面，</a:t>
              </a:r>
              <a:endParaRPr lang="en-US" altLang="zh-CN" sz="24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  <a:p>
              <a:pPr>
                <a:defRPr/>
              </a:pP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侧面展开应该是一个扇形。</a:t>
              </a:r>
              <a:endParaRPr lang="zh-CN" altLang="en-US" sz="24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圆角矩形标注 6"/>
          <p:cNvSpPr/>
          <p:nvPr/>
        </p:nvSpPr>
        <p:spPr>
          <a:xfrm flipH="1">
            <a:off x="1360805" y="873760"/>
            <a:ext cx="7271385" cy="510540"/>
          </a:xfrm>
          <a:prstGeom prst="wedgeRoundRectCallout">
            <a:avLst>
              <a:gd name="adj1" fmla="val 51818"/>
              <a:gd name="adj2" fmla="val -4499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把圆锥表面剪开，会得到一个扇形和一个圆。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grpSp>
        <p:nvGrpSpPr>
          <p:cNvPr id="28" name="组合 27"/>
          <p:cNvGrpSpPr/>
          <p:nvPr/>
        </p:nvGrpSpPr>
        <p:grpSpPr>
          <a:xfrm>
            <a:off x="1389994" y="1759241"/>
            <a:ext cx="9344855" cy="2485588"/>
            <a:chOff x="1389994" y="1759241"/>
            <a:chExt cx="9344855" cy="2485588"/>
          </a:xfrm>
        </p:grpSpPr>
        <p:pic>
          <p:nvPicPr>
            <p:cNvPr id="12" name="Picture 2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1389994" y="1759241"/>
              <a:ext cx="9344855" cy="24855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3" name="Picture 3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861127" y="2071731"/>
              <a:ext cx="1000125" cy="533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028" name="Picture 4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9127703" y="2524737"/>
              <a:ext cx="1000125" cy="533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4" name="Picture 5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9261927" y="3254579"/>
              <a:ext cx="1000125" cy="533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sp>
        <p:nvSpPr>
          <p:cNvPr id="24" name="Text Box 31"/>
          <p:cNvSpPr txBox="1">
            <a:spLocks noChangeArrowheads="1"/>
          </p:cNvSpPr>
          <p:nvPr/>
        </p:nvSpPr>
        <p:spPr bwMode="auto">
          <a:xfrm>
            <a:off x="2887871" y="2194906"/>
            <a:ext cx="8116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剪开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  <a:cs typeface="+mn-ea"/>
              <a:sym typeface="+mn-lt"/>
            </a:endParaRPr>
          </a:p>
        </p:txBody>
      </p:sp>
      <p:sp>
        <p:nvSpPr>
          <p:cNvPr id="29" name="Text Box 31"/>
          <p:cNvSpPr txBox="1">
            <a:spLocks noChangeArrowheads="1"/>
          </p:cNvSpPr>
          <p:nvPr/>
        </p:nvSpPr>
        <p:spPr bwMode="auto">
          <a:xfrm>
            <a:off x="9155845" y="2464752"/>
            <a:ext cx="8116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扇形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  <a:cs typeface="+mn-ea"/>
              <a:sym typeface="+mn-lt"/>
            </a:endParaRPr>
          </a:p>
        </p:txBody>
      </p:sp>
      <p:sp>
        <p:nvSpPr>
          <p:cNvPr id="30" name="Text Box 31"/>
          <p:cNvSpPr txBox="1">
            <a:spLocks noChangeArrowheads="1"/>
          </p:cNvSpPr>
          <p:nvPr/>
        </p:nvSpPr>
        <p:spPr bwMode="auto">
          <a:xfrm>
            <a:off x="9165632" y="3422495"/>
            <a:ext cx="8116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圆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  <a:cs typeface="+mn-ea"/>
              <a:sym typeface="+mn-lt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4283813" y="4504965"/>
            <a:ext cx="3217818" cy="15696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zh-CN" altLang="en-US" sz="3200" b="1" dirty="0" smtClean="0"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圆锥只有两个面，</a:t>
            </a:r>
            <a:endParaRPr lang="en-US" altLang="zh-CN" sz="3200" b="1" dirty="0" smtClean="0"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zh-CN" altLang="en-US" sz="3200" b="1" dirty="0" smtClean="0"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一个面是圆面，</a:t>
            </a:r>
            <a:endParaRPr lang="en-US" altLang="zh-CN" sz="3200" b="1" dirty="0" smtClean="0"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  <a:p>
            <a:pPr>
              <a:defRPr/>
            </a:pPr>
            <a:r>
              <a:rPr lang="zh-CN" altLang="en-US" sz="3200" b="1" dirty="0" smtClean="0"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一个面是曲面。</a:t>
            </a:r>
            <a:endParaRPr lang="en-US" altLang="zh-CN" sz="3200" b="1" dirty="0" smtClean="0"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9" grpId="0"/>
      <p:bldP spid="30" grpId="0"/>
      <p:bldP spid="31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圆角矩形标注 6"/>
          <p:cNvSpPr/>
          <p:nvPr/>
        </p:nvSpPr>
        <p:spPr>
          <a:xfrm flipH="1">
            <a:off x="1384935" y="734695"/>
            <a:ext cx="2050415" cy="649605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圆锥的特征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grpSp>
        <p:nvGrpSpPr>
          <p:cNvPr id="6" name="Group 56"/>
          <p:cNvGrpSpPr/>
          <p:nvPr/>
        </p:nvGrpSpPr>
        <p:grpSpPr bwMode="auto">
          <a:xfrm>
            <a:off x="2145358" y="2961675"/>
            <a:ext cx="2116931" cy="2359819"/>
            <a:chOff x="1193" y="1645"/>
            <a:chExt cx="1778" cy="1982"/>
          </a:xfrm>
        </p:grpSpPr>
        <p:grpSp>
          <p:nvGrpSpPr>
            <p:cNvPr id="8" name="Group 55"/>
            <p:cNvGrpSpPr/>
            <p:nvPr/>
          </p:nvGrpSpPr>
          <p:grpSpPr bwMode="auto">
            <a:xfrm>
              <a:off x="1202" y="1645"/>
              <a:ext cx="1572" cy="1890"/>
              <a:chOff x="1202" y="1645"/>
              <a:chExt cx="1572" cy="1890"/>
            </a:xfrm>
          </p:grpSpPr>
          <p:grpSp>
            <p:nvGrpSpPr>
              <p:cNvPr id="10" name="Group 48"/>
              <p:cNvGrpSpPr/>
              <p:nvPr/>
            </p:nvGrpSpPr>
            <p:grpSpPr bwMode="auto">
              <a:xfrm>
                <a:off x="1202" y="1645"/>
                <a:ext cx="1572" cy="1695"/>
                <a:chOff x="2088" y="1344"/>
                <a:chExt cx="1572" cy="1695"/>
              </a:xfrm>
            </p:grpSpPr>
            <p:sp>
              <p:nvSpPr>
                <p:cNvPr id="12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088" y="1344"/>
                  <a:ext cx="792" cy="1689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050">
                    <a:cs typeface="+mn-ea"/>
                    <a:sym typeface="+mn-lt"/>
                  </a:endParaRPr>
                </a:p>
              </p:txBody>
            </p:sp>
            <p:sp>
              <p:nvSpPr>
                <p:cNvPr id="13" name="Line 8"/>
                <p:cNvSpPr>
                  <a:spLocks noChangeShapeType="1"/>
                </p:cNvSpPr>
                <p:nvPr/>
              </p:nvSpPr>
              <p:spPr bwMode="auto">
                <a:xfrm>
                  <a:off x="2875" y="1362"/>
                  <a:ext cx="785" cy="1677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105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1" name="Oval 9"/>
              <p:cNvSpPr>
                <a:spLocks noChangeArrowheads="1"/>
              </p:cNvSpPr>
              <p:nvPr/>
            </p:nvSpPr>
            <p:spPr bwMode="auto">
              <a:xfrm>
                <a:off x="1215" y="3133"/>
                <a:ext cx="1542" cy="40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333300"/>
                </a:solidFill>
                <a:prstDash val="dash"/>
                <a:round/>
              </a:ln>
            </p:spPr>
            <p:txBody>
              <a:bodyPr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zh-CN" altLang="en-US" sz="2200" b="1">
                  <a:latin typeface="+mn-lt"/>
                  <a:ea typeface="楷体" panose="02010609060101010101" pitchFamily="49" charset="-122"/>
                  <a:cs typeface="+mn-ea"/>
                  <a:sym typeface="+mn-lt"/>
                </a:endParaRPr>
              </a:p>
            </p:txBody>
          </p:sp>
        </p:grpSp>
        <p:pic>
          <p:nvPicPr>
            <p:cNvPr id="9" name="Picture 53"/>
            <p:cNvPicPr>
              <a:picLocks noChangeAspect="1" noChangeArrowheads="1"/>
            </p:cNvPicPr>
            <p:nvPr/>
          </p:nvPicPr>
          <p:blipFill>
            <a:blip r:embed="rId2" cstate="email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193" y="3309"/>
              <a:ext cx="1778" cy="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" name="Oval 13"/>
          <p:cNvSpPr>
            <a:spLocks noChangeArrowheads="1"/>
          </p:cNvSpPr>
          <p:nvPr/>
        </p:nvSpPr>
        <p:spPr bwMode="auto">
          <a:xfrm>
            <a:off x="2172741" y="4734514"/>
            <a:ext cx="1835944" cy="46315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12700">
            <a:solidFill>
              <a:srgbClr val="333300"/>
            </a:solidFill>
            <a:prstDash val="sysDot"/>
            <a:round/>
          </a:ln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zh-CN" altLang="en-US" sz="2200" b="1">
              <a:latin typeface="+mn-lt"/>
              <a:ea typeface="楷体" panose="02010609060101010101" pitchFamily="49" charset="-122"/>
              <a:cs typeface="+mn-ea"/>
              <a:sym typeface="+mn-lt"/>
            </a:endParaRPr>
          </a:p>
        </p:txBody>
      </p:sp>
      <p:sp>
        <p:nvSpPr>
          <p:cNvPr id="15" name="Text Box 18"/>
          <p:cNvSpPr txBox="1">
            <a:spLocks noChangeArrowheads="1"/>
          </p:cNvSpPr>
          <p:nvPr/>
        </p:nvSpPr>
        <p:spPr bwMode="auto">
          <a:xfrm>
            <a:off x="2641171" y="4967664"/>
            <a:ext cx="810815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zh-CN" altLang="en-US" sz="2200" b="1" dirty="0">
                <a:latin typeface="+mn-lt"/>
                <a:ea typeface="楷体" panose="02010609060101010101" pitchFamily="49" charset="-122"/>
                <a:cs typeface="+mn-ea"/>
                <a:sym typeface="+mn-lt"/>
              </a:rPr>
              <a:t>底面</a:t>
            </a:r>
          </a:p>
        </p:txBody>
      </p:sp>
      <p:grpSp>
        <p:nvGrpSpPr>
          <p:cNvPr id="16" name="Group 64"/>
          <p:cNvGrpSpPr/>
          <p:nvPr/>
        </p:nvGrpSpPr>
        <p:grpSpPr bwMode="auto">
          <a:xfrm>
            <a:off x="3084760" y="2971199"/>
            <a:ext cx="1468040" cy="2022872"/>
            <a:chOff x="4550" y="1042"/>
            <a:chExt cx="1233" cy="1699"/>
          </a:xfrm>
        </p:grpSpPr>
        <p:sp>
          <p:nvSpPr>
            <p:cNvPr id="17" name="Line 25"/>
            <p:cNvSpPr>
              <a:spLocks noChangeShapeType="1"/>
            </p:cNvSpPr>
            <p:nvPr/>
          </p:nvSpPr>
          <p:spPr bwMode="auto">
            <a:xfrm>
              <a:off x="5342" y="2728"/>
              <a:ext cx="31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050">
                <a:cs typeface="+mn-ea"/>
                <a:sym typeface="+mn-lt"/>
              </a:endParaRPr>
            </a:p>
          </p:txBody>
        </p:sp>
        <p:sp>
          <p:nvSpPr>
            <p:cNvPr id="18" name="Line 28"/>
            <p:cNvSpPr>
              <a:spLocks noChangeShapeType="1"/>
            </p:cNvSpPr>
            <p:nvPr/>
          </p:nvSpPr>
          <p:spPr bwMode="auto">
            <a:xfrm>
              <a:off x="4550" y="1042"/>
              <a:ext cx="113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050">
                <a:cs typeface="+mn-ea"/>
                <a:sym typeface="+mn-lt"/>
              </a:endParaRPr>
            </a:p>
          </p:txBody>
        </p:sp>
        <p:sp>
          <p:nvSpPr>
            <p:cNvPr id="19" name="Line 29"/>
            <p:cNvSpPr>
              <a:spLocks noChangeShapeType="1"/>
            </p:cNvSpPr>
            <p:nvPr/>
          </p:nvSpPr>
          <p:spPr bwMode="auto">
            <a:xfrm>
              <a:off x="5561" y="2152"/>
              <a:ext cx="0" cy="58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050">
                <a:cs typeface="+mn-ea"/>
                <a:sym typeface="+mn-lt"/>
              </a:endParaRPr>
            </a:p>
          </p:txBody>
        </p:sp>
        <p:sp>
          <p:nvSpPr>
            <p:cNvPr id="20" name="Line 30"/>
            <p:cNvSpPr>
              <a:spLocks noChangeShapeType="1"/>
            </p:cNvSpPr>
            <p:nvPr/>
          </p:nvSpPr>
          <p:spPr bwMode="auto">
            <a:xfrm flipV="1">
              <a:off x="5561" y="1045"/>
              <a:ext cx="0" cy="68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050">
                <a:cs typeface="+mn-ea"/>
                <a:sym typeface="+mn-lt"/>
              </a:endParaRPr>
            </a:p>
          </p:txBody>
        </p:sp>
        <p:sp>
          <p:nvSpPr>
            <p:cNvPr id="21" name="Text Box 31"/>
            <p:cNvSpPr txBox="1">
              <a:spLocks noChangeArrowheads="1"/>
            </p:cNvSpPr>
            <p:nvPr/>
          </p:nvSpPr>
          <p:spPr bwMode="auto">
            <a:xfrm>
              <a:off x="5329" y="1759"/>
              <a:ext cx="454" cy="3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ysDot"/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zh-CN" sz="2200" i="1" dirty="0" smtClean="0">
                  <a:latin typeface="Times New Roman" panose="02020603050405020304" pitchFamily="18" charset="0"/>
                  <a:ea typeface="楷体" panose="02010609060101010101" pitchFamily="49" charset="-122"/>
                  <a:cs typeface="Times New Roman" panose="02020603050405020304" pitchFamily="18" charset="0"/>
                  <a:sym typeface="+mn-lt"/>
                </a:rPr>
                <a:t>h</a:t>
              </a:r>
              <a:endParaRPr lang="zh-CN" altLang="en-US" sz="2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+mn-lt"/>
              </a:endParaRPr>
            </a:p>
          </p:txBody>
        </p:sp>
      </p:grpSp>
      <p:grpSp>
        <p:nvGrpSpPr>
          <p:cNvPr id="22" name="Group 73"/>
          <p:cNvGrpSpPr/>
          <p:nvPr/>
        </p:nvGrpSpPr>
        <p:grpSpPr bwMode="auto">
          <a:xfrm>
            <a:off x="2884735" y="2965246"/>
            <a:ext cx="431006" cy="2138829"/>
            <a:chOff x="1117" y="1210"/>
            <a:chExt cx="362" cy="1855"/>
          </a:xfrm>
        </p:grpSpPr>
        <p:sp>
          <p:nvSpPr>
            <p:cNvPr id="23" name="Line 23"/>
            <p:cNvSpPr>
              <a:spLocks noChangeShapeType="1"/>
            </p:cNvSpPr>
            <p:nvPr/>
          </p:nvSpPr>
          <p:spPr bwMode="auto">
            <a:xfrm>
              <a:off x="1289" y="1210"/>
              <a:ext cx="6" cy="169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1050">
                <a:cs typeface="+mn-ea"/>
                <a:sym typeface="+mn-lt"/>
              </a:endParaRPr>
            </a:p>
          </p:txBody>
        </p:sp>
        <p:sp>
          <p:nvSpPr>
            <p:cNvPr id="24" name="Text Box 22"/>
            <p:cNvSpPr txBox="1">
              <a:spLocks noChangeArrowheads="1"/>
            </p:cNvSpPr>
            <p:nvPr/>
          </p:nvSpPr>
          <p:spPr bwMode="auto">
            <a:xfrm>
              <a:off x="1117" y="2691"/>
              <a:ext cx="362" cy="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prstDash val="sysDot"/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zh-CN" sz="2200" b="1">
                  <a:latin typeface="+mn-lt"/>
                  <a:ea typeface="楷体" panose="02010609060101010101" pitchFamily="49" charset="-122"/>
                  <a:cs typeface="+mn-ea"/>
                  <a:sym typeface="+mn-lt"/>
                </a:rPr>
                <a:t>.</a:t>
              </a:r>
            </a:p>
          </p:txBody>
        </p:sp>
      </p:grpSp>
      <p:sp>
        <p:nvSpPr>
          <p:cNvPr id="25" name="Text Box 46"/>
          <p:cNvSpPr txBox="1">
            <a:spLocks noChangeArrowheads="1"/>
          </p:cNvSpPr>
          <p:nvPr/>
        </p:nvSpPr>
        <p:spPr bwMode="auto">
          <a:xfrm>
            <a:off x="3025569" y="4609372"/>
            <a:ext cx="432197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spcBef>
                <a:spcPct val="50000"/>
              </a:spcBef>
              <a:buNone/>
            </a:pPr>
            <a:r>
              <a:rPr lang="en-US" altLang="zh-CN" sz="2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+mn-lt"/>
              </a:rPr>
              <a:t>O</a:t>
            </a:r>
            <a:endParaRPr lang="zh-CN" altLang="en-US" sz="2200" i="1" dirty="0">
              <a:latin typeface="Times New Roman" panose="02020603050405020304" pitchFamily="18" charset="0"/>
              <a:ea typeface="楷体" panose="02010609060101010101" pitchFamily="49" charset="-122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26" name="Line 20"/>
          <p:cNvSpPr>
            <a:spLocks noChangeShapeType="1"/>
          </p:cNvSpPr>
          <p:nvPr/>
        </p:nvSpPr>
        <p:spPr bwMode="auto">
          <a:xfrm>
            <a:off x="2175123" y="4974398"/>
            <a:ext cx="1835944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1050">
              <a:cs typeface="+mn-ea"/>
              <a:sym typeface="+mn-lt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2509524" y="4107474"/>
            <a:ext cx="64953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00" b="1" dirty="0">
                <a:solidFill>
                  <a:srgbClr val="FF0000"/>
                </a:solidFill>
                <a:ea typeface="楷体" panose="02010609060101010101" pitchFamily="49" charset="-122"/>
                <a:cs typeface="+mn-ea"/>
                <a:sym typeface="+mn-lt"/>
              </a:rPr>
              <a:t>侧面</a:t>
            </a:r>
          </a:p>
        </p:txBody>
      </p:sp>
      <p:sp>
        <p:nvSpPr>
          <p:cNvPr id="28" name="椭圆 27"/>
          <p:cNvSpPr/>
          <p:nvPr/>
        </p:nvSpPr>
        <p:spPr>
          <a:xfrm>
            <a:off x="3027790" y="2884794"/>
            <a:ext cx="153761" cy="153761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>
            <a:off x="3013832" y="4887282"/>
            <a:ext cx="153761" cy="153761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TextBox 29"/>
          <p:cNvSpPr txBox="1"/>
          <p:nvPr/>
        </p:nvSpPr>
        <p:spPr>
          <a:xfrm>
            <a:off x="5320060" y="2878761"/>
            <a:ext cx="5794783" cy="46166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圆锥的底面是一个圆，圆锥</a:t>
            </a:r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只有一个底面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320058" y="3512684"/>
            <a:ext cx="4534156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圆锥的</a:t>
            </a:r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侧面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是一个</a:t>
            </a:r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曲面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en-US" altLang="zh-CN" sz="2400" dirty="0" smtClean="0"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圆锥的侧面</a:t>
            </a:r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展开图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是一个</a:t>
            </a:r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扇形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en-US" altLang="zh-CN" sz="2400" dirty="0" smtClean="0"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扇形的</a:t>
            </a:r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弧长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是圆锥的</a:t>
            </a:r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底面周长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5320057" y="4891119"/>
            <a:ext cx="5444034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zh-CN" altLang="en-US" sz="2400" dirty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从圆锥的</a:t>
            </a:r>
            <a:r>
              <a:rPr lang="zh-CN" altLang="en-US" sz="24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顶点</a:t>
            </a:r>
            <a:r>
              <a:rPr lang="zh-CN" altLang="en-US" sz="2400" dirty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到</a:t>
            </a:r>
            <a:r>
              <a:rPr lang="zh-CN" altLang="en-US" sz="24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底面圆心</a:t>
            </a:r>
            <a:r>
              <a:rPr lang="zh-CN" altLang="en-US" sz="2400" dirty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的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距离是</a:t>
            </a:r>
            <a:r>
              <a:rPr lang="zh-CN" altLang="en-US" sz="24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圆锥的高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，</a:t>
            </a:r>
            <a:r>
              <a:rPr lang="zh-CN" altLang="en-US" sz="2400" dirty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用</a:t>
            </a:r>
            <a:r>
              <a:rPr lang="en-US" altLang="zh-CN" sz="2200" i="1" dirty="0">
                <a:solidFill>
                  <a:srgbClr val="FF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+mn-lt"/>
              </a:rPr>
              <a:t>h</a:t>
            </a:r>
            <a:r>
              <a:rPr lang="zh-CN" altLang="en-US" sz="2400" dirty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表示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。圆锥</a:t>
            </a:r>
            <a:r>
              <a:rPr lang="zh-CN" altLang="en-US" sz="2400" dirty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只有</a:t>
            </a:r>
            <a:r>
              <a:rPr lang="zh-CN" altLang="en-US" sz="24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一条高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  <a:cs typeface="+mn-ea"/>
              <a:sym typeface="+mn-lt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5320057" y="2251990"/>
            <a:ext cx="2838522" cy="46166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圆锥</a:t>
            </a:r>
            <a:r>
              <a:rPr lang="zh-CN" altLang="en-US" sz="24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只有一个顶点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4" name="Text Box 31"/>
          <p:cNvSpPr txBox="1">
            <a:spLocks noChangeArrowheads="1"/>
          </p:cNvSpPr>
          <p:nvPr/>
        </p:nvSpPr>
        <p:spPr bwMode="auto">
          <a:xfrm>
            <a:off x="2988561" y="3784396"/>
            <a:ext cx="540544" cy="43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zh-CN" altLang="en-US" sz="2200" b="1" dirty="0" smtClean="0">
                <a:latin typeface="+mn-lt"/>
                <a:ea typeface="楷体" panose="02010609060101010101" pitchFamily="49" charset="-122"/>
                <a:cs typeface="+mn-ea"/>
                <a:sym typeface="+mn-lt"/>
              </a:rPr>
              <a:t>高</a:t>
            </a:r>
            <a:endParaRPr lang="zh-CN" altLang="en-US" sz="2200" b="1" dirty="0">
              <a:latin typeface="+mn-lt"/>
              <a:ea typeface="楷体" panose="02010609060101010101" pitchFamily="49" charset="-122"/>
              <a:cs typeface="+mn-ea"/>
              <a:sym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/>
      <p:bldP spid="25" grpId="0"/>
      <p:bldP spid="26" grpId="0" animBg="1"/>
      <p:bldP spid="27" grpId="0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3"/>
          <p:cNvGrpSpPr/>
          <p:nvPr/>
        </p:nvGrpSpPr>
        <p:grpSpPr>
          <a:xfrm flipH="1">
            <a:off x="216015" y="614010"/>
            <a:ext cx="4389029" cy="1174750"/>
            <a:chOff x="12363" y="1742"/>
            <a:chExt cx="5945" cy="185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2" cstate="email"/>
            <a:srcRect/>
            <a:stretch>
              <a:fillRect/>
            </a:stretch>
          </p:blipFill>
          <p:spPr bwMode="auto">
            <a:xfrm flipH="1">
              <a:off x="16757" y="1742"/>
              <a:ext cx="1551" cy="1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" name="圆角矩形标注 6"/>
            <p:cNvSpPr/>
            <p:nvPr/>
          </p:nvSpPr>
          <p:spPr>
            <a:xfrm>
              <a:off x="12363" y="1932"/>
              <a:ext cx="4394" cy="1023"/>
            </a:xfrm>
            <a:prstGeom prst="wedgeRoundRectCallout">
              <a:avLst>
                <a:gd name="adj1" fmla="val 52618"/>
                <a:gd name="adj2" fmla="val 3516"/>
                <a:gd name="adj3" fmla="val 16667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r>
                <a:rPr lang="zh-CN" altLang="en-US" sz="28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探索圆锥体积公式</a:t>
              </a:r>
              <a:endParaRPr lang="zh-CN" altLang="en-US" sz="28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1361075" y="1710409"/>
            <a:ext cx="1443210" cy="52322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小实验：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6" name="Text Box 31"/>
          <p:cNvSpPr txBox="1">
            <a:spLocks noChangeArrowheads="1"/>
          </p:cNvSpPr>
          <p:nvPr/>
        </p:nvSpPr>
        <p:spPr bwMode="auto">
          <a:xfrm>
            <a:off x="1361075" y="2329129"/>
            <a:ext cx="902268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（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1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）找一个圆柱形杯子，再做一个和它等底等高的圆锥形容器。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  <a:cs typeface="+mn-ea"/>
              <a:sym typeface="+mn-lt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2082679" y="3223680"/>
            <a:ext cx="4130833" cy="20811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7326216" y="2794281"/>
            <a:ext cx="3262599" cy="25105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" name="Text Box 31"/>
          <p:cNvSpPr txBox="1">
            <a:spLocks noChangeArrowheads="1"/>
          </p:cNvSpPr>
          <p:nvPr/>
        </p:nvSpPr>
        <p:spPr bwMode="auto">
          <a:xfrm>
            <a:off x="1361075" y="5304863"/>
            <a:ext cx="902268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（</a:t>
            </a:r>
            <a:r>
              <a:rPr lang="en-US" altLang="zh-CN" sz="2400" dirty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2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）在圆锥形容器中装满沙子，然后倒入杯子中，看几次能倒满。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  <a:cs typeface="+mn-ea"/>
              <a:sym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3"/>
          <p:cNvGrpSpPr/>
          <p:nvPr/>
        </p:nvGrpSpPr>
        <p:grpSpPr>
          <a:xfrm flipH="1">
            <a:off x="216015" y="614010"/>
            <a:ext cx="4389029" cy="1174750"/>
            <a:chOff x="12363" y="1742"/>
            <a:chExt cx="5945" cy="1850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2" cstate="email"/>
            <a:srcRect/>
            <a:stretch>
              <a:fillRect/>
            </a:stretch>
          </p:blipFill>
          <p:spPr bwMode="auto">
            <a:xfrm flipH="1">
              <a:off x="16757" y="1742"/>
              <a:ext cx="1551" cy="1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" name="圆角矩形标注 8"/>
            <p:cNvSpPr/>
            <p:nvPr/>
          </p:nvSpPr>
          <p:spPr>
            <a:xfrm>
              <a:off x="12363" y="1932"/>
              <a:ext cx="4394" cy="1023"/>
            </a:xfrm>
            <a:prstGeom prst="wedgeRoundRectCallout">
              <a:avLst>
                <a:gd name="adj1" fmla="val 52618"/>
                <a:gd name="adj2" fmla="val 3516"/>
                <a:gd name="adj3" fmla="val 16667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r>
                <a:rPr lang="zh-CN" altLang="en-US" sz="28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探索圆锥体积公式</a:t>
              </a:r>
              <a:endParaRPr lang="zh-CN" altLang="en-US" sz="28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  <p:sp>
        <p:nvSpPr>
          <p:cNvPr id="10" name="Text Box 31"/>
          <p:cNvSpPr txBox="1">
            <a:spLocks noChangeArrowheads="1"/>
          </p:cNvSpPr>
          <p:nvPr/>
        </p:nvSpPr>
        <p:spPr bwMode="auto">
          <a:xfrm>
            <a:off x="1361075" y="1624049"/>
            <a:ext cx="9787995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（</a:t>
            </a:r>
            <a:r>
              <a:rPr lang="en-US" altLang="zh-CN" sz="2400" dirty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3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）每倒入一次，测量一下杯子中沙子的高度，直到装满为止。边实验</a:t>
            </a:r>
            <a:endParaRPr lang="en-US" altLang="zh-CN" sz="2400" dirty="0" smtClean="0">
              <a:latin typeface="楷体" panose="02010609060101010101" pitchFamily="49" charset="-122"/>
              <a:ea typeface="楷体" panose="02010609060101010101" pitchFamily="49" charset="-122"/>
              <a:cs typeface="+mn-ea"/>
              <a:sym typeface="+mn-lt"/>
            </a:endParaRP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zh-CN" sz="2400" dirty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 </a:t>
            </a:r>
            <a:r>
              <a:rPr lang="en-US" altLang="zh-CN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    </a:t>
            </a:r>
            <a:r>
              <a:rPr lang="zh-CN" altLang="en-US" sz="2400" dirty="0" smtClean="0">
                <a:latin typeface="楷体" panose="02010609060101010101" pitchFamily="49" charset="-122"/>
                <a:ea typeface="楷体" panose="02010609060101010101" pitchFamily="49" charset="-122"/>
                <a:cs typeface="+mn-ea"/>
                <a:sym typeface="+mn-lt"/>
              </a:rPr>
              <a:t>边填写实验记录。</a:t>
            </a:r>
            <a:endParaRPr lang="zh-CN" altLang="en-US" sz="2400" dirty="0">
              <a:latin typeface="楷体" panose="02010609060101010101" pitchFamily="49" charset="-122"/>
              <a:ea typeface="楷体" panose="02010609060101010101" pitchFamily="49" charset="-122"/>
              <a:cs typeface="+mn-ea"/>
              <a:sym typeface="+mn-lt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554116" y="2782658"/>
            <a:ext cx="6320409" cy="361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圆柱形 3"/>
          <p:cNvSpPr/>
          <p:nvPr/>
        </p:nvSpPr>
        <p:spPr>
          <a:xfrm>
            <a:off x="7357446" y="4376727"/>
            <a:ext cx="1487277" cy="1543209"/>
          </a:xfrm>
          <a:prstGeom prst="can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圆柱形 23"/>
          <p:cNvSpPr/>
          <p:nvPr/>
        </p:nvSpPr>
        <p:spPr>
          <a:xfrm>
            <a:off x="7357446" y="4332084"/>
            <a:ext cx="1487277" cy="1546370"/>
          </a:xfrm>
          <a:prstGeom prst="can">
            <a:avLst/>
          </a:prstGeom>
          <a:solidFill>
            <a:schemeClr val="accent4">
              <a:lumMod val="40000"/>
              <a:lumOff val="6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饼形 11"/>
          <p:cNvSpPr/>
          <p:nvPr/>
        </p:nvSpPr>
        <p:spPr>
          <a:xfrm>
            <a:off x="7357446" y="5564474"/>
            <a:ext cx="1487277" cy="347031"/>
          </a:xfrm>
          <a:prstGeom prst="pie">
            <a:avLst>
              <a:gd name="adj1" fmla="val 0"/>
              <a:gd name="adj2" fmla="val 10823548"/>
            </a:avLst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7368463" y="5394124"/>
            <a:ext cx="1461600" cy="382143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矩形 20"/>
          <p:cNvSpPr/>
          <p:nvPr/>
        </p:nvSpPr>
        <p:spPr>
          <a:xfrm>
            <a:off x="7370325" y="5105268"/>
            <a:ext cx="1461600" cy="455197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7" name="Picture 8"/>
          <p:cNvPicPr>
            <a:picLocks noChangeAspect="1" noChangeArrowheads="1"/>
          </p:cNvPicPr>
          <p:nvPr/>
        </p:nvPicPr>
        <p:blipFill rotWithShape="1">
          <a:blip r:embed="rId4" cstate="email"/>
          <a:srcRect/>
          <a:stretch>
            <a:fillRect/>
          </a:stretch>
        </p:blipFill>
        <p:spPr bwMode="auto">
          <a:xfrm>
            <a:off x="9474506" y="4257589"/>
            <a:ext cx="1674564" cy="17059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任意多边形 14"/>
          <p:cNvSpPr/>
          <p:nvPr/>
        </p:nvSpPr>
        <p:spPr>
          <a:xfrm>
            <a:off x="8363665" y="3750382"/>
            <a:ext cx="473726" cy="857782"/>
          </a:xfrm>
          <a:custGeom>
            <a:avLst/>
            <a:gdLst>
              <a:gd name="connsiteX0" fmla="*/ 451692 w 473726"/>
              <a:gd name="connsiteY0" fmla="*/ 0 h 848298"/>
              <a:gd name="connsiteX1" fmla="*/ 341523 w 473726"/>
              <a:gd name="connsiteY1" fmla="*/ 44067 h 848298"/>
              <a:gd name="connsiteX2" fmla="*/ 242371 w 473726"/>
              <a:gd name="connsiteY2" fmla="*/ 77118 h 848298"/>
              <a:gd name="connsiteX3" fmla="*/ 242371 w 473726"/>
              <a:gd name="connsiteY3" fmla="*/ 143219 h 848298"/>
              <a:gd name="connsiteX4" fmla="*/ 198304 w 473726"/>
              <a:gd name="connsiteY4" fmla="*/ 209320 h 848298"/>
              <a:gd name="connsiteX5" fmla="*/ 165253 w 473726"/>
              <a:gd name="connsiteY5" fmla="*/ 330506 h 848298"/>
              <a:gd name="connsiteX6" fmla="*/ 99152 w 473726"/>
              <a:gd name="connsiteY6" fmla="*/ 418641 h 848298"/>
              <a:gd name="connsiteX7" fmla="*/ 44068 w 473726"/>
              <a:gd name="connsiteY7" fmla="*/ 605927 h 848298"/>
              <a:gd name="connsiteX8" fmla="*/ 22034 w 473726"/>
              <a:gd name="connsiteY8" fmla="*/ 749147 h 848298"/>
              <a:gd name="connsiteX9" fmla="*/ 0 w 473726"/>
              <a:gd name="connsiteY9" fmla="*/ 848298 h 848298"/>
              <a:gd name="connsiteX10" fmla="*/ 220338 w 473726"/>
              <a:gd name="connsiteY10" fmla="*/ 804231 h 848298"/>
              <a:gd name="connsiteX11" fmla="*/ 187287 w 473726"/>
              <a:gd name="connsiteY11" fmla="*/ 649995 h 848298"/>
              <a:gd name="connsiteX12" fmla="*/ 209321 w 473726"/>
              <a:gd name="connsiteY12" fmla="*/ 583894 h 848298"/>
              <a:gd name="connsiteX13" fmla="*/ 253388 w 473726"/>
              <a:gd name="connsiteY13" fmla="*/ 495759 h 848298"/>
              <a:gd name="connsiteX14" fmla="*/ 319489 w 473726"/>
              <a:gd name="connsiteY14" fmla="*/ 352539 h 848298"/>
              <a:gd name="connsiteX15" fmla="*/ 319489 w 473726"/>
              <a:gd name="connsiteY15" fmla="*/ 297455 h 848298"/>
              <a:gd name="connsiteX16" fmla="*/ 308473 w 473726"/>
              <a:gd name="connsiteY16" fmla="*/ 242371 h 848298"/>
              <a:gd name="connsiteX17" fmla="*/ 352540 w 473726"/>
              <a:gd name="connsiteY17" fmla="*/ 209320 h 848298"/>
              <a:gd name="connsiteX18" fmla="*/ 407624 w 473726"/>
              <a:gd name="connsiteY18" fmla="*/ 176270 h 848298"/>
              <a:gd name="connsiteX19" fmla="*/ 473726 w 473726"/>
              <a:gd name="connsiteY19" fmla="*/ 88135 h 848298"/>
              <a:gd name="connsiteX20" fmla="*/ 451692 w 473726"/>
              <a:gd name="connsiteY20" fmla="*/ 0 h 848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73726" h="848298">
                <a:moveTo>
                  <a:pt x="451692" y="0"/>
                </a:moveTo>
                <a:lnTo>
                  <a:pt x="341523" y="44067"/>
                </a:lnTo>
                <a:lnTo>
                  <a:pt x="242371" y="77118"/>
                </a:lnTo>
                <a:lnTo>
                  <a:pt x="242371" y="143219"/>
                </a:lnTo>
                <a:lnTo>
                  <a:pt x="198304" y="209320"/>
                </a:lnTo>
                <a:lnTo>
                  <a:pt x="165253" y="330506"/>
                </a:lnTo>
                <a:lnTo>
                  <a:pt x="99152" y="418641"/>
                </a:lnTo>
                <a:lnTo>
                  <a:pt x="44068" y="605927"/>
                </a:lnTo>
                <a:lnTo>
                  <a:pt x="22034" y="749147"/>
                </a:lnTo>
                <a:lnTo>
                  <a:pt x="0" y="848298"/>
                </a:lnTo>
                <a:lnTo>
                  <a:pt x="220338" y="804231"/>
                </a:lnTo>
                <a:lnTo>
                  <a:pt x="187287" y="649995"/>
                </a:lnTo>
                <a:lnTo>
                  <a:pt x="209321" y="583894"/>
                </a:lnTo>
                <a:lnTo>
                  <a:pt x="253388" y="495759"/>
                </a:lnTo>
                <a:lnTo>
                  <a:pt x="319489" y="352539"/>
                </a:lnTo>
                <a:lnTo>
                  <a:pt x="319489" y="297455"/>
                </a:lnTo>
                <a:lnTo>
                  <a:pt x="308473" y="242371"/>
                </a:lnTo>
                <a:lnTo>
                  <a:pt x="352540" y="209320"/>
                </a:lnTo>
                <a:lnTo>
                  <a:pt x="407624" y="176270"/>
                </a:lnTo>
                <a:lnTo>
                  <a:pt x="473726" y="88135"/>
                </a:lnTo>
                <a:lnTo>
                  <a:pt x="451692" y="0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椭圆 21"/>
          <p:cNvSpPr/>
          <p:nvPr/>
        </p:nvSpPr>
        <p:spPr>
          <a:xfrm>
            <a:off x="9560251" y="4305742"/>
            <a:ext cx="1564395" cy="27034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9" name="Picture 8"/>
          <p:cNvPicPr>
            <a:picLocks noChangeAspect="1" noChangeArrowheads="1"/>
          </p:cNvPicPr>
          <p:nvPr/>
        </p:nvPicPr>
        <p:blipFill rotWithShape="1">
          <a:blip r:embed="rId4" cstate="email"/>
          <a:srcRect/>
          <a:stretch>
            <a:fillRect/>
          </a:stretch>
        </p:blipFill>
        <p:spPr bwMode="auto">
          <a:xfrm>
            <a:off x="9505166" y="4257588"/>
            <a:ext cx="1674564" cy="17059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" name="任意多边形 29"/>
          <p:cNvSpPr/>
          <p:nvPr/>
        </p:nvSpPr>
        <p:spPr>
          <a:xfrm>
            <a:off x="8394325" y="3750381"/>
            <a:ext cx="473726" cy="857782"/>
          </a:xfrm>
          <a:custGeom>
            <a:avLst/>
            <a:gdLst>
              <a:gd name="connsiteX0" fmla="*/ 451692 w 473726"/>
              <a:gd name="connsiteY0" fmla="*/ 0 h 848298"/>
              <a:gd name="connsiteX1" fmla="*/ 341523 w 473726"/>
              <a:gd name="connsiteY1" fmla="*/ 44067 h 848298"/>
              <a:gd name="connsiteX2" fmla="*/ 242371 w 473726"/>
              <a:gd name="connsiteY2" fmla="*/ 77118 h 848298"/>
              <a:gd name="connsiteX3" fmla="*/ 242371 w 473726"/>
              <a:gd name="connsiteY3" fmla="*/ 143219 h 848298"/>
              <a:gd name="connsiteX4" fmla="*/ 198304 w 473726"/>
              <a:gd name="connsiteY4" fmla="*/ 209320 h 848298"/>
              <a:gd name="connsiteX5" fmla="*/ 165253 w 473726"/>
              <a:gd name="connsiteY5" fmla="*/ 330506 h 848298"/>
              <a:gd name="connsiteX6" fmla="*/ 99152 w 473726"/>
              <a:gd name="connsiteY6" fmla="*/ 418641 h 848298"/>
              <a:gd name="connsiteX7" fmla="*/ 44068 w 473726"/>
              <a:gd name="connsiteY7" fmla="*/ 605927 h 848298"/>
              <a:gd name="connsiteX8" fmla="*/ 22034 w 473726"/>
              <a:gd name="connsiteY8" fmla="*/ 749147 h 848298"/>
              <a:gd name="connsiteX9" fmla="*/ 0 w 473726"/>
              <a:gd name="connsiteY9" fmla="*/ 848298 h 848298"/>
              <a:gd name="connsiteX10" fmla="*/ 220338 w 473726"/>
              <a:gd name="connsiteY10" fmla="*/ 804231 h 848298"/>
              <a:gd name="connsiteX11" fmla="*/ 187287 w 473726"/>
              <a:gd name="connsiteY11" fmla="*/ 649995 h 848298"/>
              <a:gd name="connsiteX12" fmla="*/ 209321 w 473726"/>
              <a:gd name="connsiteY12" fmla="*/ 583894 h 848298"/>
              <a:gd name="connsiteX13" fmla="*/ 253388 w 473726"/>
              <a:gd name="connsiteY13" fmla="*/ 495759 h 848298"/>
              <a:gd name="connsiteX14" fmla="*/ 319489 w 473726"/>
              <a:gd name="connsiteY14" fmla="*/ 352539 h 848298"/>
              <a:gd name="connsiteX15" fmla="*/ 319489 w 473726"/>
              <a:gd name="connsiteY15" fmla="*/ 297455 h 848298"/>
              <a:gd name="connsiteX16" fmla="*/ 308473 w 473726"/>
              <a:gd name="connsiteY16" fmla="*/ 242371 h 848298"/>
              <a:gd name="connsiteX17" fmla="*/ 352540 w 473726"/>
              <a:gd name="connsiteY17" fmla="*/ 209320 h 848298"/>
              <a:gd name="connsiteX18" fmla="*/ 407624 w 473726"/>
              <a:gd name="connsiteY18" fmla="*/ 176270 h 848298"/>
              <a:gd name="connsiteX19" fmla="*/ 473726 w 473726"/>
              <a:gd name="connsiteY19" fmla="*/ 88135 h 848298"/>
              <a:gd name="connsiteX20" fmla="*/ 451692 w 473726"/>
              <a:gd name="connsiteY20" fmla="*/ 0 h 848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73726" h="848298">
                <a:moveTo>
                  <a:pt x="451692" y="0"/>
                </a:moveTo>
                <a:lnTo>
                  <a:pt x="341523" y="44067"/>
                </a:lnTo>
                <a:lnTo>
                  <a:pt x="242371" y="77118"/>
                </a:lnTo>
                <a:lnTo>
                  <a:pt x="242371" y="143219"/>
                </a:lnTo>
                <a:lnTo>
                  <a:pt x="198304" y="209320"/>
                </a:lnTo>
                <a:lnTo>
                  <a:pt x="165253" y="330506"/>
                </a:lnTo>
                <a:lnTo>
                  <a:pt x="99152" y="418641"/>
                </a:lnTo>
                <a:lnTo>
                  <a:pt x="44068" y="605927"/>
                </a:lnTo>
                <a:lnTo>
                  <a:pt x="22034" y="749147"/>
                </a:lnTo>
                <a:lnTo>
                  <a:pt x="0" y="848298"/>
                </a:lnTo>
                <a:lnTo>
                  <a:pt x="220338" y="804231"/>
                </a:lnTo>
                <a:lnTo>
                  <a:pt x="187287" y="649995"/>
                </a:lnTo>
                <a:lnTo>
                  <a:pt x="209321" y="583894"/>
                </a:lnTo>
                <a:lnTo>
                  <a:pt x="253388" y="495759"/>
                </a:lnTo>
                <a:lnTo>
                  <a:pt x="319489" y="352539"/>
                </a:lnTo>
                <a:lnTo>
                  <a:pt x="319489" y="297455"/>
                </a:lnTo>
                <a:lnTo>
                  <a:pt x="308473" y="242371"/>
                </a:lnTo>
                <a:lnTo>
                  <a:pt x="352540" y="209320"/>
                </a:lnTo>
                <a:lnTo>
                  <a:pt x="407624" y="176270"/>
                </a:lnTo>
                <a:lnTo>
                  <a:pt x="473726" y="88135"/>
                </a:lnTo>
                <a:lnTo>
                  <a:pt x="451692" y="0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>
            <a:off x="9590911" y="4305741"/>
            <a:ext cx="1564395" cy="27034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2" name="Picture 8"/>
          <p:cNvPicPr>
            <a:picLocks noChangeAspect="1" noChangeArrowheads="1"/>
          </p:cNvPicPr>
          <p:nvPr/>
        </p:nvPicPr>
        <p:blipFill rotWithShape="1">
          <a:blip r:embed="rId4" cstate="email"/>
          <a:srcRect/>
          <a:stretch>
            <a:fillRect/>
          </a:stretch>
        </p:blipFill>
        <p:spPr bwMode="auto">
          <a:xfrm>
            <a:off x="9505166" y="4257588"/>
            <a:ext cx="1674564" cy="17059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3" name="椭圆 32"/>
          <p:cNvSpPr/>
          <p:nvPr/>
        </p:nvSpPr>
        <p:spPr>
          <a:xfrm>
            <a:off x="9590911" y="4305741"/>
            <a:ext cx="1564395" cy="27034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任意多边形 39"/>
          <p:cNvSpPr/>
          <p:nvPr/>
        </p:nvSpPr>
        <p:spPr>
          <a:xfrm>
            <a:off x="8375436" y="3718303"/>
            <a:ext cx="473726" cy="857782"/>
          </a:xfrm>
          <a:custGeom>
            <a:avLst/>
            <a:gdLst>
              <a:gd name="connsiteX0" fmla="*/ 451692 w 473726"/>
              <a:gd name="connsiteY0" fmla="*/ 0 h 848298"/>
              <a:gd name="connsiteX1" fmla="*/ 341523 w 473726"/>
              <a:gd name="connsiteY1" fmla="*/ 44067 h 848298"/>
              <a:gd name="connsiteX2" fmla="*/ 242371 w 473726"/>
              <a:gd name="connsiteY2" fmla="*/ 77118 h 848298"/>
              <a:gd name="connsiteX3" fmla="*/ 242371 w 473726"/>
              <a:gd name="connsiteY3" fmla="*/ 143219 h 848298"/>
              <a:gd name="connsiteX4" fmla="*/ 198304 w 473726"/>
              <a:gd name="connsiteY4" fmla="*/ 209320 h 848298"/>
              <a:gd name="connsiteX5" fmla="*/ 165253 w 473726"/>
              <a:gd name="connsiteY5" fmla="*/ 330506 h 848298"/>
              <a:gd name="connsiteX6" fmla="*/ 99152 w 473726"/>
              <a:gd name="connsiteY6" fmla="*/ 418641 h 848298"/>
              <a:gd name="connsiteX7" fmla="*/ 44068 w 473726"/>
              <a:gd name="connsiteY7" fmla="*/ 605927 h 848298"/>
              <a:gd name="connsiteX8" fmla="*/ 22034 w 473726"/>
              <a:gd name="connsiteY8" fmla="*/ 749147 h 848298"/>
              <a:gd name="connsiteX9" fmla="*/ 0 w 473726"/>
              <a:gd name="connsiteY9" fmla="*/ 848298 h 848298"/>
              <a:gd name="connsiteX10" fmla="*/ 220338 w 473726"/>
              <a:gd name="connsiteY10" fmla="*/ 804231 h 848298"/>
              <a:gd name="connsiteX11" fmla="*/ 187287 w 473726"/>
              <a:gd name="connsiteY11" fmla="*/ 649995 h 848298"/>
              <a:gd name="connsiteX12" fmla="*/ 209321 w 473726"/>
              <a:gd name="connsiteY12" fmla="*/ 583894 h 848298"/>
              <a:gd name="connsiteX13" fmla="*/ 253388 w 473726"/>
              <a:gd name="connsiteY13" fmla="*/ 495759 h 848298"/>
              <a:gd name="connsiteX14" fmla="*/ 319489 w 473726"/>
              <a:gd name="connsiteY14" fmla="*/ 352539 h 848298"/>
              <a:gd name="connsiteX15" fmla="*/ 319489 w 473726"/>
              <a:gd name="connsiteY15" fmla="*/ 297455 h 848298"/>
              <a:gd name="connsiteX16" fmla="*/ 308473 w 473726"/>
              <a:gd name="connsiteY16" fmla="*/ 242371 h 848298"/>
              <a:gd name="connsiteX17" fmla="*/ 352540 w 473726"/>
              <a:gd name="connsiteY17" fmla="*/ 209320 h 848298"/>
              <a:gd name="connsiteX18" fmla="*/ 407624 w 473726"/>
              <a:gd name="connsiteY18" fmla="*/ 176270 h 848298"/>
              <a:gd name="connsiteX19" fmla="*/ 473726 w 473726"/>
              <a:gd name="connsiteY19" fmla="*/ 88135 h 848298"/>
              <a:gd name="connsiteX20" fmla="*/ 451692 w 473726"/>
              <a:gd name="connsiteY20" fmla="*/ 0 h 848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73726" h="848298">
                <a:moveTo>
                  <a:pt x="451692" y="0"/>
                </a:moveTo>
                <a:lnTo>
                  <a:pt x="341523" y="44067"/>
                </a:lnTo>
                <a:lnTo>
                  <a:pt x="242371" y="77118"/>
                </a:lnTo>
                <a:lnTo>
                  <a:pt x="242371" y="143219"/>
                </a:lnTo>
                <a:lnTo>
                  <a:pt x="198304" y="209320"/>
                </a:lnTo>
                <a:lnTo>
                  <a:pt x="165253" y="330506"/>
                </a:lnTo>
                <a:lnTo>
                  <a:pt x="99152" y="418641"/>
                </a:lnTo>
                <a:lnTo>
                  <a:pt x="44068" y="605927"/>
                </a:lnTo>
                <a:lnTo>
                  <a:pt x="22034" y="749147"/>
                </a:lnTo>
                <a:lnTo>
                  <a:pt x="0" y="848298"/>
                </a:lnTo>
                <a:lnTo>
                  <a:pt x="220338" y="804231"/>
                </a:lnTo>
                <a:lnTo>
                  <a:pt x="187287" y="649995"/>
                </a:lnTo>
                <a:lnTo>
                  <a:pt x="209321" y="583894"/>
                </a:lnTo>
                <a:lnTo>
                  <a:pt x="253388" y="495759"/>
                </a:lnTo>
                <a:lnTo>
                  <a:pt x="319489" y="352539"/>
                </a:lnTo>
                <a:lnTo>
                  <a:pt x="319489" y="297455"/>
                </a:lnTo>
                <a:lnTo>
                  <a:pt x="308473" y="242371"/>
                </a:lnTo>
                <a:lnTo>
                  <a:pt x="352540" y="209320"/>
                </a:lnTo>
                <a:lnTo>
                  <a:pt x="407624" y="176270"/>
                </a:lnTo>
                <a:lnTo>
                  <a:pt x="473726" y="88135"/>
                </a:lnTo>
                <a:lnTo>
                  <a:pt x="451692" y="0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TextBox 25"/>
          <p:cNvSpPr txBox="1"/>
          <p:nvPr/>
        </p:nvSpPr>
        <p:spPr>
          <a:xfrm>
            <a:off x="3141442" y="3185718"/>
            <a:ext cx="10135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15</a:t>
            </a:r>
            <a:r>
              <a:rPr lang="zh-CN" altLang="en-US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厘米</a:t>
            </a:r>
            <a:endParaRPr lang="zh-CN" altLang="en-US" dirty="0">
              <a:solidFill>
                <a:srgbClr val="0000FF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155693" y="3186503"/>
            <a:ext cx="10135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8</a:t>
            </a:r>
            <a:r>
              <a:rPr lang="zh-CN" altLang="en-US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厘米</a:t>
            </a:r>
            <a:endParaRPr lang="zh-CN" altLang="en-US" dirty="0">
              <a:solidFill>
                <a:srgbClr val="0000FF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2667717" y="4612249"/>
            <a:ext cx="10135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5</a:t>
            </a:r>
            <a:r>
              <a:rPr lang="zh-CN" altLang="en-US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厘米</a:t>
            </a:r>
            <a:endParaRPr lang="zh-CN" altLang="en-US" dirty="0">
              <a:solidFill>
                <a:srgbClr val="0000FF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3726972" y="4603963"/>
            <a:ext cx="10135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10</a:t>
            </a:r>
            <a:r>
              <a:rPr lang="zh-CN" altLang="en-US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厘米</a:t>
            </a:r>
            <a:endParaRPr lang="zh-CN" altLang="en-US" dirty="0">
              <a:solidFill>
                <a:srgbClr val="0000FF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786025" y="4079675"/>
            <a:ext cx="10135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第三次</a:t>
            </a:r>
            <a:endParaRPr lang="zh-CN" altLang="en-US" dirty="0">
              <a:solidFill>
                <a:srgbClr val="0000FF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786025" y="4602830"/>
            <a:ext cx="10135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15</a:t>
            </a:r>
            <a:r>
              <a:rPr lang="zh-CN" altLang="en-US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厘米</a:t>
            </a:r>
            <a:endParaRPr lang="zh-CN" altLang="en-US" dirty="0">
              <a:solidFill>
                <a:srgbClr val="0000FF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2327427" y="5227982"/>
            <a:ext cx="41064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圆锥中装满沙子，倒入与之等底等高的圆柱中，</a:t>
            </a:r>
            <a:r>
              <a:rPr lang="en-US" altLang="zh-CN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3</a:t>
            </a:r>
            <a:r>
              <a:rPr lang="zh-CN" altLang="en-US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次刚好倒满。</a:t>
            </a:r>
            <a:endParaRPr lang="zh-CN" altLang="en-US" dirty="0">
              <a:solidFill>
                <a:srgbClr val="0000FF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4715E-6 -1.79042E-6 C -0.0013 -0.01388 -0.00065 -0.00509 -0.00208 -0.0266 C -0.00247 -0.03192 -0.00351 -0.03608 -0.00377 -0.0414 C -0.00494 -0.05806 -0.00546 -0.07518 -0.00638 -0.09206 C -0.00781 -0.11959 -0.01262 -0.15683 -0.01692 -0.17881 C -0.01809 -0.19199 -0.02017 -0.20726 -0.02317 -0.21513 C -0.02343 -0.21767 -0.02343 -0.22068 -0.02382 -0.2223 C -0.02486 -0.22646 -0.02759 -0.23201 -0.02759 -0.23178 C -0.02981 -0.24474 -0.03358 -0.2489 -0.03697 -0.2563 C -0.0384 -0.25885 -0.03931 -0.26417 -0.04074 -0.26602 C -0.04204 -0.26764 -0.04439 -0.27087 -0.04439 -0.27041 C -0.04985 -0.29146 -0.05805 -0.29031 -0.06495 -0.29031 " pathEditMode="relative" rAng="0" ptsTypes="fffffffffffA">
                                      <p:cBhvr>
                                        <p:cTn id="14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54" y="-1457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6418E-6 -4.3951E-6 C -0.00131 -0.01387 -0.00065 -0.00508 -0.00209 -0.0266 C -0.00248 -0.03192 -0.00352 -0.03608 -0.00378 -0.0414 C -0.00495 -0.05806 -0.00547 -0.07517 -0.00638 -0.09206 C -0.00781 -0.11959 -0.01263 -0.15683 -0.01693 -0.17881 C -0.0181 -0.19199 -0.02018 -0.20726 -0.02317 -0.21512 C -0.02343 -0.21767 -0.02343 -0.22068 -0.02383 -0.22229 C -0.02487 -0.22646 -0.0276 -0.23201 -0.0276 -0.23178 C -0.02981 -0.24473 -0.03359 -0.2489 -0.03697 -0.2563 C -0.03841 -0.25884 -0.03932 -0.26416 -0.04075 -0.26601 C -0.04205 -0.26763 -0.04439 -0.27087 -0.04439 -0.27041 C -0.04986 -0.29146 -0.05806 -0.2903 -0.06496 -0.2903 " pathEditMode="relative" rAng="0" ptsTypes="fffffffffffA">
                                      <p:cBhvr>
                                        <p:cTn id="16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54" y="-145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1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4715E-6 -1.79042E-6 C -0.0013 -0.01388 -0.00065 -0.00509 -0.00208 -0.0266 C -0.00247 -0.03192 -0.00351 -0.03608 -0.00377 -0.0414 C -0.00494 -0.05806 -0.00546 -0.07518 -0.00638 -0.09206 C -0.00781 -0.11959 -0.01262 -0.15683 -0.01692 -0.17881 C -0.01809 -0.19199 -0.02017 -0.20726 -0.02317 -0.21513 C -0.02343 -0.21767 -0.02343 -0.22068 -0.02382 -0.2223 C -0.02486 -0.22646 -0.02759 -0.23201 -0.02759 -0.23178 C -0.02981 -0.24474 -0.03358 -0.2489 -0.03697 -0.2563 C -0.0384 -0.25885 -0.03931 -0.26417 -0.04074 -0.26602 C -0.04204 -0.26764 -0.04439 -0.27087 -0.04439 -0.27041 C -0.04985 -0.29146 -0.05805 -0.29031 -0.06495 -0.29031 " pathEditMode="relative" rAng="0" ptsTypes="fffffffffffA">
                                      <p:cBhvr>
                                        <p:cTn id="56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54" y="-14573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6418E-6 -4.3951E-6 C -0.00131 -0.01387 -0.00065 -0.00508 -0.00209 -0.0266 C -0.00248 -0.03192 -0.00352 -0.03608 -0.00378 -0.0414 C -0.00495 -0.05806 -0.00547 -0.07517 -0.00638 -0.09206 C -0.00781 -0.11959 -0.01263 -0.15683 -0.01693 -0.17881 C -0.0181 -0.19199 -0.02018 -0.20726 -0.02317 -0.21512 C -0.02343 -0.21767 -0.02343 -0.22068 -0.02383 -0.22229 C -0.02487 -0.22646 -0.0276 -0.23201 -0.0276 -0.23178 C -0.02981 -0.24473 -0.03359 -0.2489 -0.03697 -0.2563 C -0.03841 -0.25884 -0.03932 -0.26416 -0.04075 -0.26601 C -0.04205 -0.26763 -0.04439 -0.27087 -0.04439 -0.27041 C -0.04986 -0.29146 -0.05806 -0.2903 -0.06496 -0.2903 " pathEditMode="relative" rAng="0" ptsTypes="fffffffffffA">
                                      <p:cBhvr>
                                        <p:cTn id="5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54" y="-145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6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0"/>
                            </p:stCondLst>
                            <p:childTnLst>
                              <p:par>
                                <p:cTn id="6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000"/>
                            </p:stCondLst>
                            <p:childTnLst>
                              <p:par>
                                <p:cTn id="6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4715E-6 -1.79042E-6 C -0.0013 -0.01388 -0.00065 -0.00509 -0.00208 -0.0266 C -0.00247 -0.03192 -0.00351 -0.03608 -0.00377 -0.0414 C -0.00494 -0.05806 -0.00546 -0.07518 -0.00638 -0.09206 C -0.00781 -0.11959 -0.01262 -0.15683 -0.01692 -0.17881 C -0.01809 -0.19199 -0.02017 -0.20726 -0.02317 -0.21513 C -0.02343 -0.21767 -0.02343 -0.22068 -0.02382 -0.2223 C -0.02486 -0.22646 -0.02759 -0.23201 -0.02759 -0.23178 C -0.02981 -0.24474 -0.03358 -0.2489 -0.03697 -0.2563 C -0.0384 -0.25885 -0.03931 -0.26417 -0.04074 -0.26602 C -0.04204 -0.26764 -0.04439 -0.27087 -0.04439 -0.27041 C -0.04985 -0.29146 -0.05805 -0.29031 -0.06495 -0.29031 " pathEditMode="relative" rAng="0" ptsTypes="fffffffffffA">
                                      <p:cBhvr>
                                        <p:cTn id="94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54" y="-14573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6418E-6 -4.3951E-6 C -0.00131 -0.01387 -0.00065 -0.00508 -0.00209 -0.0266 C -0.00248 -0.03192 -0.00352 -0.03608 -0.00378 -0.0414 C -0.00495 -0.05806 -0.00547 -0.07517 -0.00638 -0.09206 C -0.00781 -0.11959 -0.01263 -0.15683 -0.01693 -0.17881 C -0.0181 -0.19199 -0.02018 -0.20726 -0.02317 -0.21512 C -0.02343 -0.21767 -0.02343 -0.22068 -0.02383 -0.22229 C -0.02487 -0.22646 -0.0276 -0.23201 -0.0276 -0.23178 C -0.02981 -0.24473 -0.03359 -0.2489 -0.03697 -0.2563 C -0.03841 -0.25884 -0.03932 -0.26416 -0.04075 -0.26601 C -0.04205 -0.26763 -0.04439 -0.27087 -0.04439 -0.27041 C -0.04986 -0.29146 -0.05806 -0.2903 -0.06496 -0.2903 " pathEditMode="relative" rAng="0" ptsTypes="fffffffffffA">
                                      <p:cBhvr>
                                        <p:cTn id="96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54" y="-145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000"/>
                            </p:stCondLst>
                            <p:childTnLst>
                              <p:par>
                                <p:cTn id="98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9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2500"/>
                            </p:stCondLst>
                            <p:childTnLst>
                              <p:par>
                                <p:cTn id="10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000"/>
                            </p:stCondLst>
                            <p:childTnLst>
                              <p:par>
                                <p:cTn id="10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12" grpId="0" animBg="1"/>
      <p:bldP spid="13" grpId="0" animBg="1"/>
      <p:bldP spid="21" grpId="0" animBg="1"/>
      <p:bldP spid="15" grpId="0" animBg="1"/>
      <p:bldP spid="15" grpId="1" animBg="1"/>
      <p:bldP spid="22" grpId="0" animBg="1"/>
      <p:bldP spid="22" grpId="1" animBg="1"/>
      <p:bldP spid="30" grpId="0" animBg="1"/>
      <p:bldP spid="30" grpId="1" animBg="1"/>
      <p:bldP spid="31" grpId="0" animBg="1"/>
      <p:bldP spid="31" grpId="1" animBg="1"/>
      <p:bldP spid="31" grpId="2" animBg="1"/>
      <p:bldP spid="33" grpId="0" animBg="1"/>
      <p:bldP spid="33" grpId="1" animBg="1"/>
      <p:bldP spid="33" grpId="2" animBg="1"/>
      <p:bldP spid="40" grpId="0" animBg="1"/>
      <p:bldP spid="40" grpId="1" animBg="1"/>
      <p:bldP spid="26" grpId="0"/>
      <p:bldP spid="42" grpId="0"/>
      <p:bldP spid="43" grpId="0"/>
      <p:bldP spid="44" grpId="0"/>
      <p:bldP spid="45" grpId="0"/>
      <p:bldP spid="46" grpId="0"/>
      <p:bldP spid="4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圆角矩形标注 8"/>
          <p:cNvSpPr/>
          <p:nvPr/>
        </p:nvSpPr>
        <p:spPr>
          <a:xfrm flipH="1">
            <a:off x="1299845" y="770890"/>
            <a:ext cx="3244215" cy="649605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探索圆锥体积公式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4282595" y="1938837"/>
            <a:ext cx="5927077" cy="1029955"/>
            <a:chOff x="5288095" y="2156548"/>
            <a:chExt cx="5927077" cy="1029955"/>
          </a:xfrm>
        </p:grpSpPr>
        <p:pic>
          <p:nvPicPr>
            <p:cNvPr id="4098" name="Picture 2"/>
            <p:cNvPicPr>
              <a:picLocks noChangeAspect="1" noChangeArrowheads="1"/>
            </p:cNvPicPr>
            <p:nvPr/>
          </p:nvPicPr>
          <p:blipFill>
            <a:blip r:embed="rId2" cstate="email"/>
            <a:srcRect/>
            <a:stretch>
              <a:fillRect/>
            </a:stretch>
          </p:blipFill>
          <p:spPr bwMode="auto">
            <a:xfrm flipH="1">
              <a:off x="10201620" y="2156548"/>
              <a:ext cx="1013552" cy="10299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1" name="圆角矩形标注 10"/>
            <p:cNvSpPr/>
            <p:nvPr/>
          </p:nvSpPr>
          <p:spPr>
            <a:xfrm flipH="1">
              <a:off x="5288095" y="2332169"/>
              <a:ext cx="4684802" cy="510540"/>
            </a:xfrm>
            <a:prstGeom prst="wedgeRoundRectCallout">
              <a:avLst>
                <a:gd name="adj1" fmla="val -52834"/>
                <a:gd name="adj2" fmla="val -8815"/>
                <a:gd name="adj3" fmla="val 16667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实验用的圆柱和圆锥有什么关系？</a:t>
              </a:r>
              <a:endParaRPr lang="zh-CN" altLang="en-US" sz="24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093001" y="2858554"/>
            <a:ext cx="6165515" cy="1274295"/>
            <a:chOff x="477655" y="2336061"/>
            <a:chExt cx="6165515" cy="1274295"/>
          </a:xfrm>
        </p:grpSpPr>
        <p:pic>
          <p:nvPicPr>
            <p:cNvPr id="4099" name="Picture 3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477655" y="2336061"/>
              <a:ext cx="960538" cy="127429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3" name="圆角矩形标注 12"/>
            <p:cNvSpPr/>
            <p:nvPr/>
          </p:nvSpPr>
          <p:spPr>
            <a:xfrm flipH="1">
              <a:off x="1646443" y="2506085"/>
              <a:ext cx="4996727" cy="510540"/>
            </a:xfrm>
            <a:prstGeom prst="wedgeRoundRectCallout">
              <a:avLst>
                <a:gd name="adj1" fmla="val 51818"/>
                <a:gd name="adj2" fmla="val -4499"/>
                <a:gd name="adj3" fmla="val 16667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实验用的圆柱和圆锥是</a:t>
              </a:r>
              <a:r>
                <a:rPr lang="zh-CN" altLang="en-US" sz="2400" b="1" dirty="0" smtClean="0">
                  <a:solidFill>
                    <a:srgbClr val="FF0000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等底等高</a:t>
              </a: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的。</a:t>
              </a:r>
              <a:endParaRPr lang="zh-CN" altLang="en-US" sz="24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5770847" y="3495702"/>
            <a:ext cx="4438825" cy="1407093"/>
            <a:chOff x="6643169" y="2906809"/>
            <a:chExt cx="4438825" cy="1407093"/>
          </a:xfrm>
        </p:grpSpPr>
        <p:sp>
          <p:nvSpPr>
            <p:cNvPr id="17" name="圆角矩形标注 16"/>
            <p:cNvSpPr/>
            <p:nvPr/>
          </p:nvSpPr>
          <p:spPr>
            <a:xfrm flipH="1">
              <a:off x="6643169" y="3398969"/>
              <a:ext cx="3329727" cy="510540"/>
            </a:xfrm>
            <a:prstGeom prst="wedgeRoundRectCallout">
              <a:avLst>
                <a:gd name="adj1" fmla="val -52834"/>
                <a:gd name="adj2" fmla="val -8815"/>
                <a:gd name="adj3" fmla="val 16667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实验的结论说明什么？</a:t>
              </a:r>
              <a:endParaRPr lang="zh-CN" altLang="en-US" sz="24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  <p:pic>
          <p:nvPicPr>
            <p:cNvPr id="4101" name="Picture 5"/>
            <p:cNvPicPr>
              <a:picLocks noChangeAspect="1" noChangeArrowheads="1"/>
            </p:cNvPicPr>
            <p:nvPr/>
          </p:nvPicPr>
          <p:blipFill>
            <a:blip r:embed="rId4" cstate="email"/>
            <a:srcRect/>
            <a:stretch>
              <a:fillRect/>
            </a:stretch>
          </p:blipFill>
          <p:spPr bwMode="auto">
            <a:xfrm>
              <a:off x="10201620" y="2906809"/>
              <a:ext cx="880374" cy="140709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22" name="组合 21"/>
          <p:cNvGrpSpPr/>
          <p:nvPr/>
        </p:nvGrpSpPr>
        <p:grpSpPr>
          <a:xfrm>
            <a:off x="1123954" y="4821078"/>
            <a:ext cx="8072165" cy="1127852"/>
            <a:chOff x="3900372" y="4985922"/>
            <a:chExt cx="8072165" cy="1127852"/>
          </a:xfrm>
        </p:grpSpPr>
        <p:pic>
          <p:nvPicPr>
            <p:cNvPr id="23" name="Picture 5"/>
            <p:cNvPicPr>
              <a:picLocks noChangeAspect="1" noChangeArrowheads="1"/>
            </p:cNvPicPr>
            <p:nvPr/>
          </p:nvPicPr>
          <p:blipFill>
            <a:blip r:embed="rId5" cstate="email"/>
            <a:srcRect/>
            <a:stretch>
              <a:fillRect/>
            </a:stretch>
          </p:blipFill>
          <p:spPr bwMode="auto">
            <a:xfrm flipH="1">
              <a:off x="3900372" y="4985922"/>
              <a:ext cx="849723" cy="11278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圆角矩形标注 23"/>
                <p:cNvSpPr/>
                <p:nvPr/>
              </p:nvSpPr>
              <p:spPr>
                <a:xfrm flipH="1">
                  <a:off x="4937006" y="5067639"/>
                  <a:ext cx="7035531" cy="482210"/>
                </a:xfrm>
                <a:prstGeom prst="wedgeRoundRectCallout">
                  <a:avLst>
                    <a:gd name="adj1" fmla="val 51603"/>
                    <a:gd name="adj2" fmla="val -10252"/>
                    <a:gd name="adj3" fmla="val 16667"/>
                  </a:avLst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>
                    <a:defRPr/>
                  </a:pPr>
                  <a:r>
                    <a:rPr lang="zh-CN" altLang="en-US" sz="2400" b="1" dirty="0" smtClean="0">
                      <a:solidFill>
                        <a:schemeClr val="tx1"/>
                      </a:solidFill>
                      <a:latin typeface="楷体" panose="02010609060101010101" pitchFamily="49" charset="-122"/>
                      <a:ea typeface="楷体" panose="02010609060101010101" pitchFamily="49" charset="-122"/>
                      <a:cs typeface="Times New Roman" panose="02020603050405020304" pitchFamily="18" charset="0"/>
                    </a:rPr>
                    <a:t>说明</a:t>
                  </a:r>
                  <a:r>
                    <a:rPr lang="zh-CN" altLang="en-US" sz="2400" b="1" dirty="0" smtClean="0">
                      <a:solidFill>
                        <a:srgbClr val="FF0000"/>
                      </a:solidFill>
                      <a:latin typeface="楷体" panose="02010609060101010101" pitchFamily="49" charset="-122"/>
                      <a:ea typeface="楷体" panose="02010609060101010101" pitchFamily="49" charset="-122"/>
                      <a:cs typeface="Times New Roman" panose="02020603050405020304" pitchFamily="18" charset="0"/>
                    </a:rPr>
                    <a:t>圆锥的体积</a:t>
                  </a:r>
                  <a:r>
                    <a:rPr lang="zh-CN" altLang="en-US" sz="2400" b="1" dirty="0" smtClean="0">
                      <a:solidFill>
                        <a:schemeClr val="tx1"/>
                      </a:solidFill>
                      <a:latin typeface="楷体" panose="02010609060101010101" pitchFamily="49" charset="-122"/>
                      <a:ea typeface="楷体" panose="02010609060101010101" pitchFamily="49" charset="-122"/>
                      <a:cs typeface="Times New Roman" panose="02020603050405020304" pitchFamily="18" charset="0"/>
                    </a:rPr>
                    <a:t>等于和它</a:t>
                  </a:r>
                  <a:r>
                    <a:rPr lang="zh-CN" altLang="en-US" sz="2400" b="1" dirty="0" smtClean="0">
                      <a:solidFill>
                        <a:srgbClr val="FF0000"/>
                      </a:solidFill>
                      <a:latin typeface="楷体" panose="02010609060101010101" pitchFamily="49" charset="-122"/>
                      <a:ea typeface="楷体" panose="02010609060101010101" pitchFamily="49" charset="-122"/>
                      <a:cs typeface="Times New Roman" panose="02020603050405020304" pitchFamily="18" charset="0"/>
                    </a:rPr>
                    <a:t>等底等高的圆柱体积的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altLang="zh-CN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楷体" panose="02010609060101010101" pitchFamily="49" charset="-122"/>
                              <a:cs typeface="Times New Roman" panose="02020603050405020304" pitchFamily="18" charset="0"/>
                            </a:rPr>
                          </m:ctrlPr>
                        </m:fPr>
                        <m:num>
                          <m:r>
                            <a:rPr lang="en-US" altLang="zh-CN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楷体" panose="02010609060101010101" pitchFamily="49" charset="-122"/>
                              <a:cs typeface="Times New Roman" panose="02020603050405020304" pitchFamily="18" charset="0"/>
                            </a:rPr>
                            <m:t>𝟏</m:t>
                          </m:r>
                        </m:num>
                        <m:den>
                          <m:r>
                            <a:rPr lang="en-US" altLang="zh-CN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楷体" panose="02010609060101010101" pitchFamily="49" charset="-122"/>
                              <a:cs typeface="Times New Roman" panose="02020603050405020304" pitchFamily="18" charset="0"/>
                            </a:rPr>
                            <m:t>𝟑</m:t>
                          </m:r>
                        </m:den>
                      </m:f>
                    </m:oMath>
                  </a14:m>
                  <a:r>
                    <a:rPr lang="zh-CN" altLang="en-US" sz="2400" b="1" dirty="0" smtClean="0">
                      <a:solidFill>
                        <a:schemeClr val="tx1"/>
                      </a:solidFill>
                      <a:latin typeface="楷体" panose="02010609060101010101" pitchFamily="49" charset="-122"/>
                      <a:ea typeface="楷体" panose="02010609060101010101" pitchFamily="49" charset="-122"/>
                      <a:cs typeface="Times New Roman" panose="02020603050405020304" pitchFamily="18" charset="0"/>
                    </a:rPr>
                    <a:t>。</a:t>
                  </a:r>
                  <a:endParaRPr lang="zh-CN" altLang="en-US" sz="2400" b="1" dirty="0">
                    <a:solidFill>
                      <a:schemeClr val="tx1"/>
                    </a:solidFill>
                    <a:latin typeface="楷体" panose="02010609060101010101" pitchFamily="49" charset="-122"/>
                    <a:ea typeface="楷体" panose="02010609060101010101" pitchFamily="49" charset="-122"/>
                    <a:cs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24" name="圆角矩形标注 23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flipH="1">
                  <a:off x="4937006" y="5067639"/>
                  <a:ext cx="7035531" cy="482210"/>
                </a:xfrm>
                <a:prstGeom prst="wedgeRoundRectCallout">
                  <a:avLst>
                    <a:gd name="adj1" fmla="val 51603"/>
                    <a:gd name="adj2" fmla="val -10252"/>
                    <a:gd name="adj3" fmla="val 16667"/>
                  </a:avLst>
                </a:prstGeom>
                <a:blipFill rotWithShape="1">
                  <a:blip r:embed="rId6"/>
                </a:blip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DOC_GUID" val="{e0cd8bff-267c-4353-a0f3-c36f34888161}"/>
</p:tagLst>
</file>

<file path=ppt/theme/theme1.xml><?xml version="1.0" encoding="utf-8"?>
<a:theme xmlns:a="http://schemas.openxmlformats.org/drawingml/2006/main" name="WWW.2PPT.COM&#10;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Franklin Gothic Medium"/>
        <a:ea typeface=""/>
        <a:cs typeface=""/>
        <a:font script="Jpan" typeface="HG創英角ｺﾞｼｯｸUB"/>
        <a:font script="Hang" typeface="HY견고딕"/>
        <a:font script="Hans" typeface="微软雅黑"/>
        <a:font script="Hant" typeface="微軟正黑體"/>
        <a:font script="Arab" typeface="Arial Bold"/>
        <a:font script="Hebr" typeface="Arial Bold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 Bold"/>
        <a:font script="Uigh" typeface="Microsoft Uighur"/>
        <a:font script="Geor" typeface="Sylfaen"/>
      </a:majorFont>
      <a:minorFont>
        <a:latin typeface="Franklin Gothic Medium"/>
        <a:ea typeface=""/>
        <a:cs typeface=""/>
        <a:font script="Jpan" typeface="HG創英角ｺﾞｼｯｸUB"/>
        <a:font script="Hang" typeface="HY견고딕"/>
        <a:font script="Hans" typeface="微软雅黑"/>
        <a:font script="Hant" typeface="微軟正黑體"/>
        <a:font script="Arab" typeface="Arial Bold"/>
        <a:font script="Hebr" typeface="Arial Bold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 Bold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923</Words>
  <Application>Microsoft Office PowerPoint</Application>
  <PresentationFormat>宽屏</PresentationFormat>
  <Paragraphs>107</Paragraphs>
  <Slides>17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17</vt:i4>
      </vt:variant>
    </vt:vector>
  </HeadingPairs>
  <TitlesOfParts>
    <vt:vector size="27" baseType="lpstr">
      <vt:lpstr>华文楷体</vt:lpstr>
      <vt:lpstr>Calibri</vt:lpstr>
      <vt:lpstr>楷体</vt:lpstr>
      <vt:lpstr>微软雅黑</vt:lpstr>
      <vt:lpstr>宋体</vt:lpstr>
      <vt:lpstr>Arial</vt:lpstr>
      <vt:lpstr>Franklin Gothic Medium</vt:lpstr>
      <vt:lpstr>Cambria Math</vt:lpstr>
      <vt:lpstr>Times New Roman</vt:lpstr>
      <vt:lpstr>WWW.2PPT.COM
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www.ppt818.com</dc:title>
  <dc:subject>www.ppt818.com</dc:subject>
  <dc:creator>www.ppt818.com</dc:creator>
  <dc:description>www.ppt818.com-提供资源下载</dc:description>
  <cp:lastModifiedBy>Windows 用户</cp:lastModifiedBy>
  <cp:revision>2</cp:revision>
  <dcterms:created xsi:type="dcterms:W3CDTF">2017-08-03T09:01:00Z</dcterms:created>
  <dcterms:modified xsi:type="dcterms:W3CDTF">2023-01-17T03:17:21Z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2052-11.1.0.11194</vt:lpwstr>
  </property>
  <property fmtid="{D5CDD505-2E9C-101B-9397-08002B2CF9AE}" pid="3" name="ICV">
    <vt:lpwstr>94427E26CF93471FADA6FEAAFEDC6725</vt:lpwstr>
  </property>
  <property fmtid="{A09F084E-AD41-489F-8076-AA5BE3082BCA}" pid="100">
    <vt:ui4>5</vt:ui4>
  </property>
  <property fmtid="{64440492-4C8B-11D1-8B70-080036B11A03}" pid="11">
    <vt:lpwstr>www.2ppt.com-爱PPT提供资源下载</vt:lpwstr>
  </property>
</Properties>
</file>