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74EBB-887C-4DF8-B311-CF08E28026E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1FCAC-D32C-4F10-AC1E-124ED7D853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2C4B4-AB1D-4712-9286-74BE89F9C646}" type="slidenum">
              <a:rPr lang="zh-CN" altLang="en-US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7DA5D7-425A-4975-A784-DEB8CA5AA77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52AA81-34E4-41DB-A8CE-6C5BF96E794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C53C80-E4AA-4B71-8CEB-E6D6B4EE091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3955C9-10DD-4557-93C2-FDE3CA2FCCD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14CFE0-3985-43EA-8637-47F27197BD1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F9096E-BF69-4B8D-BFF3-FD0BFEF7537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56520E-73E2-4676-BDA6-C645DCDC3F2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33DAC7-0F1E-4274-8C27-DDC0D651E6B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C776DA-A2C0-4957-A473-6C8E26D9C8C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EE73B1-0E73-4911-870E-ECFCDA8A973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58B5FC-CF5A-47ED-8EE7-BBE6AE71F57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A2167F-78F8-4C25-BA28-6094FD9BD16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DD11.TIF" TargetMode="External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DD10.TIF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170080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5</a:t>
            </a:r>
            <a:r>
              <a:rPr lang="zh-CN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Do you have a soccer ball?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1911871" y="3079026"/>
            <a:ext cx="525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Section A</a:t>
            </a:r>
            <a:r>
              <a:rPr lang="en-US" altLang="zh-CN" sz="3600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36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1a</a:t>
            </a:r>
            <a:r>
              <a:rPr lang="zh-CN" altLang="en-US" sz="3600" dirty="0">
                <a:solidFill>
                  <a:srgbClr val="CC66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～</a:t>
            </a:r>
            <a:r>
              <a:rPr lang="en-US" altLang="zh-CN" sz="36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1c</a:t>
            </a:r>
            <a:r>
              <a:rPr lang="en-US" altLang="zh-CN" sz="3600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矩形 5"/>
          <p:cNvSpPr/>
          <p:nvPr/>
        </p:nvSpPr>
        <p:spPr>
          <a:xfrm>
            <a:off x="2528908" y="537321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533400" y="1295400"/>
            <a:ext cx="32448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五、从方框中选答语。</a:t>
            </a:r>
          </a:p>
        </p:txBody>
      </p:sp>
      <p:pic>
        <p:nvPicPr>
          <p:cNvPr id="228356" name="Picture 4"/>
          <p:cNvPicPr>
            <a:picLocks noChangeAspect="1" noChangeArrowheads="1"/>
          </p:cNvPicPr>
          <p:nvPr/>
        </p:nvPicPr>
        <p:blipFill>
          <a:blip r:embed="rId5">
            <a:lum contrast="18000"/>
          </a:blip>
          <a:srcRect/>
          <a:stretch>
            <a:fillRect/>
          </a:stretch>
        </p:blipFill>
        <p:spPr bwMode="auto">
          <a:xfrm>
            <a:off x="1066800" y="1905000"/>
            <a:ext cx="70866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755576" y="2767018"/>
            <a:ext cx="4275529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have a basketball?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 your baseball?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What's in the box?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they have a volleyball?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Are these your soccer balls?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 is my tennis ball?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7086600" y="2209800"/>
            <a:ext cx="6381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1524000" y="2239963"/>
            <a:ext cx="3698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2754313" y="220980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4033838" y="2209800"/>
            <a:ext cx="3857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28362" name="Rectangle 10"/>
          <p:cNvSpPr>
            <a:spLocks noChangeArrowheads="1"/>
          </p:cNvSpPr>
          <p:nvPr/>
        </p:nvSpPr>
        <p:spPr bwMode="auto">
          <a:xfrm>
            <a:off x="5192713" y="220980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28363" name="Rectangle 11"/>
          <p:cNvSpPr>
            <a:spLocks noChangeArrowheads="1"/>
          </p:cNvSpPr>
          <p:nvPr/>
        </p:nvSpPr>
        <p:spPr bwMode="auto">
          <a:xfrm>
            <a:off x="6248400" y="22098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8" grpId="0"/>
      <p:bldP spid="228359" grpId="0"/>
      <p:bldP spid="228360" grpId="0"/>
      <p:bldP spid="228361" grpId="0"/>
      <p:bldP spid="228362" grpId="0"/>
      <p:bldP spid="2283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378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8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914400" y="1524000"/>
            <a:ext cx="45720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aren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Tom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Three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tennis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bats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mine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85800" y="404664"/>
            <a:ext cx="7620000" cy="613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的用法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(1)have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为实义动词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有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。常用句式为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某人＋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have (has)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＋某物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表示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某人有某物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。当主语为第三人称单数时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have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用其第三人称单数形式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has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(2)have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作动词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还有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吃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喝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之意。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【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常用短语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】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have a class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上课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have a look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看一看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have a rest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休息一会儿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have a walk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散步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have lunch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吃午饭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85800" y="1368425"/>
            <a:ext cx="79248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(3)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含有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have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的句子变否定句要在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have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前加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don't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含有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的句子变否定句要在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前加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doesn't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变为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have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</a:rPr>
              <a:t>—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 you have a 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ping</a:t>
            </a:r>
            <a:r>
              <a:rPr lang="en-US" altLang="zh-CN" sz="2200" b="1" dirty="0" err="1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</a:rPr>
              <a:t>­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pong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bat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？你有一个乒乓球拍吗？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49" charset="-122"/>
              </a:rPr>
              <a:t>—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do.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是的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我有。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句型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Do you have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/>
                <a:cs typeface="Times New Roman" panose="02020603050405020304" pitchFamily="18" charset="0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？用来询问对方是否拥有某物。回答用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 do./No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 don't.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若要了解第三方是否拥有某物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可用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Does he/she have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？来询问。回答用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he/she does./No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he/she doesn't.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609600" y="1231900"/>
            <a:ext cx="575945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一、根据句意及首字母或图片提示写单词。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____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know him?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______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ping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bat.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 is my soccer_____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—It's under the bed.</a:t>
            </a:r>
            <a:endParaRPr lang="en-US" altLang="zh-CN" sz="2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She has a____________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22212" name="Picture 4" descr="C:\Users\Administrator\Desktop\七上英语（人教）练闯考教师用书２０１５（武汉）\DD10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4176712" y="344805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889000" y="4906963"/>
            <a:ext cx="36607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have two__________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22214" name="Picture 6" descr="C:\Users\Administrator\Desktop\七上英语（人教）练闯考教师用书２０１５（武汉）\DD11.TIF"/>
          <p:cNvPicPr>
            <a:picLocks noChangeAspect="1" noChangeArrowheads="1"/>
          </p:cNvPicPr>
          <p:nvPr/>
        </p:nvPicPr>
        <p:blipFill>
          <a:blip r:embed="rId7" r:link="rId8" cstate="email"/>
          <a:srcRect/>
          <a:stretch>
            <a:fillRect/>
          </a:stretch>
        </p:blipFill>
        <p:spPr bwMode="auto">
          <a:xfrm>
            <a:off x="4495800" y="43434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1379538" y="1858963"/>
            <a:ext cx="5254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1600200" y="2362200"/>
            <a:ext cx="7588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3810000" y="2849563"/>
            <a:ext cx="6191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ball</a:t>
            </a:r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2492375" y="3886200"/>
            <a:ext cx="13176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olleyball</a:t>
            </a:r>
          </a:p>
        </p:txBody>
      </p:sp>
      <p:sp>
        <p:nvSpPr>
          <p:cNvPr id="222219" name="Rectangle 11"/>
          <p:cNvSpPr>
            <a:spLocks noChangeArrowheads="1"/>
          </p:cNvSpPr>
          <p:nvPr/>
        </p:nvSpPr>
        <p:spPr bwMode="auto">
          <a:xfrm>
            <a:off x="3040063" y="4906963"/>
            <a:ext cx="14557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basketballs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5" grpId="0"/>
      <p:bldP spid="222216" grpId="0"/>
      <p:bldP spid="222217" grpId="0"/>
      <p:bldP spid="222218" grpId="0"/>
      <p:bldP spid="2222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519113" y="1066800"/>
            <a:ext cx="5003800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的适当形式填空。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 you have a tennis ball?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Jim have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ping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bat?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—No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your brother have an MP4?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 they have a new TV?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 you have a computer?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—No, we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1524000" y="1676400"/>
            <a:ext cx="5254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2051050" y="2209800"/>
            <a:ext cx="4635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1600200" y="2697163"/>
            <a:ext cx="75723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2117725" y="3230563"/>
            <a:ext cx="10064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doesn't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1524000" y="3687763"/>
            <a:ext cx="75723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2276475" y="4221163"/>
            <a:ext cx="6953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1531938" y="4724400"/>
            <a:ext cx="5254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3243" name="Rectangle 11"/>
          <p:cNvSpPr>
            <a:spLocks noChangeArrowheads="1"/>
          </p:cNvSpPr>
          <p:nvPr/>
        </p:nvSpPr>
        <p:spPr bwMode="auto">
          <a:xfrm>
            <a:off x="2432050" y="5257800"/>
            <a:ext cx="4635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3244" name="Rectangle 12"/>
          <p:cNvSpPr>
            <a:spLocks noChangeArrowheads="1"/>
          </p:cNvSpPr>
          <p:nvPr/>
        </p:nvSpPr>
        <p:spPr bwMode="auto">
          <a:xfrm>
            <a:off x="1676400" y="5715000"/>
            <a:ext cx="5254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2057400" y="624840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  <p:bldP spid="223241" grpId="0"/>
      <p:bldP spid="223242" grpId="0"/>
      <p:bldP spid="223243" grpId="0"/>
      <p:bldP spid="223244" grpId="0"/>
      <p:bldP spid="2232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/>
          <p:cNvPicPr>
            <a:picLocks noChangeAspect="1" noChangeArrowheads="1"/>
          </p:cNvPicPr>
          <p:nvPr/>
        </p:nvPicPr>
        <p:blipFill>
          <a:blip r:embed="rId4">
            <a:lum contrast="18000"/>
          </a:blip>
          <a:srcRect/>
          <a:stretch>
            <a:fillRect/>
          </a:stretch>
        </p:blipFill>
        <p:spPr bwMode="auto">
          <a:xfrm>
            <a:off x="914400" y="1905000"/>
            <a:ext cx="71628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24259" name="Object 3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文档" r:id="rId5" imgW="24980900" imgH="3162300" progId="Word.Document.8">
                  <p:embed/>
                </p:oleObj>
              </mc:Choice>
              <mc:Fallback>
                <p:oleObj name="文档" r:id="rId5" imgW="24980900" imgH="3162300" progId="Word.Document.8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533400" y="1295400"/>
            <a:ext cx="2406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609600" y="2709863"/>
            <a:ext cx="7239000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they have a soccer 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balls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ball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　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Does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ball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They ______ a good model plane.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are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have  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has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Do ______ have a red pen?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—Yes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I do.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he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she  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you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1676400" y="2239963"/>
            <a:ext cx="4476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3438525" y="2239963"/>
            <a:ext cx="4476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5029200" y="2239963"/>
            <a:ext cx="4476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6324600" y="2239963"/>
            <a:ext cx="4476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4266" name="Rectangle 10"/>
          <p:cNvSpPr>
            <a:spLocks noChangeArrowheads="1"/>
          </p:cNvSpPr>
          <p:nvPr/>
        </p:nvSpPr>
        <p:spPr bwMode="auto">
          <a:xfrm>
            <a:off x="7324725" y="2239963"/>
            <a:ext cx="4476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2" grpId="0"/>
      <p:bldP spid="224263" grpId="0"/>
      <p:bldP spid="224264" grpId="0"/>
      <p:bldP spid="224265" grpId="0"/>
      <p:bldP spid="2242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609600" y="1295400"/>
            <a:ext cx="7620000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have a volleyball?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I am  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I do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I don't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We ______ five basketballs.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have not  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doesn't have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have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06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592138" y="1169988"/>
            <a:ext cx="5884862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四、按要求完成句子。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a math book.(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_______ _______ a math book.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Jim has a soccer ball.(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改为一般疑问句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Jim _____ a soccer ball?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they have watches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改为单数形式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 he _____ a_______ 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Jim and Bill have a TV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作否定回答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2289175" y="2316163"/>
            <a:ext cx="7588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1219200" y="2316163"/>
            <a:ext cx="7747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</a:t>
            </a:r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990600" y="3306763"/>
            <a:ext cx="75723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  <p:sp>
        <p:nvSpPr>
          <p:cNvPr id="226311" name="Rectangle 7"/>
          <p:cNvSpPr>
            <a:spLocks noChangeArrowheads="1"/>
          </p:cNvSpPr>
          <p:nvPr/>
        </p:nvSpPr>
        <p:spPr bwMode="auto">
          <a:xfrm>
            <a:off x="2362200" y="3352800"/>
            <a:ext cx="7588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26312" name="Rectangle 8"/>
          <p:cNvSpPr>
            <a:spLocks noChangeArrowheads="1"/>
          </p:cNvSpPr>
          <p:nvPr/>
        </p:nvSpPr>
        <p:spPr bwMode="auto">
          <a:xfrm>
            <a:off x="919163" y="4297363"/>
            <a:ext cx="7572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  <p:sp>
        <p:nvSpPr>
          <p:cNvPr id="226313" name="Rectangle 9"/>
          <p:cNvSpPr>
            <a:spLocks noChangeArrowheads="1"/>
          </p:cNvSpPr>
          <p:nvPr/>
        </p:nvSpPr>
        <p:spPr bwMode="auto">
          <a:xfrm>
            <a:off x="2060575" y="4343400"/>
            <a:ext cx="7588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26314" name="Rectangle 10"/>
          <p:cNvSpPr>
            <a:spLocks noChangeArrowheads="1"/>
          </p:cNvSpPr>
          <p:nvPr/>
        </p:nvSpPr>
        <p:spPr bwMode="auto">
          <a:xfrm>
            <a:off x="3048000" y="4343400"/>
            <a:ext cx="914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atch</a:t>
            </a:r>
          </a:p>
        </p:txBody>
      </p:sp>
      <p:sp>
        <p:nvSpPr>
          <p:cNvPr id="226315" name="Rectangle 11"/>
          <p:cNvSpPr>
            <a:spLocks noChangeArrowheads="1"/>
          </p:cNvSpPr>
          <p:nvPr/>
        </p:nvSpPr>
        <p:spPr bwMode="auto">
          <a:xfrm>
            <a:off x="2438400" y="533400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</a:t>
            </a:r>
          </a:p>
        </p:txBody>
      </p:sp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1600200" y="5334000"/>
            <a:ext cx="6651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/>
      <p:bldP spid="226309" grpId="0"/>
      <p:bldP spid="226310" grpId="0"/>
      <p:bldP spid="226311" grpId="0"/>
      <p:bldP spid="226312" grpId="0"/>
      <p:bldP spid="226313" grpId="0"/>
      <p:bldP spid="226314" grpId="0"/>
      <p:bldP spid="226315" grpId="0"/>
      <p:bldP spid="2263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30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904056" y="1469628"/>
            <a:ext cx="77724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have a radio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作否定回答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___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___ _____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they have a tennis bat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作肯定回答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 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volleyball is 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under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is _____ volleyball?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922338" y="2057400"/>
            <a:ext cx="5254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2197100" y="2011363"/>
            <a:ext cx="7747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1765300" y="2011363"/>
            <a:ext cx="2921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936625" y="3048000"/>
            <a:ext cx="5873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2590800" y="3048000"/>
            <a:ext cx="4635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1752600" y="3048000"/>
            <a:ext cx="6651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914400" y="4038600"/>
            <a:ext cx="9429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2184400" y="4038600"/>
            <a:ext cx="711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0"/>
      <p:bldP spid="227334" grpId="0"/>
      <p:bldP spid="227335" grpId="0"/>
      <p:bldP spid="227336" grpId="0"/>
      <p:bldP spid="227337" grpId="0"/>
      <p:bldP spid="227338" grpId="0"/>
      <p:bldP spid="227339" grpId="0"/>
    </p:bld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682</Words>
  <Application>Microsoft Office PowerPoint</Application>
  <PresentationFormat>全屏显示(4:3)</PresentationFormat>
  <Paragraphs>123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MingLiU_HKSCS</vt:lpstr>
      <vt:lpstr>仿宋_GB2312</vt:lpstr>
      <vt:lpstr>黑体</vt:lpstr>
      <vt:lpstr>华文新魏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2017-10-11T06:01:00Z</dcterms:created>
  <dcterms:modified xsi:type="dcterms:W3CDTF">2023-01-17T03:17:27Z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0C96BA272A1344E194F421A31BA17ADA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