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4E81B-452E-4D75-B306-222E50C900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28A1D0-AD2D-4E37-AD11-697F4253E2B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28A1D0-AD2D-4E37-AD11-697F4253E2B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C9AA7-4FC7-45B1-AF9E-099E48F87D1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D8B644-DBCA-4A7D-B0B1-AD3763D950F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78E7C-950C-4140-B7CA-6248233127A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2C95A-6986-42E9-B0FD-922728EF0F9D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645E21-D06D-4844-B7CA-ACD9DCA5878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2DB39-BBCC-41EB-8F89-C8BD0D498B5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35DEBE-84F1-47A8-976B-5223BFE8D61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BBB3A-9449-43B8-8703-B3BDBD6F480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6334C8-F96D-45BE-BF51-4A71C367DD3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4A14F-9788-41A8-BA8C-FAF87E0D76B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D75AEF-7D46-4342-B97B-3AB0EDA98FF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55A293F-0B0A-40C1-AF6C-F7711ACD023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0" y="1295400"/>
            <a:ext cx="9144000" cy="26161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4800" b="1" dirty="0">
                <a:solidFill>
                  <a:schemeClr val="accent1">
                    <a:lumMod val="25000"/>
                  </a:schemeClr>
                </a:solidFill>
                <a:latin typeface="Comic Sans MS" panose="030F0702030302020204" pitchFamily="66" charset="0"/>
              </a:rPr>
              <a:t>Unit 4 </a:t>
            </a:r>
            <a:r>
              <a:rPr lang="en-US" altLang="zh-CN" sz="4800" b="1" dirty="0" smtClean="0">
                <a:solidFill>
                  <a:schemeClr val="accent1">
                    <a:lumMod val="25000"/>
                  </a:schemeClr>
                </a:solidFill>
                <a:latin typeface="Comic Sans MS" panose="030F0702030302020204" pitchFamily="66" charset="0"/>
              </a:rPr>
              <a:t>What's </a:t>
            </a:r>
            <a:r>
              <a:rPr lang="en-US" altLang="zh-CN" sz="4800" b="1" dirty="0">
                <a:solidFill>
                  <a:schemeClr val="accent1">
                    <a:lumMod val="25000"/>
                  </a:schemeClr>
                </a:solidFill>
                <a:latin typeface="Comic Sans MS" panose="030F0702030302020204" pitchFamily="66" charset="0"/>
              </a:rPr>
              <a:t>the best movie theater?</a:t>
            </a:r>
          </a:p>
          <a:p>
            <a:endParaRPr lang="zh-CN" altLang="en-US" sz="4000" b="1" dirty="0">
              <a:solidFill>
                <a:schemeClr val="accent1">
                  <a:lumMod val="2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altLang="zh-CN" sz="2400" b="1" dirty="0">
                <a:solidFill>
                  <a:schemeClr val="accent1">
                    <a:lumMod val="25000"/>
                  </a:schemeClr>
                </a:solidFill>
                <a:latin typeface="Comic Sans MS" panose="030F0702030302020204" pitchFamily="66" charset="0"/>
              </a:rPr>
              <a:t>Section A </a:t>
            </a:r>
            <a:r>
              <a:rPr lang="en-US" altLang="zh-CN" sz="2400" b="1" dirty="0" smtClean="0">
                <a:solidFill>
                  <a:schemeClr val="accent1">
                    <a:lumMod val="25000"/>
                  </a:schemeClr>
                </a:solidFill>
                <a:latin typeface="Comic Sans MS" panose="030F0702030302020204" pitchFamily="66" charset="0"/>
              </a:rPr>
              <a:t>(Grammar Focus-3c)</a:t>
            </a:r>
            <a:endParaRPr lang="en-US" altLang="zh-CN" sz="2400" b="1" dirty="0">
              <a:solidFill>
                <a:schemeClr val="accent1">
                  <a:lumMod val="2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79267" y="5257800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2"/>
          <p:cNvSpPr txBox="1">
            <a:spLocks noChangeArrowheads="1"/>
          </p:cNvSpPr>
          <p:nvPr/>
        </p:nvSpPr>
        <p:spPr bwMode="auto">
          <a:xfrm>
            <a:off x="1042988" y="682625"/>
            <a:ext cx="7129462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800" b="1" i="1" dirty="0">
                <a:solidFill>
                  <a:srgbClr val="CC00CC"/>
                </a:solidFill>
                <a:latin typeface="Comic Sans MS" panose="030F0702030302020204" pitchFamily="66" charset="0"/>
              </a:rPr>
              <a:t>Read Grammar Focus and then complete the chart.</a:t>
            </a:r>
          </a:p>
        </p:txBody>
      </p:sp>
      <p:graphicFrame>
        <p:nvGraphicFramePr>
          <p:cNvPr id="73765" name="Group 37"/>
          <p:cNvGraphicFramePr>
            <a:graphicFrameLocks noGrp="1"/>
          </p:cNvGraphicFramePr>
          <p:nvPr/>
        </p:nvGraphicFramePr>
        <p:xfrm>
          <a:off x="1116013" y="2038350"/>
          <a:ext cx="6891337" cy="3636645"/>
        </p:xfrm>
        <a:graphic>
          <a:graphicData uri="http://schemas.openxmlformats.org/drawingml/2006/table">
            <a:tbl>
              <a:tblPr/>
              <a:tblGrid>
                <a:gridCol w="2995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95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06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________________________________________________ (</a:t>
                      </a: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可以去的最好的影院是那家？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Town Cinema.____________________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_______________________________________________________ ( </a:t>
                      </a: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它离家最近，并且你能最快地买到票。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)</a:t>
                      </a:r>
                      <a:endParaRPr kumimoji="0" lang="zh-CN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仿宋_GB2312" pitchFamily="49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_____________________________________ (</a:t>
                      </a: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镇上最差的服装店是那家？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Dream Clothes. It is ________ (</a:t>
                      </a: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差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) than Blue Moon. It has ___________ (</a:t>
                      </a: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最差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) service.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0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What do you _________ (</a:t>
                      </a: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认为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) 970AM?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I think 970AM is pretty ______ (</a:t>
                      </a:r>
                      <a:r>
                        <a:rPr kumimoji="0" lang="zh-CN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差</a:t>
                      </a:r>
                      <a:r>
                        <a:rPr kumimoji="0" lang="en-US" altLang="zh-CN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仿宋_GB2312" pitchFamily="49" charset="-122"/>
                        </a:rPr>
                        <a:t>). It has the worst music.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7964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3755" name="Text Box 27"/>
          <p:cNvSpPr txBox="1">
            <a:spLocks noChangeArrowheads="1"/>
          </p:cNvSpPr>
          <p:nvPr/>
        </p:nvSpPr>
        <p:spPr bwMode="auto">
          <a:xfrm>
            <a:off x="1258888" y="2060575"/>
            <a:ext cx="3024187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</a:pPr>
            <a:r>
              <a:rPr lang="en-US" altLang="zh-CN" b="1" dirty="0">
                <a:solidFill>
                  <a:srgbClr val="FF6600"/>
                </a:solidFill>
                <a:latin typeface="Times New Roman" panose="02020603050405020304" pitchFamily="18" charset="0"/>
              </a:rPr>
              <a:t>What's the best movie theater to go to?</a:t>
            </a:r>
          </a:p>
        </p:txBody>
      </p:sp>
      <p:sp>
        <p:nvSpPr>
          <p:cNvPr id="73756" name="Text Box 28"/>
          <p:cNvSpPr txBox="1">
            <a:spLocks noChangeArrowheads="1"/>
          </p:cNvSpPr>
          <p:nvPr/>
        </p:nvSpPr>
        <p:spPr bwMode="auto">
          <a:xfrm>
            <a:off x="5480050" y="2054225"/>
            <a:ext cx="2547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b="1" dirty="0">
                <a:solidFill>
                  <a:srgbClr val="FF66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It's the closest to home.</a:t>
            </a:r>
            <a:endParaRPr lang="zh-CN" altLang="en-US" b="1" dirty="0">
              <a:solidFill>
                <a:srgbClr val="FF66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3757" name="Text Box 29"/>
          <p:cNvSpPr txBox="1">
            <a:spLocks noChangeArrowheads="1"/>
          </p:cNvSpPr>
          <p:nvPr/>
        </p:nvSpPr>
        <p:spPr bwMode="auto">
          <a:xfrm>
            <a:off x="4284663" y="2420938"/>
            <a:ext cx="3671887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</a:pPr>
            <a:r>
              <a:rPr lang="en-US" altLang="zh-CN" b="1" dirty="0">
                <a:solidFill>
                  <a:srgbClr val="FF66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And you can buy tickets the most quickly there.</a:t>
            </a:r>
            <a:endParaRPr lang="zh-CN" altLang="en-US" b="1" dirty="0">
              <a:solidFill>
                <a:srgbClr val="FF66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3758" name="Text Box 30"/>
          <p:cNvSpPr txBox="1">
            <a:spLocks noChangeArrowheads="1"/>
          </p:cNvSpPr>
          <p:nvPr/>
        </p:nvSpPr>
        <p:spPr bwMode="auto">
          <a:xfrm>
            <a:off x="623888" y="374650"/>
            <a:ext cx="32496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zh-CN" altLang="zh-CN">
              <a:solidFill>
                <a:srgbClr val="C00000"/>
              </a:solidFill>
            </a:endParaRPr>
          </a:p>
        </p:txBody>
      </p:sp>
      <p:sp>
        <p:nvSpPr>
          <p:cNvPr id="73759" name="Text Box 31"/>
          <p:cNvSpPr txBox="1">
            <a:spLocks noChangeArrowheads="1"/>
          </p:cNvSpPr>
          <p:nvPr/>
        </p:nvSpPr>
        <p:spPr bwMode="auto">
          <a:xfrm>
            <a:off x="1169988" y="3429000"/>
            <a:ext cx="2760662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</a:pPr>
            <a:r>
              <a:rPr lang="en-US" altLang="zh-CN" b="1" dirty="0">
                <a:solidFill>
                  <a:srgbClr val="FF66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Which is the worst store in town?</a:t>
            </a:r>
            <a:endParaRPr lang="zh-CN" altLang="en-US" b="1" dirty="0">
              <a:solidFill>
                <a:srgbClr val="FF66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3760" name="Text Box 32"/>
          <p:cNvSpPr txBox="1">
            <a:spLocks noChangeArrowheads="1"/>
          </p:cNvSpPr>
          <p:nvPr/>
        </p:nvSpPr>
        <p:spPr bwMode="auto">
          <a:xfrm>
            <a:off x="6151563" y="3429000"/>
            <a:ext cx="1084262" cy="37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</a:pPr>
            <a:r>
              <a:rPr lang="en-US" altLang="zh-CN" b="1">
                <a:solidFill>
                  <a:srgbClr val="FF66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worse</a:t>
            </a:r>
            <a:endParaRPr lang="zh-CN" altLang="en-US" b="1">
              <a:solidFill>
                <a:srgbClr val="FF66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3761" name="Text Box 33"/>
          <p:cNvSpPr txBox="1">
            <a:spLocks noChangeArrowheads="1"/>
          </p:cNvSpPr>
          <p:nvPr/>
        </p:nvSpPr>
        <p:spPr bwMode="auto">
          <a:xfrm>
            <a:off x="5988050" y="3770313"/>
            <a:ext cx="1895475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</a:pPr>
            <a:r>
              <a:rPr lang="en-US" altLang="zh-CN" b="1">
                <a:solidFill>
                  <a:srgbClr val="FF66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the worst</a:t>
            </a:r>
            <a:endParaRPr lang="zh-CN" altLang="en-US" b="1">
              <a:solidFill>
                <a:srgbClr val="FF66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3762" name="Text Box 34"/>
          <p:cNvSpPr txBox="1">
            <a:spLocks noChangeArrowheads="1"/>
          </p:cNvSpPr>
          <p:nvPr/>
        </p:nvSpPr>
        <p:spPr bwMode="auto">
          <a:xfrm>
            <a:off x="2482850" y="4705350"/>
            <a:ext cx="1425575" cy="37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</a:pPr>
            <a:r>
              <a:rPr lang="en-US" altLang="zh-CN" b="1">
                <a:solidFill>
                  <a:srgbClr val="FF66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think of</a:t>
            </a:r>
            <a:endParaRPr lang="zh-CN" altLang="en-US" b="1">
              <a:solidFill>
                <a:srgbClr val="FF66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3763" name="Text Box 35"/>
          <p:cNvSpPr txBox="1">
            <a:spLocks noChangeArrowheads="1"/>
          </p:cNvSpPr>
          <p:nvPr/>
        </p:nvSpPr>
        <p:spPr bwMode="auto">
          <a:xfrm>
            <a:off x="6556375" y="4705350"/>
            <a:ext cx="895350" cy="37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</a:pPr>
            <a:r>
              <a:rPr lang="en-US" altLang="zh-CN" b="1">
                <a:solidFill>
                  <a:srgbClr val="FF66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bad</a:t>
            </a:r>
            <a:endParaRPr lang="zh-CN" altLang="en-US" b="1">
              <a:solidFill>
                <a:srgbClr val="FF6600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3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3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3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3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3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73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3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55" grpId="0" bldLvl="0" autoUpdateAnimBg="0"/>
      <p:bldP spid="73756" grpId="0" bldLvl="0" autoUpdateAnimBg="0"/>
      <p:bldP spid="73757" grpId="0" bldLvl="0" autoUpdateAnimBg="0"/>
      <p:bldP spid="73759" grpId="0" bldLvl="0" autoUpdateAnimBg="0"/>
      <p:bldP spid="73760" grpId="0" bldLvl="0" autoUpdateAnimBg="0"/>
      <p:bldP spid="73761" grpId="0" bldLvl="0" autoUpdateAnimBg="0"/>
      <p:bldP spid="73762" grpId="0" bldLvl="0" autoUpdateAnimBg="0"/>
      <p:bldP spid="73763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2"/>
          <p:cNvSpPr txBox="1">
            <a:spLocks noChangeArrowheads="1"/>
          </p:cNvSpPr>
          <p:nvPr/>
        </p:nvSpPr>
        <p:spPr bwMode="auto">
          <a:xfrm>
            <a:off x="900113" y="414338"/>
            <a:ext cx="48244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4000" b="1" i="1">
                <a:solidFill>
                  <a:srgbClr val="0000FF"/>
                </a:solidFill>
                <a:latin typeface="Comic Sans MS" panose="030F0702030302020204" pitchFamily="66" charset="0"/>
              </a:rPr>
              <a:t>Fill in the blanks.</a:t>
            </a:r>
          </a:p>
        </p:txBody>
      </p:sp>
      <p:pic>
        <p:nvPicPr>
          <p:cNvPr id="74755" name="Picture 3" descr="QQ图片201308221616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775" y="1557338"/>
            <a:ext cx="7934325" cy="381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6" name="Text Box 4"/>
          <p:cNvSpPr txBox="1">
            <a:spLocks noChangeArrowheads="1"/>
          </p:cNvSpPr>
          <p:nvPr/>
        </p:nvSpPr>
        <p:spPr bwMode="auto">
          <a:xfrm>
            <a:off x="2882900" y="1520825"/>
            <a:ext cx="896938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worst</a:t>
            </a:r>
          </a:p>
        </p:txBody>
      </p:sp>
      <p:sp>
        <p:nvSpPr>
          <p:cNvPr id="74757" name="Text Box 5"/>
          <p:cNvSpPr txBox="1">
            <a:spLocks noChangeArrowheads="1"/>
          </p:cNvSpPr>
          <p:nvPr/>
        </p:nvSpPr>
        <p:spPr bwMode="auto">
          <a:xfrm>
            <a:off x="2613025" y="2205038"/>
            <a:ext cx="1022350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good</a:t>
            </a:r>
          </a:p>
        </p:txBody>
      </p:sp>
      <p:sp>
        <p:nvSpPr>
          <p:cNvPr id="74758" name="Text Box 6"/>
          <p:cNvSpPr txBox="1">
            <a:spLocks noChangeArrowheads="1"/>
          </p:cNvSpPr>
          <p:nvPr/>
        </p:nvSpPr>
        <p:spPr bwMode="auto">
          <a:xfrm>
            <a:off x="3476625" y="4329113"/>
            <a:ext cx="1600200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the best</a:t>
            </a:r>
          </a:p>
        </p:txBody>
      </p:sp>
      <p:sp>
        <p:nvSpPr>
          <p:cNvPr id="74759" name="Text Box 7"/>
          <p:cNvSpPr txBox="1">
            <a:spLocks noChangeArrowheads="1"/>
          </p:cNvSpPr>
          <p:nvPr/>
        </p:nvSpPr>
        <p:spPr bwMode="auto">
          <a:xfrm>
            <a:off x="2482850" y="2852738"/>
            <a:ext cx="22542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more expensive</a:t>
            </a:r>
          </a:p>
        </p:txBody>
      </p:sp>
      <p:sp>
        <p:nvSpPr>
          <p:cNvPr id="74760" name="Text Box 8"/>
          <p:cNvSpPr txBox="1">
            <a:spLocks noChangeArrowheads="1"/>
          </p:cNvSpPr>
          <p:nvPr/>
        </p:nvSpPr>
        <p:spPr bwMode="auto">
          <a:xfrm>
            <a:off x="2195513" y="3249613"/>
            <a:ext cx="2481262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 the most expensive</a:t>
            </a:r>
            <a:endParaRPr lang="zh-CN" altLang="en-US" sz="2000" b="1">
              <a:solidFill>
                <a:srgbClr val="FF33CC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4761" name="Text Box 9"/>
          <p:cNvSpPr txBox="1">
            <a:spLocks noChangeArrowheads="1"/>
          </p:cNvSpPr>
          <p:nvPr/>
        </p:nvSpPr>
        <p:spPr bwMode="auto">
          <a:xfrm>
            <a:off x="539750" y="3968750"/>
            <a:ext cx="2201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most comfortable</a:t>
            </a:r>
          </a:p>
        </p:txBody>
      </p:sp>
      <p:sp>
        <p:nvSpPr>
          <p:cNvPr id="74762" name="Text Box 10"/>
          <p:cNvSpPr txBox="1">
            <a:spLocks noChangeArrowheads="1"/>
          </p:cNvSpPr>
          <p:nvPr/>
        </p:nvSpPr>
        <p:spPr bwMode="auto">
          <a:xfrm>
            <a:off x="6445250" y="2276475"/>
            <a:ext cx="798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best</a:t>
            </a:r>
          </a:p>
        </p:txBody>
      </p:sp>
      <p:sp>
        <p:nvSpPr>
          <p:cNvPr id="74763" name="Text Box 11"/>
          <p:cNvSpPr txBox="1">
            <a:spLocks noChangeArrowheads="1"/>
          </p:cNvSpPr>
          <p:nvPr/>
        </p:nvSpPr>
        <p:spPr bwMode="auto">
          <a:xfrm>
            <a:off x="1176338" y="4689475"/>
            <a:ext cx="101917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better</a:t>
            </a:r>
          </a:p>
        </p:txBody>
      </p:sp>
      <p:sp>
        <p:nvSpPr>
          <p:cNvPr id="74764" name="Text Box 12"/>
          <p:cNvSpPr txBox="1">
            <a:spLocks noChangeArrowheads="1"/>
          </p:cNvSpPr>
          <p:nvPr/>
        </p:nvSpPr>
        <p:spPr bwMode="auto">
          <a:xfrm>
            <a:off x="5508625" y="4581525"/>
            <a:ext cx="2089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>
                <a:solidFill>
                  <a:srgbClr val="FF33CC"/>
                </a:solidFill>
                <a:latin typeface="Times New Roman" panose="02020603050405020304" pitchFamily="18" charset="0"/>
              </a:rPr>
              <a:t>most interesting</a:t>
            </a:r>
          </a:p>
        </p:txBody>
      </p:sp>
      <p:sp>
        <p:nvSpPr>
          <p:cNvPr id="74765" name="Text Box 13"/>
          <p:cNvSpPr txBox="1">
            <a:spLocks noChangeArrowheads="1"/>
          </p:cNvSpPr>
          <p:nvPr/>
        </p:nvSpPr>
        <p:spPr bwMode="auto">
          <a:xfrm>
            <a:off x="3187700" y="3644900"/>
            <a:ext cx="8969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worst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4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4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4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4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4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74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6" grpId="0" bldLvl="0" autoUpdateAnimBg="0"/>
      <p:bldP spid="74757" grpId="0" bldLvl="0" autoUpdateAnimBg="0"/>
      <p:bldP spid="74758" grpId="0" bldLvl="0" autoUpdateAnimBg="0"/>
      <p:bldP spid="74759" grpId="0" bldLvl="0" autoUpdateAnimBg="0"/>
      <p:bldP spid="74760" grpId="0" bldLvl="0" autoUpdateAnimBg="0"/>
      <p:bldP spid="74761" grpId="0" bldLvl="0" autoUpdateAnimBg="0"/>
      <p:bldP spid="74762" grpId="0" bldLvl="0" autoUpdateAnimBg="0"/>
      <p:bldP spid="74763" grpId="0" bldLvl="0" autoUpdateAnimBg="0"/>
      <p:bldP spid="74764" grpId="0" bldLvl="0" autoUpdateAnimBg="0"/>
      <p:bldP spid="74765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139825" y="836613"/>
            <a:ext cx="6673850" cy="14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2400" b="1">
                <a:solidFill>
                  <a:srgbClr val="0000FF"/>
                </a:solidFill>
                <a:latin typeface="Comic Sans MS" panose="030F0702030302020204" pitchFamily="66" charset="0"/>
                <a:sym typeface="Arial" panose="020B0604020202020204" pitchFamily="34" charset="0"/>
              </a:rPr>
              <a:t>Think of three stores in your town. Fill in the chart. Then writen sentences using the information in the chart.</a:t>
            </a:r>
          </a:p>
        </p:txBody>
      </p:sp>
      <p:graphicFrame>
        <p:nvGraphicFramePr>
          <p:cNvPr id="75779" name="Group 3"/>
          <p:cNvGraphicFramePr>
            <a:graphicFrameLocks noGrp="1"/>
          </p:cNvGraphicFramePr>
          <p:nvPr/>
        </p:nvGraphicFramePr>
        <p:xfrm>
          <a:off x="762000" y="2819400"/>
          <a:ext cx="7924799" cy="2079626"/>
        </p:xfrm>
        <a:graphic>
          <a:graphicData uri="http://schemas.openxmlformats.org/drawingml/2006/table">
            <a:tbl>
              <a:tblPr/>
              <a:tblGrid>
                <a:gridCol w="13295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9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5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3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Service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best: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worst: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3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Quality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best: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worst: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Price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cheapest: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most expensive: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1139825" y="836613"/>
            <a:ext cx="6673850" cy="14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zh-CN" sz="2400" b="1">
                <a:solidFill>
                  <a:srgbClr val="0000FF"/>
                </a:solidFill>
                <a:latin typeface="Comic Sans MS" panose="030F0702030302020204" pitchFamily="66" charset="0"/>
                <a:sym typeface="Arial" panose="020B0604020202020204" pitchFamily="34" charset="0"/>
              </a:rPr>
              <a:t>Think of three restaurant near your home. Fill in the chart. Then talk in your group and choose the best one.</a:t>
            </a:r>
          </a:p>
        </p:txBody>
      </p:sp>
      <p:graphicFrame>
        <p:nvGraphicFramePr>
          <p:cNvPr id="76803" name="Group 3"/>
          <p:cNvGraphicFramePr>
            <a:graphicFrameLocks noGrp="1"/>
          </p:cNvGraphicFramePr>
          <p:nvPr/>
        </p:nvGraphicFramePr>
        <p:xfrm>
          <a:off x="828675" y="2566988"/>
          <a:ext cx="7591425" cy="3296287"/>
        </p:xfrm>
        <a:graphic>
          <a:graphicData uri="http://schemas.openxmlformats.org/drawingml/2006/table">
            <a:tbl>
              <a:tblPr/>
              <a:tblGrid>
                <a:gridCol w="311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6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4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7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Restaurant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Danny's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96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How much is a meal?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How far is it from your home?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anose="030F0702030302020204" pitchFamily="66" charset="0"/>
                          <a:ea typeface="宋体" panose="02010600030101010101" pitchFamily="2" charset="-122"/>
                        </a:rPr>
                        <a:t>10 minutes by bus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Is the service good?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DDC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0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Is the food good?</a:t>
                      </a: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F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817563" y="706438"/>
            <a:ext cx="1955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200" b="1" i="1" dirty="0">
                <a:solidFill>
                  <a:srgbClr val="0000FF"/>
                </a:solidFill>
                <a:ea typeface="黑体" panose="02010609060101010101" pitchFamily="49" charset="-122"/>
              </a:rPr>
              <a:t>小结训练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684213" y="1412875"/>
            <a:ext cx="7850187" cy="42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Dick sings ______, she sings _______ than John, but Mary sings the _______ in her class. (well)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is _______ at learning math. He is much _______ at Chinese and he is the ________ at English.(bad)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Annie says Sally is the _______ (kind) person in the world.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white flower is ________ . The yellow flower is _____________ than the white flower. The red flower is _________________ of the three. (beautiful)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</a:t>
            </a:r>
            <a:r>
              <a:rPr lang="en-US" altLang="zh-C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is __________ than any other boy in the class.(clever)</a:t>
            </a:r>
            <a:endParaRPr lang="zh-CN" alt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828" name="Text Box 4"/>
          <p:cNvSpPr txBox="1">
            <a:spLocks noChangeArrowheads="1"/>
          </p:cNvSpPr>
          <p:nvPr/>
        </p:nvSpPr>
        <p:spPr bwMode="auto">
          <a:xfrm>
            <a:off x="2411413" y="1520825"/>
            <a:ext cx="831850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>
                <a:solidFill>
                  <a:srgbClr val="FF33CC"/>
                </a:solidFill>
                <a:latin typeface="Times New Roman" panose="02020603050405020304" pitchFamily="18" charset="0"/>
              </a:rPr>
              <a:t>well</a:t>
            </a:r>
          </a:p>
        </p:txBody>
      </p:sp>
      <p:sp>
        <p:nvSpPr>
          <p:cNvPr id="77829" name="Text Box 5"/>
          <p:cNvSpPr txBox="1">
            <a:spLocks noChangeArrowheads="1"/>
          </p:cNvSpPr>
          <p:nvPr/>
        </p:nvSpPr>
        <p:spPr bwMode="auto">
          <a:xfrm>
            <a:off x="4283075" y="1520825"/>
            <a:ext cx="912813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better</a:t>
            </a:r>
            <a:endParaRPr lang="zh-CN" altLang="en-US" sz="2000" b="1">
              <a:solidFill>
                <a:srgbClr val="FF33CC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7830" name="Text Box 6"/>
          <p:cNvSpPr txBox="1">
            <a:spLocks noChangeArrowheads="1"/>
          </p:cNvSpPr>
          <p:nvPr/>
        </p:nvSpPr>
        <p:spPr bwMode="auto">
          <a:xfrm>
            <a:off x="935038" y="1989138"/>
            <a:ext cx="1260475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best</a:t>
            </a:r>
            <a:endParaRPr lang="zh-CN" altLang="en-US" sz="2000" b="1">
              <a:solidFill>
                <a:srgbClr val="FF33CC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7831" name="Text Box 7"/>
          <p:cNvSpPr txBox="1">
            <a:spLocks noChangeArrowheads="1"/>
          </p:cNvSpPr>
          <p:nvPr/>
        </p:nvSpPr>
        <p:spPr bwMode="auto">
          <a:xfrm>
            <a:off x="5940425" y="2420938"/>
            <a:ext cx="882650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worse</a:t>
            </a:r>
            <a:endParaRPr lang="zh-CN" altLang="en-US" sz="2000" b="1">
              <a:solidFill>
                <a:srgbClr val="FF33CC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1870075" y="2420938"/>
            <a:ext cx="657225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bad</a:t>
            </a:r>
            <a:endParaRPr lang="zh-CN" altLang="en-US" sz="2000" b="1">
              <a:solidFill>
                <a:srgbClr val="FF33CC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2322513" y="2924175"/>
            <a:ext cx="10239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worst</a:t>
            </a:r>
            <a:endParaRPr lang="zh-CN" altLang="en-US" sz="2000" b="1">
              <a:solidFill>
                <a:srgbClr val="FF33CC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7834" name="Text Box 10"/>
          <p:cNvSpPr txBox="1">
            <a:spLocks noChangeArrowheads="1"/>
          </p:cNvSpPr>
          <p:nvPr/>
        </p:nvSpPr>
        <p:spPr bwMode="auto">
          <a:xfrm>
            <a:off x="3563938" y="3357563"/>
            <a:ext cx="1063625" cy="395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kindest</a:t>
            </a:r>
            <a:endParaRPr lang="zh-CN" altLang="en-US" sz="2000" b="1">
              <a:solidFill>
                <a:srgbClr val="FF33CC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7835" name="Text Box 11"/>
          <p:cNvSpPr txBox="1">
            <a:spLocks noChangeArrowheads="1"/>
          </p:cNvSpPr>
          <p:nvPr/>
        </p:nvSpPr>
        <p:spPr bwMode="auto">
          <a:xfrm>
            <a:off x="3203575" y="3824288"/>
            <a:ext cx="11557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beautiful</a:t>
            </a:r>
            <a:endParaRPr lang="zh-CN" altLang="en-US" sz="2000" b="1">
              <a:solidFill>
                <a:srgbClr val="FF33CC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7836" name="Text Box 12"/>
          <p:cNvSpPr txBox="1">
            <a:spLocks noChangeArrowheads="1"/>
          </p:cNvSpPr>
          <p:nvPr/>
        </p:nvSpPr>
        <p:spPr bwMode="auto">
          <a:xfrm>
            <a:off x="6586538" y="3787775"/>
            <a:ext cx="18748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more beautiful</a:t>
            </a:r>
            <a:endParaRPr lang="zh-CN" altLang="en-US" sz="2000" b="1">
              <a:solidFill>
                <a:srgbClr val="FF33CC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7837" name="Text Box 13"/>
          <p:cNvSpPr txBox="1">
            <a:spLocks noChangeArrowheads="1"/>
          </p:cNvSpPr>
          <p:nvPr/>
        </p:nvSpPr>
        <p:spPr bwMode="auto">
          <a:xfrm>
            <a:off x="5057775" y="4257675"/>
            <a:ext cx="23939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the most beautiful</a:t>
            </a:r>
            <a:endParaRPr lang="zh-CN" altLang="en-US" sz="2000" b="1">
              <a:solidFill>
                <a:srgbClr val="FF33CC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  <p:sp>
        <p:nvSpPr>
          <p:cNvPr id="77838" name="Text Box 14"/>
          <p:cNvSpPr txBox="1">
            <a:spLocks noChangeArrowheads="1"/>
          </p:cNvSpPr>
          <p:nvPr/>
        </p:nvSpPr>
        <p:spPr bwMode="auto">
          <a:xfrm>
            <a:off x="1908175" y="5192713"/>
            <a:ext cx="10890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2000" b="1">
                <a:solidFill>
                  <a:srgbClr val="FF33CC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cleverer</a:t>
            </a:r>
            <a:endParaRPr lang="zh-CN" altLang="en-US" sz="2000" b="1">
              <a:solidFill>
                <a:srgbClr val="FF33CC"/>
              </a:solidFill>
              <a:latin typeface="Times New Roman" panose="02020603050405020304" pitchFamily="18" charset="0"/>
              <a:sym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609600" y="685800"/>
            <a:ext cx="7848600" cy="5139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i="1" dirty="0">
                <a:solidFill>
                  <a:srgbClr val="FF33CC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最高级常用到的句型：</a:t>
            </a:r>
          </a:p>
          <a:p>
            <a:pPr algn="l">
              <a:lnSpc>
                <a:spcPct val="20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1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）特殊疑问词 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+ be + the + 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最高级，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A, B, or C?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r>
              <a:rPr lang="en-US" altLang="zh-CN" sz="2000" b="1" dirty="0" err="1">
                <a:latin typeface="Times New Roman" panose="02020603050405020304" pitchFamily="18" charset="0"/>
                <a:ea typeface="仿宋_GB2312" pitchFamily="49" charset="-122"/>
              </a:rPr>
              <a:t>eg</a:t>
            </a:r>
            <a:r>
              <a:rPr lang="en-US" altLang="zh-CN" sz="2000" b="1" dirty="0">
                <a:latin typeface="Times New Roman" panose="02020603050405020304" pitchFamily="18" charset="0"/>
                <a:ea typeface="仿宋_GB2312" pitchFamily="49" charset="-122"/>
              </a:rPr>
              <a:t>.  Which city is the most beautiful, Beijing, Shanghai or Fuzhou?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仿宋_GB2312" pitchFamily="49" charset="-122"/>
              </a:rPr>
              <a:t>       </a:t>
            </a:r>
            <a:r>
              <a:rPr lang="zh-CN" altLang="en-US" sz="2000" b="1" dirty="0">
                <a:latin typeface="Times New Roman" panose="02020603050405020304" pitchFamily="18" charset="0"/>
                <a:ea typeface="仿宋_GB2312" pitchFamily="49" charset="-122"/>
              </a:rPr>
              <a:t>你最喜欢哪个城市，北京，上海还是福州？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）主语 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+ be + 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序数词 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+ 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最高级 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+ 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名词单数 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+ 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表示范围的短语。</a:t>
            </a:r>
          </a:p>
          <a:p>
            <a:pPr algn="l">
              <a:lnSpc>
                <a:spcPct val="150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r>
              <a:rPr lang="en-US" altLang="zh-CN" sz="2000" b="1" dirty="0" err="1">
                <a:latin typeface="Times New Roman" panose="02020603050405020304" pitchFamily="18" charset="0"/>
                <a:ea typeface="仿宋_GB2312" pitchFamily="49" charset="-122"/>
              </a:rPr>
              <a:t>eg</a:t>
            </a:r>
            <a:r>
              <a:rPr lang="en-US" altLang="zh-CN" sz="2000" b="1" dirty="0">
                <a:latin typeface="Times New Roman" panose="02020603050405020304" pitchFamily="18" charset="0"/>
                <a:ea typeface="仿宋_GB2312" pitchFamily="49" charset="-122"/>
              </a:rPr>
              <a:t>.  The Yellow River is the second longest river in China.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仿宋_GB2312" pitchFamily="49" charset="-122"/>
              </a:rPr>
              <a:t>      </a:t>
            </a:r>
            <a:r>
              <a:rPr lang="zh-CN" altLang="en-US" sz="2000" b="1" dirty="0">
                <a:latin typeface="Times New Roman" panose="02020603050405020304" pitchFamily="18" charset="0"/>
                <a:ea typeface="仿宋_GB2312" pitchFamily="49" charset="-122"/>
              </a:rPr>
              <a:t>黄河是中国第二长的河流。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3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）主语 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+ be + one of + the + 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最高级 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+ 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复数名词 </a:t>
            </a:r>
            <a:r>
              <a:rPr lang="en-US" altLang="zh-CN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+ </a:t>
            </a:r>
            <a:r>
              <a:rPr lang="zh-CN" altLang="en-US" sz="2000" b="1" dirty="0">
                <a:solidFill>
                  <a:srgbClr val="0000FF"/>
                </a:solidFill>
                <a:latin typeface="Times New Roman" panose="02020603050405020304" pitchFamily="18" charset="0"/>
                <a:ea typeface="仿宋_GB2312" pitchFamily="49" charset="-122"/>
              </a:rPr>
              <a:t>表示范围的短语。</a:t>
            </a:r>
          </a:p>
          <a:p>
            <a:pPr algn="l">
              <a:lnSpc>
                <a:spcPct val="150000"/>
              </a:lnSpc>
            </a:pPr>
            <a:r>
              <a:rPr lang="zh-CN" altLang="en-US" sz="2000" b="1" dirty="0">
                <a:latin typeface="Times New Roman" panose="02020603050405020304" pitchFamily="18" charset="0"/>
                <a:ea typeface="仿宋_GB2312" pitchFamily="49" charset="-122"/>
              </a:rPr>
              <a:t> </a:t>
            </a:r>
            <a:r>
              <a:rPr lang="en-US" altLang="zh-CN" sz="2000" b="1" dirty="0" err="1">
                <a:latin typeface="Times New Roman" panose="02020603050405020304" pitchFamily="18" charset="0"/>
                <a:ea typeface="仿宋_GB2312" pitchFamily="49" charset="-122"/>
              </a:rPr>
              <a:t>eg</a:t>
            </a:r>
            <a:r>
              <a:rPr lang="en-US" altLang="zh-CN" sz="2000" b="1" dirty="0">
                <a:latin typeface="Times New Roman" panose="02020603050405020304" pitchFamily="18" charset="0"/>
                <a:ea typeface="仿宋_GB2312" pitchFamily="49" charset="-122"/>
              </a:rPr>
              <a:t>.  She is one of the tallest girls in her </a:t>
            </a:r>
            <a:r>
              <a:rPr lang="en-US" altLang="zh-CN" sz="2000" b="1" dirty="0" err="1">
                <a:latin typeface="Times New Roman" panose="02020603050405020304" pitchFamily="18" charset="0"/>
                <a:ea typeface="仿宋_GB2312" pitchFamily="49" charset="-122"/>
              </a:rPr>
              <a:t>calss</a:t>
            </a:r>
            <a:r>
              <a:rPr lang="en-US" altLang="zh-CN" sz="2000" b="1" dirty="0">
                <a:latin typeface="Times New Roman" panose="02020603050405020304" pitchFamily="18" charset="0"/>
                <a:ea typeface="仿宋_GB2312" pitchFamily="49" charset="-122"/>
              </a:rPr>
              <a:t>.</a:t>
            </a:r>
          </a:p>
          <a:p>
            <a:pPr algn="l"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  <a:ea typeface="仿宋_GB2312" pitchFamily="49" charset="-122"/>
              </a:rPr>
              <a:t>      </a:t>
            </a:r>
            <a:r>
              <a:rPr lang="zh-CN" altLang="en-US" sz="2000" b="1" dirty="0">
                <a:latin typeface="Times New Roman" panose="02020603050405020304" pitchFamily="18" charset="0"/>
                <a:ea typeface="仿宋_GB2312" pitchFamily="49" charset="-122"/>
              </a:rPr>
              <a:t>她是班上最高的女孩之一</a:t>
            </a:r>
            <a:r>
              <a:rPr lang="zh-CN" altLang="en-US" sz="2000" b="1" dirty="0" smtClean="0">
                <a:latin typeface="Times New Roman" panose="02020603050405020304" pitchFamily="18" charset="0"/>
                <a:ea typeface="仿宋_GB2312" pitchFamily="49" charset="-122"/>
              </a:rPr>
              <a:t>。 </a:t>
            </a:r>
            <a:endParaRPr lang="zh-CN" altLang="en-US" sz="2000" b="1" dirty="0">
              <a:latin typeface="Times New Roman" panose="02020603050405020304" pitchFamily="18" charset="0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88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88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788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788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788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788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788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788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788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7885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534</Words>
  <Application>Microsoft Office PowerPoint</Application>
  <PresentationFormat>全屏显示(4:3)</PresentationFormat>
  <Paragraphs>77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仿宋_GB2312</vt:lpstr>
      <vt:lpstr>黑体</vt:lpstr>
      <vt:lpstr>宋体</vt:lpstr>
      <vt:lpstr>微软雅黑</vt:lpstr>
      <vt:lpstr>Arial</vt:lpstr>
      <vt:lpstr>Calibri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2023-01-17T03:17:32Z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5F6BA66195EB462B8697064E9A7363AE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