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878C2BAC-99BF-46CB-AB23-D63E31786A77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6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11B45E30-982B-49AA-810E-AB96F0709B2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459D0DD-DF59-4A65-B6AF-861043185E7F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0A0E800-A098-4790-883D-93E9C2A7BA46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E171BFA-67F1-4AFD-8D56-CF9B63582316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DE81EBE-F61B-44D1-BE1A-6653215322CF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243D-5284-4624-B2F1-6AF7327F6FA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0E445-2E77-4E6A-84CB-F43B9DEECA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AD48-EDE5-4104-80F0-E00CA58DCF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11A4-7999-4A47-9841-3FE1666625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FAB6-B7D8-41D4-9A62-26A9EC3525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CA83-855C-43BC-81FC-2D11695BD2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D1F7-614B-4CF4-A2F9-F298D47A6C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B2BC-915F-4E26-BF7A-ABF665FA2A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01E6-751B-4A08-8A04-9E8FA83C6D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0F50-F25F-4848-8345-C7281A2056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4A86-C62C-4B6B-AF17-AB1B20ABB04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7A01-0886-4C76-9C94-50E9E7F835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6246-5E31-417A-9FF6-D44A1B4EE7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E37D-2C37-417D-B5FF-81F0A9C930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972E-F976-4FBA-97C3-19D5D90583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F03E-E377-4509-AA7F-45B6F89CE6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EA8D4-07B4-44A3-8284-A9391D19B3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4C162-49A5-48A2-8E87-433643C6BD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3C35-3B0C-4C0A-84A5-2DFB399C07B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716B-E661-457A-843C-6242F456D6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5C00-50AB-4DFC-B5B6-D0C1EE9CD4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E0D0-FA41-401F-9941-A3B7B897AB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A5F6-0B62-48A3-BB18-B02BDF1641A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87ED6-084C-4E3E-8EE7-361237243E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FD8A1-7B05-469B-8E1A-A6FC09C3A1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B3BD-9FD9-42B4-BCAD-6C9FC48DA4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E3BEE2-9E25-45C4-92BB-69DC0B540B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1353-3304-46D9-A69A-33695ACF81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1A08-5C29-40B2-996D-4CFDF420E4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EE57-1D75-4260-BC37-32F007F28DD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ABE42-0C1D-47CF-8672-2C71A16539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1E77-489B-419A-B79C-DD4921AFA4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84B-600F-4BE0-AA28-43881F47D6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ADF4-6BBE-47F5-A6D4-3E0343E2882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3953-9CAA-463C-84B7-D2B62616AE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B3CD-5353-4A28-9313-EE1DF68AD1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28FA-D32E-494C-B9E9-B507CC690D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8E77-7055-42EC-B83D-917CDC1C51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ABDD-C570-4731-8CB0-C0E560038C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7EFA-1429-4B1F-99A2-ED2384747BA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6D19-6137-4825-984D-8570CF2C4A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0235F2-B182-4D30-A8D2-D00AF7CE5D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24C3AE-09F4-4E38-B367-C37E379AE17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56322"/>
            <a:ext cx="9144000" cy="115208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分数混合运算（二）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8847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779467" y="1112838"/>
            <a:ext cx="758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1、六（1）班有学生40人，其中女生人数占全班人数的    ，男生有多少人？</a:t>
            </a:r>
          </a:p>
        </p:txBody>
      </p:sp>
      <p:graphicFrame>
        <p:nvGraphicFramePr>
          <p:cNvPr id="12292" name="对象 -2147482571"/>
          <p:cNvGraphicFramePr>
            <a:graphicFrameLocks noChangeAspect="1"/>
          </p:cNvGraphicFramePr>
          <p:nvPr/>
        </p:nvGraphicFramePr>
        <p:xfrm>
          <a:off x="6781800" y="1112838"/>
          <a:ext cx="2555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112838"/>
                        <a:ext cx="2555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对象 -2147482560"/>
          <p:cNvGraphicFramePr>
            <a:graphicFrameLocks noChangeAspect="1"/>
          </p:cNvGraphicFramePr>
          <p:nvPr/>
        </p:nvGraphicFramePr>
        <p:xfrm>
          <a:off x="3108325" y="2025651"/>
          <a:ext cx="1841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5" imgW="711200" imgH="838200" progId="Equation.KSEE3">
                  <p:embed/>
                </p:oleObj>
              </mc:Choice>
              <mc:Fallback>
                <p:oleObj r:id="rId5" imgW="711200" imgH="838200" progId="Equation.KSEE3">
                  <p:embed/>
                  <p:pic>
                    <p:nvPicPr>
                      <p:cNvPr id="0" name="对象 -21474825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2025651"/>
                        <a:ext cx="18415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752729" y="3951289"/>
            <a:ext cx="20288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答：男生有24人。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779467" y="1112838"/>
            <a:ext cx="758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1、六（1）班有学生40人，其中女生人数占全班人数的    ，男生有多少人？</a:t>
            </a:r>
          </a:p>
        </p:txBody>
      </p:sp>
      <p:graphicFrame>
        <p:nvGraphicFramePr>
          <p:cNvPr id="13316" name="对象 -2147482571"/>
          <p:cNvGraphicFramePr>
            <a:graphicFrameLocks noChangeAspect="1"/>
          </p:cNvGraphicFramePr>
          <p:nvPr/>
        </p:nvGraphicFramePr>
        <p:xfrm>
          <a:off x="6781800" y="1112838"/>
          <a:ext cx="2555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112838"/>
                        <a:ext cx="2555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752729" y="3951289"/>
            <a:ext cx="20288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答：男生有24人。</a:t>
            </a:r>
          </a:p>
        </p:txBody>
      </p:sp>
      <p:graphicFrame>
        <p:nvGraphicFramePr>
          <p:cNvPr id="22533" name="对象 -2147482559"/>
          <p:cNvGraphicFramePr>
            <a:graphicFrameLocks noChangeAspect="1"/>
          </p:cNvGraphicFramePr>
          <p:nvPr/>
        </p:nvGraphicFramePr>
        <p:xfrm>
          <a:off x="2992442" y="1914527"/>
          <a:ext cx="191293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r:id="rId5" imgW="736600" imgH="1028700" progId="Equation.KSEE3">
                  <p:embed/>
                </p:oleObj>
              </mc:Choice>
              <mc:Fallback>
                <p:oleObj r:id="rId5" imgW="736600" imgH="1028700" progId="Equation.KSEE3">
                  <p:embed/>
                  <p:pic>
                    <p:nvPicPr>
                      <p:cNvPr id="0" name="对象 -21474825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42" y="1914527"/>
                        <a:ext cx="1912937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副标题 2"/>
          <p:cNvSpPr txBox="1">
            <a:spLocks noChangeArrowheads="1"/>
          </p:cNvSpPr>
          <p:nvPr/>
        </p:nvSpPr>
        <p:spPr bwMode="auto">
          <a:xfrm>
            <a:off x="652467" y="815977"/>
            <a:ext cx="7585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、算一算，说说你有什么发现。</a:t>
            </a:r>
          </a:p>
        </p:txBody>
      </p:sp>
      <p:pic>
        <p:nvPicPr>
          <p:cNvPr id="14340" name="图片 -21474825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1954" y="1544640"/>
            <a:ext cx="4321175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243013" y="3197227"/>
            <a:ext cx="2863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两个算式的结果都</a:t>
            </a:r>
          </a:p>
        </p:txBody>
      </p:sp>
      <p:graphicFrame>
        <p:nvGraphicFramePr>
          <p:cNvPr id="23557" name="对象 -2147482558"/>
          <p:cNvGraphicFramePr>
            <a:graphicFrameLocks noChangeAspect="1"/>
          </p:cNvGraphicFramePr>
          <p:nvPr/>
        </p:nvGraphicFramePr>
        <p:xfrm>
          <a:off x="3303588" y="3197226"/>
          <a:ext cx="4000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r:id="rId4" imgW="228600" imgH="393700" progId="Equation.KSEE3">
                  <p:embed/>
                </p:oleObj>
              </mc:Choice>
              <mc:Fallback>
                <p:oleObj r:id="rId4" imgW="228600" imgH="393700" progId="Equation.KSEE3">
                  <p:embed/>
                  <p:pic>
                    <p:nvPicPr>
                      <p:cNvPr id="0" name="对象 -2147482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3197226"/>
                        <a:ext cx="4000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799013" y="3287714"/>
            <a:ext cx="2863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两个算式的结果都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71692" y="4192589"/>
            <a:ext cx="47831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整数的运算律在分数运算中同样适用。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、十一黄金周，游乐园第一天的门票收入960元，第二天比第一天增加了        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（1）画图表示第二天的门票收入。</a:t>
            </a:r>
          </a:p>
        </p:txBody>
      </p:sp>
      <p:graphicFrame>
        <p:nvGraphicFramePr>
          <p:cNvPr id="15364" name="对象 15"/>
          <p:cNvGraphicFramePr>
            <a:graphicFrameLocks noChangeAspect="1"/>
          </p:cNvGraphicFramePr>
          <p:nvPr/>
        </p:nvGraphicFramePr>
        <p:xfrm>
          <a:off x="1981204" y="1228727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4" y="1228727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92242" y="2433639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第一天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892429" y="2727327"/>
            <a:ext cx="2593975" cy="119063"/>
            <a:chOff x="4554" y="4859"/>
            <a:chExt cx="6048" cy="18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554" y="5044"/>
              <a:ext cx="6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4573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10583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48092" y="232886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960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423992" y="297656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第二天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892425" y="3213102"/>
            <a:ext cx="3867150" cy="119063"/>
            <a:chOff x="4554" y="4859"/>
            <a:chExt cx="3657" cy="188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4554" y="5019"/>
              <a:ext cx="3657" cy="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4572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8211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直接连接符 20"/>
          <p:cNvCxnSpPr/>
          <p:nvPr/>
        </p:nvCxnSpPr>
        <p:spPr>
          <a:xfrm flipV="1">
            <a:off x="5551488" y="3230563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4602167" y="3482975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？元</a:t>
            </a:r>
          </a:p>
        </p:txBody>
      </p:sp>
      <p:sp>
        <p:nvSpPr>
          <p:cNvPr id="3" name="右大括号 2"/>
          <p:cNvSpPr/>
          <p:nvPr/>
        </p:nvSpPr>
        <p:spPr>
          <a:xfrm rot="16200000">
            <a:off x="5976940" y="2409827"/>
            <a:ext cx="358775" cy="120967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713417" y="2339977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增加了</a:t>
            </a:r>
          </a:p>
        </p:txBody>
      </p:sp>
      <p:graphicFrame>
        <p:nvGraphicFramePr>
          <p:cNvPr id="28" name="对象 15"/>
          <p:cNvGraphicFramePr>
            <a:graphicFrameLocks noChangeAspect="1"/>
          </p:cNvGraphicFramePr>
          <p:nvPr/>
        </p:nvGraphicFramePr>
        <p:xfrm>
          <a:off x="6540504" y="2297115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4" y="2297115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27" grpId="0"/>
      <p:bldP spid="3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、十一黄金周，游乐园第一天的门票收入960元，第二天比第一天增加了        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（2）算一算第二天的门票收入是多少元。</a:t>
            </a:r>
          </a:p>
        </p:txBody>
      </p:sp>
      <p:graphicFrame>
        <p:nvGraphicFramePr>
          <p:cNvPr id="16388" name="对象 15"/>
          <p:cNvGraphicFramePr>
            <a:graphicFrameLocks noChangeAspect="1"/>
          </p:cNvGraphicFramePr>
          <p:nvPr/>
        </p:nvGraphicFramePr>
        <p:xfrm>
          <a:off x="1981204" y="1228727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4" y="1228727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568579" y="3632200"/>
            <a:ext cx="425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答：第二天的门票收入是1120元。</a:t>
            </a:r>
          </a:p>
        </p:txBody>
      </p:sp>
      <p:graphicFrame>
        <p:nvGraphicFramePr>
          <p:cNvPr id="16390" name="对象 24"/>
          <p:cNvGraphicFramePr>
            <a:graphicFrameLocks noChangeAspect="1"/>
          </p:cNvGraphicFramePr>
          <p:nvPr/>
        </p:nvGraphicFramePr>
        <p:xfrm>
          <a:off x="2740025" y="2647950"/>
          <a:ext cx="2597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r:id="rId5" imgW="1511300" imgH="393700" progId="Equation.KSEE3">
                  <p:embed/>
                </p:oleObj>
              </mc:Choice>
              <mc:Fallback>
                <p:oleObj r:id="rId5" imgW="1511300" imgH="393700" progId="Equation.KSEE3">
                  <p:embed/>
                  <p:pic>
                    <p:nvPicPr>
                      <p:cNvPr id="0" name="对象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2647950"/>
                        <a:ext cx="2597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219204" y="1201738"/>
            <a:ext cx="7192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、水结成冰后，体积大约增加       。现有20L的水，能结成多少立方分米的冰？</a:t>
            </a:r>
          </a:p>
        </p:txBody>
      </p:sp>
      <p:graphicFrame>
        <p:nvGraphicFramePr>
          <p:cNvPr id="17412" name="对象 15"/>
          <p:cNvGraphicFramePr>
            <a:graphicFrameLocks noChangeAspect="1"/>
          </p:cNvGraphicFramePr>
          <p:nvPr/>
        </p:nvGraphicFramePr>
        <p:xfrm>
          <a:off x="4441829" y="1201738"/>
          <a:ext cx="2952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3" imgW="203200" imgH="393700" progId="Equation.KSEE3">
                  <p:embed/>
                </p:oleObj>
              </mc:Choice>
              <mc:Fallback>
                <p:oleObj r:id="rId3" imgW="2032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9" y="1201738"/>
                        <a:ext cx="2952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82879" y="3978277"/>
            <a:ext cx="35607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答：能结成22立方分米的冰。</a:t>
            </a:r>
          </a:p>
        </p:txBody>
      </p:sp>
      <p:graphicFrame>
        <p:nvGraphicFramePr>
          <p:cNvPr id="26629" name="对象 25"/>
          <p:cNvGraphicFramePr>
            <a:graphicFrameLocks noChangeAspect="1"/>
          </p:cNvGraphicFramePr>
          <p:nvPr/>
        </p:nvGraphicFramePr>
        <p:xfrm>
          <a:off x="2906713" y="2897188"/>
          <a:ext cx="336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r:id="rId5" imgW="1828800" imgH="393700" progId="Equation.KSEE3">
                  <p:embed/>
                </p:oleObj>
              </mc:Choice>
              <mc:Fallback>
                <p:oleObj r:id="rId5" imgW="1828800" imgH="393700" progId="Equation.KSEE3">
                  <p:embed/>
                  <p:pic>
                    <p:nvPicPr>
                      <p:cNvPr id="0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2897188"/>
                        <a:ext cx="336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5" name="图片 -214748258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99217" y="1911350"/>
            <a:ext cx="108743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、看图列式计算。</a:t>
            </a:r>
          </a:p>
        </p:txBody>
      </p:sp>
      <p:pic>
        <p:nvPicPr>
          <p:cNvPr id="18436" name="图片 -214748255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31950" y="1773238"/>
            <a:ext cx="61150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652" name="对象 26"/>
          <p:cNvGraphicFramePr>
            <a:graphicFrameLocks noChangeAspect="1"/>
          </p:cNvGraphicFramePr>
          <p:nvPr/>
        </p:nvGraphicFramePr>
        <p:xfrm>
          <a:off x="1492250" y="3573463"/>
          <a:ext cx="21082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r:id="rId5" imgW="1308100" imgH="393700" progId="Equation.KSEE3">
                  <p:embed/>
                </p:oleObj>
              </mc:Choice>
              <mc:Fallback>
                <p:oleObj r:id="rId5" imgW="1308100" imgH="393700" progId="Equation.KSEE3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3573463"/>
                        <a:ext cx="21082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对象 27"/>
          <p:cNvGraphicFramePr>
            <a:graphicFrameLocks noChangeAspect="1"/>
          </p:cNvGraphicFramePr>
          <p:nvPr/>
        </p:nvGraphicFramePr>
        <p:xfrm>
          <a:off x="4625979" y="3573463"/>
          <a:ext cx="22447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7" imgW="1422400" imgH="393700" progId="Equation.KSEE3">
                  <p:embed/>
                </p:oleObj>
              </mc:Choice>
              <mc:Fallback>
                <p:oleObj r:id="rId7" imgW="1422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9" y="3573463"/>
                        <a:ext cx="22447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765175" y="1360489"/>
            <a:ext cx="7613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4、一本故事书有140页，齐思已经看了这本书的     ，还剩多少页没有看？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25725" y="3300413"/>
            <a:ext cx="4514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答：还剩60页没有看。</a:t>
            </a:r>
          </a:p>
        </p:txBody>
      </p:sp>
      <p:graphicFrame>
        <p:nvGraphicFramePr>
          <p:cNvPr id="19461" name="对象 27"/>
          <p:cNvGraphicFramePr>
            <a:graphicFrameLocks noChangeAspect="1"/>
          </p:cNvGraphicFramePr>
          <p:nvPr/>
        </p:nvGraphicFramePr>
        <p:xfrm>
          <a:off x="5770567" y="1360488"/>
          <a:ext cx="2047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7" y="1360488"/>
                        <a:ext cx="2047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对象 42"/>
          <p:cNvGraphicFramePr>
            <a:graphicFrameLocks noChangeAspect="1"/>
          </p:cNvGraphicFramePr>
          <p:nvPr/>
        </p:nvGraphicFramePr>
        <p:xfrm>
          <a:off x="3073400" y="2419350"/>
          <a:ext cx="21717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r:id="rId5" imgW="1397000" imgH="393700" progId="Equation.KSEE3">
                  <p:embed/>
                </p:oleObj>
              </mc:Choice>
              <mc:Fallback>
                <p:oleObj r:id="rId5" imgW="1397000" imgH="393700" progId="Equation.KSEE3">
                  <p:embed/>
                  <p:pic>
                    <p:nvPicPr>
                      <p:cNvPr id="0" name="对象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419350"/>
                        <a:ext cx="21717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5、（1）笑笑的体重是40kg，淘气的体重比笑笑的重    ，淘气的体重是多少千克？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814638" y="3482977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答：淘气的体重是45千克。</a:t>
            </a:r>
          </a:p>
        </p:txBody>
      </p:sp>
      <p:graphicFrame>
        <p:nvGraphicFramePr>
          <p:cNvPr id="20485" name="对象 28"/>
          <p:cNvGraphicFramePr>
            <a:graphicFrameLocks noChangeAspect="1"/>
          </p:cNvGraphicFramePr>
          <p:nvPr/>
        </p:nvGraphicFramePr>
        <p:xfrm>
          <a:off x="6437313" y="1222375"/>
          <a:ext cx="23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3" y="1222375"/>
                        <a:ext cx="2349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对象 43"/>
          <p:cNvGraphicFramePr>
            <a:graphicFrameLocks noChangeAspect="1"/>
          </p:cNvGraphicFramePr>
          <p:nvPr/>
        </p:nvGraphicFramePr>
        <p:xfrm>
          <a:off x="3078167" y="2509838"/>
          <a:ext cx="21113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r:id="rId6" imgW="1320165" imgH="393700" progId="Equation.KSEE3">
                  <p:embed/>
                </p:oleObj>
              </mc:Choice>
              <mc:Fallback>
                <p:oleObj r:id="rId6" imgW="1320165" imgH="393700" progId="Equation.KSEE3">
                  <p:embed/>
                  <p:pic>
                    <p:nvPicPr>
                      <p:cNvPr id="0" name="对象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167" y="2509838"/>
                        <a:ext cx="21113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5、 （2）淘气的的体重是40kg，笑笑的体重比淘气的轻     ，笑笑的体重是多少千克？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814638" y="3482977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答：笑笑的体重是40千克。</a:t>
            </a:r>
          </a:p>
        </p:txBody>
      </p:sp>
      <p:graphicFrame>
        <p:nvGraphicFramePr>
          <p:cNvPr id="21509" name="对象 28"/>
          <p:cNvGraphicFramePr>
            <a:graphicFrameLocks noChangeAspect="1"/>
          </p:cNvGraphicFramePr>
          <p:nvPr/>
        </p:nvGraphicFramePr>
        <p:xfrm>
          <a:off x="6723063" y="1222375"/>
          <a:ext cx="23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1222375"/>
                        <a:ext cx="2349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对象 -2147482569"/>
          <p:cNvGraphicFramePr>
            <a:graphicFrameLocks noChangeAspect="1"/>
          </p:cNvGraphicFramePr>
          <p:nvPr/>
        </p:nvGraphicFramePr>
        <p:xfrm>
          <a:off x="3184529" y="2492377"/>
          <a:ext cx="21828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r:id="rId6" imgW="1333500" imgH="393700" progId="Equation.KSEE3">
                  <p:embed/>
                </p:oleObj>
              </mc:Choice>
              <mc:Fallback>
                <p:oleObj r:id="rId6" imgW="1333500" imgH="393700" progId="Equation.KSEE3">
                  <p:embed/>
                  <p:pic>
                    <p:nvPicPr>
                      <p:cNvPr id="0" name="对象 -2147482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9" y="2492377"/>
                        <a:ext cx="21828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pic>
        <p:nvPicPr>
          <p:cNvPr id="4100" name="图片 -21474825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2550" y="1376365"/>
            <a:ext cx="467995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035050" y="1054100"/>
            <a:ext cx="74803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6、公园的园丁新种植了480盆花，其中杜鹃花占     ，月季花占    。新种植的这两种花共有多少盆？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22639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答：新种植的这两种花共有400盆。</a:t>
            </a:r>
          </a:p>
        </p:txBody>
      </p:sp>
      <p:graphicFrame>
        <p:nvGraphicFramePr>
          <p:cNvPr id="22533" name="对象 -2147482578"/>
          <p:cNvGraphicFramePr>
            <a:graphicFrameLocks noChangeAspect="1"/>
          </p:cNvGraphicFramePr>
          <p:nvPr/>
        </p:nvGraphicFramePr>
        <p:xfrm>
          <a:off x="6118227" y="1050925"/>
          <a:ext cx="2143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7" y="1050925"/>
                        <a:ext cx="21431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对象 -2147482577"/>
          <p:cNvGraphicFramePr>
            <a:graphicFrameLocks noChangeAspect="1"/>
          </p:cNvGraphicFramePr>
          <p:nvPr/>
        </p:nvGraphicFramePr>
        <p:xfrm>
          <a:off x="7500938" y="1130301"/>
          <a:ext cx="2206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1130301"/>
                        <a:ext cx="2206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对象 -2147482568"/>
          <p:cNvGraphicFramePr>
            <a:graphicFrameLocks noChangeAspect="1"/>
          </p:cNvGraphicFramePr>
          <p:nvPr/>
        </p:nvGraphicFramePr>
        <p:xfrm>
          <a:off x="2552700" y="2505077"/>
          <a:ext cx="27622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r:id="rId7" imgW="1548765" imgH="393700" progId="Equation.KSEE3">
                  <p:embed/>
                </p:oleObj>
              </mc:Choice>
              <mc:Fallback>
                <p:oleObj r:id="rId7" imgW="1548765" imgH="393700" progId="Equation.KSEE3">
                  <p:embed/>
                  <p:pic>
                    <p:nvPicPr>
                      <p:cNvPr id="0" name="对象 -21474825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505077"/>
                        <a:ext cx="276225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035050" y="1054101"/>
            <a:ext cx="74803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7、越野赛跑全程12km，其中环山路段占    ，海滨路段占    ，其余的是公路路段。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（1）环山路段比海滨路段长多少千米？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22639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答：环山路段比海滨路段长2千米。</a:t>
            </a:r>
          </a:p>
        </p:txBody>
      </p:sp>
      <p:graphicFrame>
        <p:nvGraphicFramePr>
          <p:cNvPr id="23557" name="对象 -2147482578"/>
          <p:cNvGraphicFramePr>
            <a:graphicFrameLocks noChangeAspect="1"/>
          </p:cNvGraphicFramePr>
          <p:nvPr/>
        </p:nvGraphicFramePr>
        <p:xfrm>
          <a:off x="5384800" y="1130300"/>
          <a:ext cx="1968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130300"/>
                        <a:ext cx="1968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对象 -2147482577"/>
          <p:cNvGraphicFramePr>
            <a:graphicFrameLocks noChangeAspect="1"/>
          </p:cNvGraphicFramePr>
          <p:nvPr/>
        </p:nvGraphicFramePr>
        <p:xfrm>
          <a:off x="6940554" y="1054101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4" y="1054101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对象 -2147482567"/>
          <p:cNvGraphicFramePr>
            <a:graphicFrameLocks noChangeAspect="1"/>
          </p:cNvGraphicFramePr>
          <p:nvPr/>
        </p:nvGraphicFramePr>
        <p:xfrm>
          <a:off x="2643188" y="2362200"/>
          <a:ext cx="25828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r:id="rId7" imgW="1320165" imgH="393700" progId="Equation.KSEE3">
                  <p:embed/>
                </p:oleObj>
              </mc:Choice>
              <mc:Fallback>
                <p:oleObj r:id="rId7" imgW="1320165" imgH="393700" progId="Equation.KSEE3">
                  <p:embed/>
                  <p:pic>
                    <p:nvPicPr>
                      <p:cNvPr id="0" name="对象 -21474825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362200"/>
                        <a:ext cx="258286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035050" y="1054101"/>
            <a:ext cx="74803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7、越野赛跑全程12km，其中环山路段占    ，海滨路段占    ，其余的是公路路段。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（2）如果明年吧赛跑全程延长    ，将是多少千米？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00413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答：环山路段比海滨路段长2千米。</a:t>
            </a:r>
          </a:p>
        </p:txBody>
      </p:sp>
      <p:graphicFrame>
        <p:nvGraphicFramePr>
          <p:cNvPr id="24581" name="对象 -2147482578"/>
          <p:cNvGraphicFramePr>
            <a:graphicFrameLocks noChangeAspect="1"/>
          </p:cNvGraphicFramePr>
          <p:nvPr/>
        </p:nvGraphicFramePr>
        <p:xfrm>
          <a:off x="5384800" y="1130300"/>
          <a:ext cx="1968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130300"/>
                        <a:ext cx="1968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对象 -2147482577"/>
          <p:cNvGraphicFramePr>
            <a:graphicFrameLocks noChangeAspect="1"/>
          </p:cNvGraphicFramePr>
          <p:nvPr/>
        </p:nvGraphicFramePr>
        <p:xfrm>
          <a:off x="6940554" y="1054101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4" y="1054101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对象 -2147482574"/>
          <p:cNvGraphicFramePr>
            <a:graphicFrameLocks noChangeAspect="1"/>
          </p:cNvGraphicFramePr>
          <p:nvPr/>
        </p:nvGraphicFramePr>
        <p:xfrm>
          <a:off x="4195763" y="1870076"/>
          <a:ext cx="328612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r:id="rId7" imgW="203200" imgH="393700" progId="Equation.KSEE3">
                  <p:embed/>
                </p:oleObj>
              </mc:Choice>
              <mc:Fallback>
                <p:oleObj r:id="rId7" imgW="203200" imgH="393700" progId="Equation.KSEE3">
                  <p:embed/>
                  <p:pic>
                    <p:nvPicPr>
                      <p:cNvPr id="0" name="对象 -21474825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1870076"/>
                        <a:ext cx="328612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对象 -2147482566"/>
          <p:cNvGraphicFramePr>
            <a:graphicFrameLocks noChangeAspect="1"/>
          </p:cNvGraphicFramePr>
          <p:nvPr/>
        </p:nvGraphicFramePr>
        <p:xfrm>
          <a:off x="3209929" y="2632076"/>
          <a:ext cx="256222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r:id="rId9" imgW="1511300" imgH="393700" progId="Equation.KSEE3">
                  <p:embed/>
                </p:oleObj>
              </mc:Choice>
              <mc:Fallback>
                <p:oleObj r:id="rId9" imgW="1511300" imgH="393700" progId="Equation.KSEE3">
                  <p:embed/>
                  <p:pic>
                    <p:nvPicPr>
                      <p:cNvPr id="0" name="对象 -21474825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9" y="2632076"/>
                        <a:ext cx="256222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62388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①先根据分数乘法的意义，求出多（或少）的几分之几是多少，再用加（或减）法求这个数；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8426" y="2513014"/>
            <a:ext cx="5222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②先求出另一个数占单位“1”的几分之几，再根据分数乘法的意义，用乘法计算。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8425" y="3625851"/>
            <a:ext cx="53022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整数的运算律在分数运算中同样适用。</a:t>
            </a:r>
          </a:p>
        </p:txBody>
      </p:sp>
      <p:sp>
        <p:nvSpPr>
          <p:cNvPr id="25609" name="矩形 17"/>
          <p:cNvSpPr>
            <a:spLocks noChangeArrowheads="1"/>
          </p:cNvSpPr>
          <p:nvPr/>
        </p:nvSpPr>
        <p:spPr bwMode="auto">
          <a:xfrm>
            <a:off x="3122458" y="576265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分数混合运算（二）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6627" name="副标题 2"/>
          <p:cNvSpPr txBox="1">
            <a:spLocks noChangeArrowheads="1"/>
          </p:cNvSpPr>
          <p:nvPr/>
        </p:nvSpPr>
        <p:spPr bwMode="auto">
          <a:xfrm>
            <a:off x="971550" y="1411288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1、课本26页第5、9题。</a:t>
            </a:r>
          </a:p>
        </p:txBody>
      </p:sp>
      <p:sp>
        <p:nvSpPr>
          <p:cNvPr id="26628" name="副标题 2"/>
          <p:cNvSpPr txBox="1">
            <a:spLocks noChangeArrowheads="1"/>
          </p:cNvSpPr>
          <p:nvPr/>
        </p:nvSpPr>
        <p:spPr bwMode="auto">
          <a:xfrm>
            <a:off x="971550" y="2425700"/>
            <a:ext cx="72009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2、预习课本第27、28页，思考：如何用方程表达分数运算问题中的等量关系。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177926"/>
            <a:ext cx="7440613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1．结合具体情境，会画图表示“增加几分之几”或“减少几分之几”的意义。会用分数混合运算解决实际问题，发展应用意识。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2．在观察、比较等活动中，体会整数中的乘法运算律在分数运算中同样适用，并能应用运算律进行运算，感受借助运算律进行运算的合理性和简捷性。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39395" y="234317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Text Box 21"/>
          <p:cNvSpPr txBox="1">
            <a:spLocks noChangeArrowheads="1"/>
          </p:cNvSpPr>
          <p:nvPr/>
        </p:nvSpPr>
        <p:spPr bwMode="auto">
          <a:xfrm>
            <a:off x="611192" y="1054100"/>
            <a:ext cx="7705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北京市京广中心大厦比中央电视塔矮     。京广中心大厦高多少米？</a:t>
            </a:r>
          </a:p>
        </p:txBody>
      </p:sp>
      <p:grpSp>
        <p:nvGrpSpPr>
          <p:cNvPr id="6148" name="Group 37"/>
          <p:cNvGrpSpPr/>
          <p:nvPr/>
        </p:nvGrpSpPr>
        <p:grpSpPr bwMode="auto">
          <a:xfrm>
            <a:off x="4473575" y="809627"/>
            <a:ext cx="647700" cy="874713"/>
            <a:chOff x="0" y="0"/>
            <a:chExt cx="408" cy="551"/>
          </a:xfrm>
        </p:grpSpPr>
        <p:sp>
          <p:nvSpPr>
            <p:cNvPr id="6175" name="Text Box 94"/>
            <p:cNvSpPr txBox="1">
              <a:spLocks noChangeArrowheads="1"/>
            </p:cNvSpPr>
            <p:nvPr/>
          </p:nvSpPr>
          <p:spPr bwMode="auto">
            <a:xfrm>
              <a:off x="0" y="0"/>
              <a:ext cx="4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grpSp>
          <p:nvGrpSpPr>
            <p:cNvPr id="6176" name="Group 36"/>
            <p:cNvGrpSpPr/>
            <p:nvPr/>
          </p:nvGrpSpPr>
          <p:grpSpPr bwMode="auto">
            <a:xfrm>
              <a:off x="0" y="318"/>
              <a:ext cx="363" cy="233"/>
              <a:chOff x="0" y="0"/>
              <a:chExt cx="363" cy="233"/>
            </a:xfrm>
          </p:grpSpPr>
          <p:sp>
            <p:nvSpPr>
              <p:cNvPr id="6177" name="Text Box 9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27</a:t>
                </a:r>
              </a:p>
            </p:txBody>
          </p:sp>
          <p:sp>
            <p:nvSpPr>
              <p:cNvPr id="6178" name="Line 66"/>
              <p:cNvSpPr>
                <a:spLocks noChangeShapeType="1"/>
              </p:cNvSpPr>
              <p:nvPr/>
            </p:nvSpPr>
            <p:spPr bwMode="auto">
              <a:xfrm flipV="1">
                <a:off x="45" y="0"/>
                <a:ext cx="227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149" name="Text Box 39"/>
          <p:cNvSpPr txBox="1">
            <a:spLocks noChangeArrowheads="1"/>
          </p:cNvSpPr>
          <p:nvPr/>
        </p:nvSpPr>
        <p:spPr bwMode="auto">
          <a:xfrm>
            <a:off x="5919788" y="3719514"/>
            <a:ext cx="1460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中央电视塔</a:t>
            </a:r>
          </a:p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405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6150" name="Text Box 40"/>
          <p:cNvSpPr txBox="1">
            <a:spLocks noChangeArrowheads="1"/>
          </p:cNvSpPr>
          <p:nvPr/>
        </p:nvSpPr>
        <p:spPr bwMode="auto">
          <a:xfrm>
            <a:off x="7143750" y="3719514"/>
            <a:ext cx="1460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京广中心大厦</a:t>
            </a:r>
          </a:p>
        </p:txBody>
      </p:sp>
      <p:pic>
        <p:nvPicPr>
          <p:cNvPr id="6151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7" y="1919288"/>
            <a:ext cx="21431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8" name="Group 58"/>
          <p:cNvGrpSpPr/>
          <p:nvPr/>
        </p:nvGrpSpPr>
        <p:grpSpPr bwMode="auto">
          <a:xfrm>
            <a:off x="611192" y="1831976"/>
            <a:ext cx="5761037" cy="2533651"/>
            <a:chOff x="36" y="0"/>
            <a:chExt cx="3629" cy="1596"/>
          </a:xfrm>
        </p:grpSpPr>
        <p:grpSp>
          <p:nvGrpSpPr>
            <p:cNvPr id="6153" name="Group 56"/>
            <p:cNvGrpSpPr/>
            <p:nvPr/>
          </p:nvGrpSpPr>
          <p:grpSpPr bwMode="auto">
            <a:xfrm>
              <a:off x="36" y="25"/>
              <a:ext cx="1724" cy="1116"/>
              <a:chOff x="36" y="0"/>
              <a:chExt cx="1724" cy="1116"/>
            </a:xfrm>
          </p:grpSpPr>
          <p:sp>
            <p:nvSpPr>
              <p:cNvPr id="6164" name="Text Box 94"/>
              <p:cNvSpPr txBox="1">
                <a:spLocks noChangeArrowheads="1"/>
              </p:cNvSpPr>
              <p:nvPr/>
            </p:nvSpPr>
            <p:spPr bwMode="auto">
              <a:xfrm>
                <a:off x="218" y="127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405×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   ）</a:t>
                </a:r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6165" name="Group 49"/>
              <p:cNvGrpSpPr/>
              <p:nvPr/>
            </p:nvGrpSpPr>
            <p:grpSpPr bwMode="auto">
              <a:xfrm>
                <a:off x="952" y="0"/>
                <a:ext cx="401" cy="505"/>
                <a:chOff x="-272" y="0"/>
                <a:chExt cx="401" cy="505"/>
              </a:xfrm>
            </p:grpSpPr>
            <p:sp>
              <p:nvSpPr>
                <p:cNvPr id="617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268" y="272"/>
                  <a:ext cx="35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27</a:t>
                  </a:r>
                </a:p>
              </p:txBody>
            </p:sp>
            <p:sp>
              <p:nvSpPr>
                <p:cNvPr id="6173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268" y="0"/>
                  <a:ext cx="3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13</a:t>
                  </a:r>
                </a:p>
              </p:txBody>
            </p:sp>
            <p:sp>
              <p:nvSpPr>
                <p:cNvPr id="6174" name="Line 45"/>
                <p:cNvSpPr>
                  <a:spLocks noChangeShapeType="1"/>
                </p:cNvSpPr>
                <p:nvPr/>
              </p:nvSpPr>
              <p:spPr bwMode="auto">
                <a:xfrm>
                  <a:off x="-272" y="288"/>
                  <a:ext cx="249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66" name="Text Box 94"/>
              <p:cNvSpPr txBox="1">
                <a:spLocks noChangeArrowheads="1"/>
              </p:cNvSpPr>
              <p:nvPr/>
            </p:nvSpPr>
            <p:spPr bwMode="auto">
              <a:xfrm>
                <a:off x="90" y="499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405×</a:t>
                </a:r>
              </a:p>
            </p:txBody>
          </p:sp>
          <p:grpSp>
            <p:nvGrpSpPr>
              <p:cNvPr id="6167" name="Group 51"/>
              <p:cNvGrpSpPr/>
              <p:nvPr/>
            </p:nvGrpSpPr>
            <p:grpSpPr bwMode="auto">
              <a:xfrm>
                <a:off x="725" y="489"/>
                <a:ext cx="399" cy="505"/>
                <a:chOff x="0" y="0"/>
                <a:chExt cx="399" cy="505"/>
              </a:xfrm>
            </p:grpSpPr>
            <p:sp>
              <p:nvSpPr>
                <p:cNvPr id="6169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0" y="272"/>
                  <a:ext cx="35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27</a:t>
                  </a:r>
                </a:p>
              </p:txBody>
            </p:sp>
            <p:sp>
              <p:nvSpPr>
                <p:cNvPr id="6170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" y="0"/>
                  <a:ext cx="3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14</a:t>
                  </a:r>
                </a:p>
              </p:txBody>
            </p:sp>
            <p:sp>
              <p:nvSpPr>
                <p:cNvPr id="6171" name="Line 54"/>
                <p:cNvSpPr>
                  <a:spLocks noChangeShapeType="1"/>
                </p:cNvSpPr>
                <p:nvPr/>
              </p:nvSpPr>
              <p:spPr bwMode="auto">
                <a:xfrm>
                  <a:off x="42" y="288"/>
                  <a:ext cx="249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68" name="Text Box 94"/>
              <p:cNvSpPr txBox="1">
                <a:spLocks noChangeArrowheads="1"/>
              </p:cNvSpPr>
              <p:nvPr/>
            </p:nvSpPr>
            <p:spPr bwMode="auto">
              <a:xfrm>
                <a:off x="36" y="883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210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（米）</a:t>
                </a:r>
              </a:p>
            </p:txBody>
          </p:sp>
        </p:grpSp>
        <p:sp>
          <p:nvSpPr>
            <p:cNvPr id="6154" name="Text Box 94"/>
            <p:cNvSpPr txBox="1">
              <a:spLocks noChangeArrowheads="1"/>
            </p:cNvSpPr>
            <p:nvPr/>
          </p:nvSpPr>
          <p:spPr bwMode="auto">
            <a:xfrm>
              <a:off x="514" y="1363"/>
              <a:ext cx="25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答：京广中心大厦高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210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米。</a:t>
              </a:r>
            </a:p>
          </p:txBody>
        </p:sp>
        <p:grpSp>
          <p:nvGrpSpPr>
            <p:cNvPr id="6155" name="Group 55"/>
            <p:cNvGrpSpPr/>
            <p:nvPr/>
          </p:nvGrpSpPr>
          <p:grpSpPr bwMode="auto">
            <a:xfrm>
              <a:off x="1905" y="0"/>
              <a:ext cx="1760" cy="1096"/>
              <a:chOff x="0" y="0"/>
              <a:chExt cx="1760" cy="1096"/>
            </a:xfrm>
          </p:grpSpPr>
          <p:sp>
            <p:nvSpPr>
              <p:cNvPr id="6157" name="Text Box 94"/>
              <p:cNvSpPr txBox="1">
                <a:spLocks noChangeArrowheads="1"/>
              </p:cNvSpPr>
              <p:nvPr/>
            </p:nvSpPr>
            <p:spPr bwMode="auto">
              <a:xfrm>
                <a:off x="218" y="127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</a:t>
                </a:r>
                <a:endPara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6158" name="Group 49"/>
              <p:cNvGrpSpPr/>
              <p:nvPr/>
            </p:nvGrpSpPr>
            <p:grpSpPr bwMode="auto">
              <a:xfrm>
                <a:off x="1044" y="0"/>
                <a:ext cx="399" cy="505"/>
                <a:chOff x="-180" y="0"/>
                <a:chExt cx="399" cy="505"/>
              </a:xfrm>
            </p:grpSpPr>
            <p:sp>
              <p:nvSpPr>
                <p:cNvPr id="6161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180" y="272"/>
                  <a:ext cx="35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27</a:t>
                  </a:r>
                </a:p>
              </p:txBody>
            </p:sp>
            <p:sp>
              <p:nvSpPr>
                <p:cNvPr id="616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178" y="0"/>
                  <a:ext cx="3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13</a:t>
                  </a:r>
                </a:p>
              </p:txBody>
            </p:sp>
            <p:sp>
              <p:nvSpPr>
                <p:cNvPr id="6163" name="Line 45"/>
                <p:cNvSpPr>
                  <a:spLocks noChangeShapeType="1"/>
                </p:cNvSpPr>
                <p:nvPr/>
              </p:nvSpPr>
              <p:spPr bwMode="auto">
                <a:xfrm>
                  <a:off x="-138" y="288"/>
                  <a:ext cx="249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59" name="Text Box 94"/>
              <p:cNvSpPr txBox="1">
                <a:spLocks noChangeArrowheads="1"/>
              </p:cNvSpPr>
              <p:nvPr/>
            </p:nvSpPr>
            <p:spPr bwMode="auto">
              <a:xfrm>
                <a:off x="0" y="570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195</a:t>
                </a:r>
              </a:p>
            </p:txBody>
          </p:sp>
          <p:sp>
            <p:nvSpPr>
              <p:cNvPr id="6160" name="Text Box 94"/>
              <p:cNvSpPr txBox="1">
                <a:spLocks noChangeArrowheads="1"/>
              </p:cNvSpPr>
              <p:nvPr/>
            </p:nvSpPr>
            <p:spPr bwMode="auto">
              <a:xfrm>
                <a:off x="0" y="863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210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（米）</a:t>
                </a:r>
              </a:p>
            </p:txBody>
          </p:sp>
        </p:grpSp>
        <p:sp>
          <p:nvSpPr>
            <p:cNvPr id="6156" name="Text Box 57"/>
            <p:cNvSpPr txBox="1">
              <a:spLocks noChangeArrowheads="1"/>
            </p:cNvSpPr>
            <p:nvPr/>
          </p:nvSpPr>
          <p:spPr bwMode="auto">
            <a:xfrm>
              <a:off x="1589" y="145"/>
              <a:ext cx="2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17"/>
          <p:cNvSpPr txBox="1">
            <a:spLocks noChangeArrowheads="1"/>
          </p:cNvSpPr>
          <p:nvPr/>
        </p:nvSpPr>
        <p:spPr bwMode="auto">
          <a:xfrm>
            <a:off x="611192" y="854077"/>
            <a:ext cx="7921625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三峡库区植物种类繁多，现在约有食用植物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种， 观赏植物比食用植物少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。现在约有观赏植物多少种？</a:t>
            </a:r>
          </a:p>
        </p:txBody>
      </p:sp>
      <p:grpSp>
        <p:nvGrpSpPr>
          <p:cNvPr id="7172" name="Group 26"/>
          <p:cNvGrpSpPr/>
          <p:nvPr/>
        </p:nvGrpSpPr>
        <p:grpSpPr bwMode="auto">
          <a:xfrm>
            <a:off x="838200" y="1308102"/>
            <a:ext cx="647700" cy="684213"/>
            <a:chOff x="0" y="0"/>
            <a:chExt cx="408" cy="431"/>
          </a:xfrm>
        </p:grpSpPr>
        <p:sp>
          <p:nvSpPr>
            <p:cNvPr id="7194" name="Text Box 94"/>
            <p:cNvSpPr txBox="1">
              <a:spLocks noChangeArrowheads="1"/>
            </p:cNvSpPr>
            <p:nvPr/>
          </p:nvSpPr>
          <p:spPr bwMode="auto">
            <a:xfrm>
              <a:off x="0" y="0"/>
              <a:ext cx="4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7195" name="Text Box 94"/>
            <p:cNvSpPr txBox="1">
              <a:spLocks noChangeArrowheads="1"/>
            </p:cNvSpPr>
            <p:nvPr/>
          </p:nvSpPr>
          <p:spPr bwMode="auto">
            <a:xfrm>
              <a:off x="0" y="198"/>
              <a:ext cx="3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7196" name="Line 66"/>
            <p:cNvSpPr>
              <a:spLocks noChangeShapeType="1"/>
            </p:cNvSpPr>
            <p:nvPr/>
          </p:nvSpPr>
          <p:spPr bwMode="auto">
            <a:xfrm flipV="1">
              <a:off x="21" y="254"/>
              <a:ext cx="181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3" name="Group 45"/>
          <p:cNvGrpSpPr/>
          <p:nvPr/>
        </p:nvGrpSpPr>
        <p:grpSpPr bwMode="auto">
          <a:xfrm>
            <a:off x="1258892" y="2054225"/>
            <a:ext cx="6142037" cy="2525713"/>
            <a:chOff x="0" y="0"/>
            <a:chExt cx="3869" cy="1591"/>
          </a:xfrm>
        </p:grpSpPr>
        <p:sp>
          <p:nvSpPr>
            <p:cNvPr id="7175" name="Text Box 94"/>
            <p:cNvSpPr txBox="1">
              <a:spLocks noChangeArrowheads="1"/>
            </p:cNvSpPr>
            <p:nvPr/>
          </p:nvSpPr>
          <p:spPr bwMode="auto">
            <a:xfrm>
              <a:off x="218" y="132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600×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－  ）</a:t>
              </a: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176" name="Group 27"/>
            <p:cNvGrpSpPr/>
            <p:nvPr/>
          </p:nvGrpSpPr>
          <p:grpSpPr bwMode="auto">
            <a:xfrm>
              <a:off x="967" y="21"/>
              <a:ext cx="397" cy="473"/>
              <a:chOff x="-273" y="0"/>
              <a:chExt cx="397" cy="473"/>
            </a:xfrm>
          </p:grpSpPr>
          <p:sp>
            <p:nvSpPr>
              <p:cNvPr id="7191" name="Text Box 94"/>
              <p:cNvSpPr txBox="1">
                <a:spLocks noChangeArrowheads="1"/>
              </p:cNvSpPr>
              <p:nvPr/>
            </p:nvSpPr>
            <p:spPr bwMode="auto">
              <a:xfrm>
                <a:off x="-270" y="240"/>
                <a:ext cx="3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</a:p>
            </p:txBody>
          </p:sp>
          <p:sp>
            <p:nvSpPr>
              <p:cNvPr id="7192" name="Text Box 94"/>
              <p:cNvSpPr txBox="1">
                <a:spLocks noChangeArrowheads="1"/>
              </p:cNvSpPr>
              <p:nvPr/>
            </p:nvSpPr>
            <p:spPr bwMode="auto">
              <a:xfrm>
                <a:off x="-273" y="0"/>
                <a:ext cx="3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  <p:sp>
            <p:nvSpPr>
              <p:cNvPr id="7193" name="Line 45"/>
              <p:cNvSpPr>
                <a:spLocks noChangeShapeType="1"/>
              </p:cNvSpPr>
              <p:nvPr/>
            </p:nvSpPr>
            <p:spPr bwMode="auto">
              <a:xfrm>
                <a:off x="-258" y="244"/>
                <a:ext cx="181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7" name="Text Box 94"/>
            <p:cNvSpPr txBox="1">
              <a:spLocks noChangeArrowheads="1"/>
            </p:cNvSpPr>
            <p:nvPr/>
          </p:nvSpPr>
          <p:spPr bwMode="auto">
            <a:xfrm>
              <a:off x="0" y="573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600×</a:t>
              </a:r>
            </a:p>
          </p:txBody>
        </p:sp>
        <p:sp>
          <p:nvSpPr>
            <p:cNvPr id="7178" name="Text Box 94"/>
            <p:cNvSpPr txBox="1">
              <a:spLocks noChangeArrowheads="1"/>
            </p:cNvSpPr>
            <p:nvPr/>
          </p:nvSpPr>
          <p:spPr bwMode="auto">
            <a:xfrm>
              <a:off x="0" y="1048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（种）</a:t>
              </a:r>
            </a:p>
          </p:txBody>
        </p:sp>
        <p:sp>
          <p:nvSpPr>
            <p:cNvPr id="7179" name="Text Box 94"/>
            <p:cNvSpPr txBox="1">
              <a:spLocks noChangeArrowheads="1"/>
            </p:cNvSpPr>
            <p:nvPr/>
          </p:nvSpPr>
          <p:spPr bwMode="auto">
            <a:xfrm>
              <a:off x="903" y="1358"/>
              <a:ext cx="28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答：现在约有观赏植物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种。</a:t>
              </a:r>
            </a:p>
          </p:txBody>
        </p:sp>
        <p:grpSp>
          <p:nvGrpSpPr>
            <p:cNvPr id="7180" name="Group 29"/>
            <p:cNvGrpSpPr/>
            <p:nvPr/>
          </p:nvGrpSpPr>
          <p:grpSpPr bwMode="auto">
            <a:xfrm>
              <a:off x="782" y="504"/>
              <a:ext cx="399" cy="473"/>
              <a:chOff x="0" y="0"/>
              <a:chExt cx="399" cy="473"/>
            </a:xfrm>
          </p:grpSpPr>
          <p:sp>
            <p:nvSpPr>
              <p:cNvPr id="7188" name="Text Box 94"/>
              <p:cNvSpPr txBox="1">
                <a:spLocks noChangeArrowheads="1"/>
              </p:cNvSpPr>
              <p:nvPr/>
            </p:nvSpPr>
            <p:spPr bwMode="auto">
              <a:xfrm>
                <a:off x="0" y="240"/>
                <a:ext cx="3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</a:p>
            </p:txBody>
          </p:sp>
          <p:sp>
            <p:nvSpPr>
              <p:cNvPr id="7189" name="Text Box 94"/>
              <p:cNvSpPr txBox="1">
                <a:spLocks noChangeArrowheads="1"/>
              </p:cNvSpPr>
              <p:nvPr/>
            </p:nvSpPr>
            <p:spPr bwMode="auto">
              <a:xfrm>
                <a:off x="2" y="0"/>
                <a:ext cx="3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  <p:sp>
            <p:nvSpPr>
              <p:cNvPr id="7190" name="Line 45"/>
              <p:cNvSpPr>
                <a:spLocks noChangeShapeType="1"/>
              </p:cNvSpPr>
              <p:nvPr/>
            </p:nvSpPr>
            <p:spPr bwMode="auto">
              <a:xfrm>
                <a:off x="26" y="272"/>
                <a:ext cx="181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1" name="Text Box 94"/>
            <p:cNvSpPr txBox="1">
              <a:spLocks noChangeArrowheads="1"/>
            </p:cNvSpPr>
            <p:nvPr/>
          </p:nvSpPr>
          <p:spPr bwMode="auto">
            <a:xfrm>
              <a:off x="2327" y="111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×  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182" name="Group 34"/>
            <p:cNvGrpSpPr/>
            <p:nvPr/>
          </p:nvGrpSpPr>
          <p:grpSpPr bwMode="auto">
            <a:xfrm>
              <a:off x="3187" y="0"/>
              <a:ext cx="399" cy="473"/>
              <a:chOff x="-225" y="0"/>
              <a:chExt cx="399" cy="473"/>
            </a:xfrm>
          </p:grpSpPr>
          <p:sp>
            <p:nvSpPr>
              <p:cNvPr id="7185" name="Text Box 94"/>
              <p:cNvSpPr txBox="1">
                <a:spLocks noChangeArrowheads="1"/>
              </p:cNvSpPr>
              <p:nvPr/>
            </p:nvSpPr>
            <p:spPr bwMode="auto">
              <a:xfrm>
                <a:off x="-225" y="240"/>
                <a:ext cx="3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</a:p>
            </p:txBody>
          </p:sp>
          <p:sp>
            <p:nvSpPr>
              <p:cNvPr id="7186" name="Text Box 94"/>
              <p:cNvSpPr txBox="1">
                <a:spLocks noChangeArrowheads="1"/>
              </p:cNvSpPr>
              <p:nvPr/>
            </p:nvSpPr>
            <p:spPr bwMode="auto">
              <a:xfrm>
                <a:off x="-223" y="0"/>
                <a:ext cx="3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  <p:sp>
            <p:nvSpPr>
              <p:cNvPr id="7187" name="Line 45"/>
              <p:cNvSpPr>
                <a:spLocks noChangeShapeType="1"/>
              </p:cNvSpPr>
              <p:nvPr/>
            </p:nvSpPr>
            <p:spPr bwMode="auto">
              <a:xfrm>
                <a:off x="-199" y="272"/>
                <a:ext cx="181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3" name="Text Box 94"/>
            <p:cNvSpPr txBox="1">
              <a:spLocks noChangeArrowheads="1"/>
            </p:cNvSpPr>
            <p:nvPr/>
          </p:nvSpPr>
          <p:spPr bwMode="auto">
            <a:xfrm>
              <a:off x="2109" y="573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－1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00</a:t>
              </a:r>
            </a:p>
          </p:txBody>
        </p:sp>
        <p:sp>
          <p:nvSpPr>
            <p:cNvPr id="7184" name="Text Box 94"/>
            <p:cNvSpPr txBox="1">
              <a:spLocks noChangeArrowheads="1"/>
            </p:cNvSpPr>
            <p:nvPr/>
          </p:nvSpPr>
          <p:spPr bwMode="auto">
            <a:xfrm>
              <a:off x="2109" y="1027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（种）</a:t>
              </a:r>
            </a:p>
          </p:txBody>
        </p:sp>
      </p:grpSp>
      <p:sp>
        <p:nvSpPr>
          <p:cNvPr id="7174" name="Text Box 46"/>
          <p:cNvSpPr txBox="1">
            <a:spLocks noChangeArrowheads="1"/>
          </p:cNvSpPr>
          <p:nvPr/>
        </p:nvSpPr>
        <p:spPr bwMode="auto">
          <a:xfrm>
            <a:off x="4154488" y="2278063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0742" y="2967038"/>
            <a:ext cx="7502525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第二天的成交量是（50+ ）辆。可是汽车的成交量怎么可能是    辆呢？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2012950" y="635000"/>
            <a:ext cx="59832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第二天的成交量是多少辆？说说你是如何思考的。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49388" y="3865564"/>
            <a:ext cx="643096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增加了    ，是指第二天增加的成交量是第一天成交量的</a:t>
            </a:r>
          </a:p>
        </p:txBody>
      </p:sp>
      <p:graphicFrame>
        <p:nvGraphicFramePr>
          <p:cNvPr id="13319" name="对象 -2147482579"/>
          <p:cNvGraphicFramePr>
            <a:graphicFrameLocks noChangeAspect="1"/>
          </p:cNvGraphicFramePr>
          <p:nvPr/>
        </p:nvGraphicFramePr>
        <p:xfrm>
          <a:off x="3443288" y="2967038"/>
          <a:ext cx="2016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2967038"/>
                        <a:ext cx="2016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图片 -214748256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09754" y="1319213"/>
            <a:ext cx="437991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对象 -2147482579"/>
          <p:cNvGraphicFramePr>
            <a:graphicFrameLocks noChangeAspect="1"/>
          </p:cNvGraphicFramePr>
          <p:nvPr/>
        </p:nvGraphicFramePr>
        <p:xfrm>
          <a:off x="7278688" y="2967038"/>
          <a:ext cx="203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7" imgW="139700" imgH="393700" progId="Equation.KSEE3">
                  <p:embed/>
                </p:oleObj>
              </mc:Choice>
              <mc:Fallback>
                <p:oleObj r:id="rId7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8" y="2967038"/>
                        <a:ext cx="2032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-2147482579"/>
          <p:cNvGraphicFramePr>
            <a:graphicFrameLocks noChangeAspect="1"/>
          </p:cNvGraphicFramePr>
          <p:nvPr/>
        </p:nvGraphicFramePr>
        <p:xfrm>
          <a:off x="2357438" y="3765550"/>
          <a:ext cx="203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r:id="rId8" imgW="139700" imgH="393700" progId="Equation.KSEE3">
                  <p:embed/>
                </p:oleObj>
              </mc:Choice>
              <mc:Fallback>
                <p:oleObj r:id="rId8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3765550"/>
                        <a:ext cx="2032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-2147482579"/>
          <p:cNvGraphicFramePr>
            <a:graphicFrameLocks noChangeAspect="1"/>
          </p:cNvGraphicFramePr>
          <p:nvPr/>
        </p:nvGraphicFramePr>
        <p:xfrm>
          <a:off x="7243763" y="3779838"/>
          <a:ext cx="203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9" imgW="139700" imgH="393700" progId="Equation.KSEE3">
                  <p:embed/>
                </p:oleObj>
              </mc:Choice>
              <mc:Fallback>
                <p:oleObj r:id="rId9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63" y="3779838"/>
                        <a:ext cx="2032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grpSp>
        <p:nvGrpSpPr>
          <p:cNvPr id="9220" name="组合 72"/>
          <p:cNvGrpSpPr/>
          <p:nvPr/>
        </p:nvGrpSpPr>
        <p:grpSpPr bwMode="auto">
          <a:xfrm>
            <a:off x="2020888" y="1581150"/>
            <a:ext cx="2709862" cy="609600"/>
            <a:chOff x="790222" y="2359378"/>
            <a:chExt cx="2257778" cy="508000"/>
          </a:xfrm>
        </p:grpSpPr>
        <p:sp>
          <p:nvSpPr>
            <p:cNvPr id="9241" name="矩形 67"/>
            <p:cNvSpPr>
              <a:spLocks noChangeArrowheads="1"/>
            </p:cNvSpPr>
            <p:nvPr/>
          </p:nvSpPr>
          <p:spPr bwMode="auto">
            <a:xfrm>
              <a:off x="790222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2" name="矩形 68"/>
            <p:cNvSpPr>
              <a:spLocks noChangeArrowheads="1"/>
            </p:cNvSpPr>
            <p:nvPr/>
          </p:nvSpPr>
          <p:spPr bwMode="auto">
            <a:xfrm>
              <a:off x="1241777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3" name="矩形 69"/>
            <p:cNvSpPr>
              <a:spLocks noChangeArrowheads="1"/>
            </p:cNvSpPr>
            <p:nvPr/>
          </p:nvSpPr>
          <p:spPr bwMode="auto">
            <a:xfrm>
              <a:off x="1693333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4" name="矩形 70"/>
            <p:cNvSpPr>
              <a:spLocks noChangeArrowheads="1"/>
            </p:cNvSpPr>
            <p:nvPr/>
          </p:nvSpPr>
          <p:spPr bwMode="auto">
            <a:xfrm>
              <a:off x="2144888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5" name="矩形 71"/>
            <p:cNvSpPr>
              <a:spLocks noChangeArrowheads="1"/>
            </p:cNvSpPr>
            <p:nvPr/>
          </p:nvSpPr>
          <p:spPr bwMode="auto">
            <a:xfrm>
              <a:off x="2596444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99" name="矩形 74"/>
          <p:cNvSpPr>
            <a:spLocks noChangeArrowheads="1"/>
          </p:cNvSpPr>
          <p:nvPr/>
        </p:nvSpPr>
        <p:spPr bwMode="auto">
          <a:xfrm>
            <a:off x="5638800" y="1619250"/>
            <a:ext cx="541338" cy="6096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左大括号 75"/>
          <p:cNvSpPr/>
          <p:nvPr/>
        </p:nvSpPr>
        <p:spPr bwMode="auto">
          <a:xfrm rot="16200000">
            <a:off x="3948116" y="363538"/>
            <a:ext cx="282575" cy="4171950"/>
          </a:xfrm>
          <a:prstGeom prst="leftBrace">
            <a:avLst>
              <a:gd name="adj1" fmla="val 104100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3" name="TextBox 76"/>
          <p:cNvSpPr txBox="1">
            <a:spLocks noChangeArrowheads="1"/>
          </p:cNvSpPr>
          <p:nvPr/>
        </p:nvSpPr>
        <p:spPr bwMode="auto">
          <a:xfrm>
            <a:off x="2811466" y="101600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辆</a:t>
            </a:r>
          </a:p>
        </p:txBody>
      </p:sp>
      <p:sp>
        <p:nvSpPr>
          <p:cNvPr id="9224" name="TextBox 77"/>
          <p:cNvSpPr txBox="1">
            <a:spLocks noChangeArrowheads="1"/>
          </p:cNvSpPr>
          <p:nvPr/>
        </p:nvSpPr>
        <p:spPr bwMode="auto">
          <a:xfrm>
            <a:off x="3690941" y="2663825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？辆</a:t>
            </a:r>
          </a:p>
        </p:txBody>
      </p:sp>
      <p:grpSp>
        <p:nvGrpSpPr>
          <p:cNvPr id="2" name="组合 80"/>
          <p:cNvGrpSpPr/>
          <p:nvPr/>
        </p:nvGrpSpPr>
        <p:grpSpPr bwMode="auto">
          <a:xfrm>
            <a:off x="5340348" y="881068"/>
            <a:ext cx="900844" cy="646331"/>
            <a:chOff x="5339643" y="1614310"/>
            <a:chExt cx="901446" cy="647541"/>
          </a:xfrm>
        </p:grpSpPr>
        <p:sp>
          <p:nvSpPr>
            <p:cNvPr id="9239" name="TextBox 78"/>
            <p:cNvSpPr txBox="1">
              <a:spLocks noChangeArrowheads="1"/>
            </p:cNvSpPr>
            <p:nvPr/>
          </p:nvSpPr>
          <p:spPr bwMode="auto">
            <a:xfrm>
              <a:off x="5339643" y="1715909"/>
              <a:ext cx="646763" cy="37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增加</a:t>
              </a:r>
            </a:p>
          </p:txBody>
        </p:sp>
        <p:sp>
          <p:nvSpPr>
            <p:cNvPr id="9240" name="TextBox 79"/>
            <p:cNvSpPr txBox="1">
              <a:spLocks noChangeArrowheads="1"/>
            </p:cNvSpPr>
            <p:nvPr/>
          </p:nvSpPr>
          <p:spPr bwMode="auto">
            <a:xfrm>
              <a:off x="5921558" y="1614310"/>
              <a:ext cx="319531" cy="647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4104" name="直接箭头连接符 82"/>
          <p:cNvCxnSpPr>
            <a:cxnSpLocks noChangeShapeType="1"/>
          </p:cNvCxnSpPr>
          <p:nvPr/>
        </p:nvCxnSpPr>
        <p:spPr bwMode="auto">
          <a:xfrm flipH="1" flipV="1">
            <a:off x="6254751" y="2043115"/>
            <a:ext cx="549275" cy="3333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组合 25"/>
          <p:cNvGrpSpPr/>
          <p:nvPr/>
        </p:nvGrpSpPr>
        <p:grpSpPr bwMode="auto">
          <a:xfrm>
            <a:off x="6457953" y="2452685"/>
            <a:ext cx="1896673" cy="646331"/>
            <a:chOff x="6242050" y="3313113"/>
            <a:chExt cx="1896673" cy="646970"/>
          </a:xfrm>
        </p:grpSpPr>
        <p:sp>
          <p:nvSpPr>
            <p:cNvPr id="9237" name="TextBox 83"/>
            <p:cNvSpPr txBox="1">
              <a:spLocks noChangeArrowheads="1"/>
            </p:cNvSpPr>
            <p:nvPr/>
          </p:nvSpPr>
          <p:spPr bwMode="auto">
            <a:xfrm>
              <a:off x="6242050" y="3397250"/>
              <a:ext cx="1896673" cy="369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50×  =10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（辆）</a:t>
              </a:r>
            </a:p>
          </p:txBody>
        </p:sp>
        <p:sp>
          <p:nvSpPr>
            <p:cNvPr id="9238" name="TextBox 84"/>
            <p:cNvSpPr txBox="1">
              <a:spLocks noChangeArrowheads="1"/>
            </p:cNvSpPr>
            <p:nvPr/>
          </p:nvSpPr>
          <p:spPr bwMode="auto">
            <a:xfrm>
              <a:off x="6694805" y="3313113"/>
              <a:ext cx="319318" cy="64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4107" name="直接箭头连接符 85"/>
          <p:cNvCxnSpPr>
            <a:cxnSpLocks noChangeShapeType="1"/>
          </p:cNvCxnSpPr>
          <p:nvPr/>
        </p:nvCxnSpPr>
        <p:spPr bwMode="auto">
          <a:xfrm flipH="1" flipV="1">
            <a:off x="2720975" y="2527300"/>
            <a:ext cx="266700" cy="4254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直接箭头连接符 86"/>
          <p:cNvCxnSpPr>
            <a:cxnSpLocks noChangeShapeType="1"/>
          </p:cNvCxnSpPr>
          <p:nvPr/>
        </p:nvCxnSpPr>
        <p:spPr bwMode="auto">
          <a:xfrm flipV="1">
            <a:off x="5514975" y="2527300"/>
            <a:ext cx="292100" cy="568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9" name="TextBox 88"/>
          <p:cNvSpPr txBox="1">
            <a:spLocks noChangeArrowheads="1"/>
          </p:cNvSpPr>
          <p:nvPr/>
        </p:nvSpPr>
        <p:spPr bwMode="auto">
          <a:xfrm>
            <a:off x="3179767" y="3152775"/>
            <a:ext cx="20874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10=60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  <p:sp>
        <p:nvSpPr>
          <p:cNvPr id="4110" name="TextBox 89"/>
          <p:cNvSpPr txBox="1">
            <a:spLocks noChangeArrowheads="1"/>
          </p:cNvSpPr>
          <p:nvPr/>
        </p:nvSpPr>
        <p:spPr bwMode="auto">
          <a:xfrm>
            <a:off x="1524001" y="3494088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综合算式：</a:t>
            </a:r>
          </a:p>
        </p:txBody>
      </p:sp>
      <p:grpSp>
        <p:nvGrpSpPr>
          <p:cNvPr id="7" name="组合 26"/>
          <p:cNvGrpSpPr/>
          <p:nvPr/>
        </p:nvGrpSpPr>
        <p:grpSpPr bwMode="auto">
          <a:xfrm>
            <a:off x="3308353" y="3425818"/>
            <a:ext cx="1456465" cy="646331"/>
            <a:chOff x="3308350" y="4645025"/>
            <a:chExt cx="1455829" cy="646970"/>
          </a:xfrm>
        </p:grpSpPr>
        <p:sp>
          <p:nvSpPr>
            <p:cNvPr id="9235" name="TextBox 90"/>
            <p:cNvSpPr txBox="1">
              <a:spLocks noChangeArrowheads="1"/>
            </p:cNvSpPr>
            <p:nvPr/>
          </p:nvSpPr>
          <p:spPr bwMode="auto">
            <a:xfrm>
              <a:off x="3308350" y="4786313"/>
              <a:ext cx="1125137" cy="369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50×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36" name="TextBox 91"/>
            <p:cNvSpPr txBox="1">
              <a:spLocks noChangeArrowheads="1"/>
            </p:cNvSpPr>
            <p:nvPr/>
          </p:nvSpPr>
          <p:spPr bwMode="auto">
            <a:xfrm>
              <a:off x="4445000" y="4645025"/>
              <a:ext cx="319179" cy="64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TextBox 92"/>
          <p:cNvSpPr txBox="1">
            <a:spLocks noChangeArrowheads="1"/>
          </p:cNvSpPr>
          <p:nvPr/>
        </p:nvSpPr>
        <p:spPr bwMode="auto">
          <a:xfrm>
            <a:off x="3071816" y="3941763"/>
            <a:ext cx="11256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=50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93"/>
          <p:cNvSpPr txBox="1">
            <a:spLocks noChangeArrowheads="1"/>
          </p:cNvSpPr>
          <p:nvPr/>
        </p:nvSpPr>
        <p:spPr bwMode="auto">
          <a:xfrm>
            <a:off x="3092451" y="4352925"/>
            <a:ext cx="1317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=60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ldLvl="0" animBg="1"/>
      <p:bldP spid="4109" grpId="0"/>
      <p:bldP spid="4110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3192464" y="1443038"/>
            <a:ext cx="3240087" cy="104775"/>
            <a:chOff x="1655" y="2251"/>
            <a:chExt cx="1588" cy="90"/>
          </a:xfrm>
        </p:grpSpPr>
        <p:sp>
          <p:nvSpPr>
            <p:cNvPr id="10276" name="Line 4"/>
            <p:cNvSpPr>
              <a:spLocks noChangeShapeType="1"/>
            </p:cNvSpPr>
            <p:nvPr/>
          </p:nvSpPr>
          <p:spPr bwMode="auto">
            <a:xfrm>
              <a:off x="1655" y="2341"/>
              <a:ext cx="1588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7" name="Line 5"/>
            <p:cNvSpPr>
              <a:spLocks noChangeShapeType="1"/>
            </p:cNvSpPr>
            <p:nvPr/>
          </p:nvSpPr>
          <p:spPr bwMode="auto">
            <a:xfrm>
              <a:off x="1655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8" name="Line 6"/>
            <p:cNvSpPr>
              <a:spLocks noChangeShapeType="1"/>
            </p:cNvSpPr>
            <p:nvPr/>
          </p:nvSpPr>
          <p:spPr bwMode="auto">
            <a:xfrm>
              <a:off x="3243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4"/>
          <p:cNvGrpSpPr/>
          <p:nvPr/>
        </p:nvGrpSpPr>
        <p:grpSpPr bwMode="auto">
          <a:xfrm>
            <a:off x="3178175" y="1420813"/>
            <a:ext cx="3263900" cy="146050"/>
            <a:chOff x="1855" y="2362"/>
            <a:chExt cx="2056" cy="92"/>
          </a:xfrm>
        </p:grpSpPr>
        <p:sp>
          <p:nvSpPr>
            <p:cNvPr id="10269" name="Line 8"/>
            <p:cNvSpPr>
              <a:spLocks noChangeShapeType="1"/>
            </p:cNvSpPr>
            <p:nvPr/>
          </p:nvSpPr>
          <p:spPr bwMode="auto">
            <a:xfrm flipV="1">
              <a:off x="1855" y="2445"/>
              <a:ext cx="204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0" name="Line 12"/>
            <p:cNvSpPr>
              <a:spLocks noChangeShapeType="1"/>
            </p:cNvSpPr>
            <p:nvPr/>
          </p:nvSpPr>
          <p:spPr bwMode="auto">
            <a:xfrm>
              <a:off x="1869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Line 13"/>
            <p:cNvSpPr>
              <a:spLocks noChangeShapeType="1"/>
            </p:cNvSpPr>
            <p:nvPr/>
          </p:nvSpPr>
          <p:spPr bwMode="auto">
            <a:xfrm>
              <a:off x="2278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4"/>
            <p:cNvSpPr>
              <a:spLocks noChangeShapeType="1"/>
            </p:cNvSpPr>
            <p:nvPr/>
          </p:nvSpPr>
          <p:spPr bwMode="auto">
            <a:xfrm>
              <a:off x="2686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3" name="Line 15"/>
            <p:cNvSpPr>
              <a:spLocks noChangeShapeType="1"/>
            </p:cNvSpPr>
            <p:nvPr/>
          </p:nvSpPr>
          <p:spPr bwMode="auto">
            <a:xfrm>
              <a:off x="3093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Line 16"/>
            <p:cNvSpPr>
              <a:spLocks noChangeShapeType="1"/>
            </p:cNvSpPr>
            <p:nvPr/>
          </p:nvSpPr>
          <p:spPr bwMode="auto">
            <a:xfrm>
              <a:off x="3502" y="2362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5" name="Line 17"/>
            <p:cNvSpPr>
              <a:spLocks noChangeShapeType="1"/>
            </p:cNvSpPr>
            <p:nvPr/>
          </p:nvSpPr>
          <p:spPr bwMode="auto">
            <a:xfrm>
              <a:off x="3911" y="2362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2311" name="AutoShape 23"/>
          <p:cNvSpPr/>
          <p:nvPr/>
        </p:nvSpPr>
        <p:spPr bwMode="auto">
          <a:xfrm rot="5400000">
            <a:off x="4700590" y="-373062"/>
            <a:ext cx="215900" cy="3232150"/>
          </a:xfrm>
          <a:prstGeom prst="leftBrace">
            <a:avLst>
              <a:gd name="adj1" fmla="val 124616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19"/>
          <p:cNvGrpSpPr/>
          <p:nvPr/>
        </p:nvGrpSpPr>
        <p:grpSpPr bwMode="auto">
          <a:xfrm>
            <a:off x="5789613" y="1435102"/>
            <a:ext cx="641350" cy="104775"/>
            <a:chOff x="1655" y="2251"/>
            <a:chExt cx="1588" cy="90"/>
          </a:xfrm>
        </p:grpSpPr>
        <p:sp>
          <p:nvSpPr>
            <p:cNvPr id="10266" name="Line 20"/>
            <p:cNvSpPr>
              <a:spLocks noChangeShapeType="1"/>
            </p:cNvSpPr>
            <p:nvPr/>
          </p:nvSpPr>
          <p:spPr bwMode="auto">
            <a:xfrm>
              <a:off x="1655" y="2341"/>
              <a:ext cx="1588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Line 21"/>
            <p:cNvSpPr>
              <a:spLocks noChangeShapeType="1"/>
            </p:cNvSpPr>
            <p:nvPr/>
          </p:nvSpPr>
          <p:spPr bwMode="auto">
            <a:xfrm>
              <a:off x="1655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8" name="Line 22"/>
            <p:cNvSpPr>
              <a:spLocks noChangeShapeType="1"/>
            </p:cNvSpPr>
            <p:nvPr/>
          </p:nvSpPr>
          <p:spPr bwMode="auto">
            <a:xfrm>
              <a:off x="3243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2313" name="Text Box 25"/>
          <p:cNvSpPr txBox="1">
            <a:spLocks noChangeArrowheads="1"/>
          </p:cNvSpPr>
          <p:nvPr/>
        </p:nvSpPr>
        <p:spPr bwMode="auto">
          <a:xfrm>
            <a:off x="1563691" y="1227138"/>
            <a:ext cx="93036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第一天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652314" name="Text Box 26"/>
          <p:cNvSpPr txBox="1">
            <a:spLocks noChangeArrowheads="1"/>
          </p:cNvSpPr>
          <p:nvPr/>
        </p:nvSpPr>
        <p:spPr bwMode="auto">
          <a:xfrm>
            <a:off x="1563691" y="2546351"/>
            <a:ext cx="93036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第二天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652317" name="Text Box 29"/>
          <p:cNvSpPr txBox="1">
            <a:spLocks noChangeArrowheads="1"/>
          </p:cNvSpPr>
          <p:nvPr/>
        </p:nvSpPr>
        <p:spPr bwMode="auto">
          <a:xfrm>
            <a:off x="4164017" y="601664"/>
            <a:ext cx="68189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辆</a:t>
            </a:r>
          </a:p>
        </p:txBody>
      </p:sp>
      <p:sp>
        <p:nvSpPr>
          <p:cNvPr id="652319" name="AutoShape 31"/>
          <p:cNvSpPr/>
          <p:nvPr/>
        </p:nvSpPr>
        <p:spPr bwMode="auto">
          <a:xfrm rot="16200000" flipV="1">
            <a:off x="4959354" y="1117601"/>
            <a:ext cx="320675" cy="3771900"/>
          </a:xfrm>
          <a:prstGeom prst="leftBrace">
            <a:avLst>
              <a:gd name="adj1" fmla="val 97911"/>
              <a:gd name="adj2" fmla="val 49579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2320" name="Text Box 32"/>
          <p:cNvSpPr txBox="1">
            <a:spLocks noChangeArrowheads="1"/>
          </p:cNvSpPr>
          <p:nvPr/>
        </p:nvSpPr>
        <p:spPr bwMode="auto">
          <a:xfrm>
            <a:off x="4826003" y="3082926"/>
            <a:ext cx="64342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？辆</a:t>
            </a:r>
          </a:p>
        </p:txBody>
      </p:sp>
      <p:sp>
        <p:nvSpPr>
          <p:cNvPr id="652321" name="AutoShape 33"/>
          <p:cNvSpPr>
            <a:spLocks noChangeArrowheads="1"/>
          </p:cNvSpPr>
          <p:nvPr/>
        </p:nvSpPr>
        <p:spPr bwMode="auto">
          <a:xfrm>
            <a:off x="4449767" y="3968750"/>
            <a:ext cx="4524375" cy="869950"/>
          </a:xfrm>
          <a:prstGeom prst="cloudCallout">
            <a:avLst>
              <a:gd name="adj1" fmla="val 47921"/>
              <a:gd name="adj2" fmla="val -10704"/>
            </a:avLst>
          </a:prstGeom>
          <a:solidFill>
            <a:srgbClr val="FF99CC"/>
          </a:solidFill>
          <a:ln w="25400">
            <a:solidFill>
              <a:srgbClr val="FFFF00"/>
            </a:solidFill>
            <a:round/>
          </a:ln>
        </p:spPr>
        <p:txBody>
          <a:bodyPr lIns="90000" tIns="46800" rIns="90000" bIns="46800" anchor="ctr"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我们可以画线段图来分析</a:t>
            </a:r>
            <a:r>
              <a:rPr lang="zh-CN" altLang="en-US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6" name="Group 24"/>
          <p:cNvGrpSpPr/>
          <p:nvPr/>
        </p:nvGrpSpPr>
        <p:grpSpPr bwMode="auto">
          <a:xfrm>
            <a:off x="3155950" y="2617788"/>
            <a:ext cx="3887788" cy="201612"/>
            <a:chOff x="1855" y="2362"/>
            <a:chExt cx="2056" cy="92"/>
          </a:xfrm>
        </p:grpSpPr>
        <p:sp>
          <p:nvSpPr>
            <p:cNvPr id="10263" name="Line 8"/>
            <p:cNvSpPr>
              <a:spLocks noChangeShapeType="1"/>
            </p:cNvSpPr>
            <p:nvPr/>
          </p:nvSpPr>
          <p:spPr bwMode="auto">
            <a:xfrm flipV="1">
              <a:off x="1855" y="2445"/>
              <a:ext cx="204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Line 12"/>
            <p:cNvSpPr>
              <a:spLocks noChangeShapeType="1"/>
            </p:cNvSpPr>
            <p:nvPr/>
          </p:nvSpPr>
          <p:spPr bwMode="auto">
            <a:xfrm>
              <a:off x="1869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Line 17"/>
            <p:cNvSpPr>
              <a:spLocks noChangeShapeType="1"/>
            </p:cNvSpPr>
            <p:nvPr/>
          </p:nvSpPr>
          <p:spPr bwMode="auto">
            <a:xfrm>
              <a:off x="3911" y="2362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5134" name="直接连接符 40"/>
          <p:cNvCxnSpPr>
            <a:cxnSpLocks noChangeShapeType="1"/>
          </p:cNvCxnSpPr>
          <p:nvPr/>
        </p:nvCxnSpPr>
        <p:spPr bwMode="auto">
          <a:xfrm rot="16200000" flipH="1" flipV="1">
            <a:off x="5792789" y="2170113"/>
            <a:ext cx="1268413" cy="7938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2318" name="AutoShape 30"/>
          <p:cNvSpPr/>
          <p:nvPr/>
        </p:nvSpPr>
        <p:spPr bwMode="auto">
          <a:xfrm rot="5400000">
            <a:off x="6627817" y="2017715"/>
            <a:ext cx="168275" cy="555625"/>
          </a:xfrm>
          <a:prstGeom prst="leftBrace">
            <a:avLst>
              <a:gd name="adj1" fmla="val 20637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1" name="Text Box 27"/>
          <p:cNvSpPr txBox="1">
            <a:spLocks noChangeArrowheads="1"/>
          </p:cNvSpPr>
          <p:nvPr/>
        </p:nvSpPr>
        <p:spPr bwMode="auto">
          <a:xfrm>
            <a:off x="5222875" y="1955800"/>
            <a:ext cx="1842469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比第一天增加    </a:t>
            </a:r>
          </a:p>
        </p:txBody>
      </p:sp>
      <p:sp>
        <p:nvSpPr>
          <p:cNvPr id="5142" name="TextBox 37"/>
          <p:cNvSpPr txBox="1">
            <a:spLocks noChangeArrowheads="1"/>
          </p:cNvSpPr>
          <p:nvPr/>
        </p:nvSpPr>
        <p:spPr bwMode="auto">
          <a:xfrm>
            <a:off x="6642100" y="1774827"/>
            <a:ext cx="319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u="sng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37" name="直接箭头连接符 41"/>
          <p:cNvCxnSpPr>
            <a:cxnSpLocks noChangeShapeType="1"/>
          </p:cNvCxnSpPr>
          <p:nvPr/>
        </p:nvCxnSpPr>
        <p:spPr bwMode="auto">
          <a:xfrm rot="5400000" flipH="1" flipV="1">
            <a:off x="7054854" y="2333626"/>
            <a:ext cx="371475" cy="349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组合 46"/>
          <p:cNvGrpSpPr/>
          <p:nvPr/>
        </p:nvGrpSpPr>
        <p:grpSpPr bwMode="auto">
          <a:xfrm>
            <a:off x="7054855" y="1739899"/>
            <a:ext cx="1080745" cy="646331"/>
            <a:chOff x="6603997" y="1460343"/>
            <a:chExt cx="1080464" cy="645949"/>
          </a:xfrm>
        </p:grpSpPr>
        <p:sp>
          <p:nvSpPr>
            <p:cNvPr id="10261" name="TextBox 45"/>
            <p:cNvSpPr txBox="1">
              <a:spLocks noChangeArrowheads="1"/>
            </p:cNvSpPr>
            <p:nvPr/>
          </p:nvSpPr>
          <p:spPr bwMode="auto">
            <a:xfrm>
              <a:off x="6603997" y="1546569"/>
              <a:ext cx="1080464" cy="369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 ）</a:t>
              </a:r>
            </a:p>
          </p:txBody>
        </p:sp>
        <p:sp>
          <p:nvSpPr>
            <p:cNvPr id="10262" name="TextBox 44"/>
            <p:cNvSpPr txBox="1">
              <a:spLocks noChangeArrowheads="1"/>
            </p:cNvSpPr>
            <p:nvPr/>
          </p:nvSpPr>
          <p:spPr bwMode="auto">
            <a:xfrm>
              <a:off x="7159928" y="1460343"/>
              <a:ext cx="319235" cy="645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09249E-7 L -0.00156 0.1847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162 L 0.06805 0.1854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6523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6523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11" grpId="0" bldLvl="0" animBg="1"/>
      <p:bldP spid="652313" grpId="0"/>
      <p:bldP spid="652314" grpId="0"/>
      <p:bldP spid="652317" grpId="0"/>
      <p:bldP spid="652319" grpId="0" bldLvl="0" animBg="1"/>
      <p:bldP spid="652320" grpId="0"/>
      <p:bldP spid="652321" grpId="0" bldLvl="0" animBg="1"/>
      <p:bldP spid="652318" grpId="0" bldLvl="0" animBg="1"/>
      <p:bldP spid="5141" grpId="0"/>
      <p:bldP spid="51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grpSp>
        <p:nvGrpSpPr>
          <p:cNvPr id="2" name="组合 9"/>
          <p:cNvGrpSpPr/>
          <p:nvPr/>
        </p:nvGrpSpPr>
        <p:grpSpPr bwMode="auto">
          <a:xfrm>
            <a:off x="2425701" y="876302"/>
            <a:ext cx="1521570" cy="646331"/>
            <a:chOff x="6603997" y="1388525"/>
            <a:chExt cx="1521797" cy="646551"/>
          </a:xfrm>
        </p:grpSpPr>
        <p:sp>
          <p:nvSpPr>
            <p:cNvPr id="11275" name="TextBox 10"/>
            <p:cNvSpPr txBox="1">
              <a:spLocks noChangeArrowheads="1"/>
            </p:cNvSpPr>
            <p:nvPr/>
          </p:nvSpPr>
          <p:spPr bwMode="auto">
            <a:xfrm>
              <a:off x="7582038" y="1388525"/>
              <a:ext cx="319366" cy="646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76" name="TextBox 11"/>
            <p:cNvSpPr txBox="1">
              <a:spLocks noChangeArrowheads="1"/>
            </p:cNvSpPr>
            <p:nvPr/>
          </p:nvSpPr>
          <p:spPr bwMode="auto">
            <a:xfrm>
              <a:off x="6603997" y="1547173"/>
              <a:ext cx="1521797" cy="369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50×</a:t>
              </a:r>
              <a:r>
                <a:rPr lang="zh-CN" altLang="en-US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 ）</a:t>
              </a:r>
            </a:p>
          </p:txBody>
        </p:sp>
      </p:grpSp>
      <p:grpSp>
        <p:nvGrpSpPr>
          <p:cNvPr id="3" name="组合 9"/>
          <p:cNvGrpSpPr/>
          <p:nvPr/>
        </p:nvGrpSpPr>
        <p:grpSpPr bwMode="auto">
          <a:xfrm>
            <a:off x="2478090" y="1446213"/>
            <a:ext cx="1111933" cy="646331"/>
            <a:chOff x="2478088" y="1805305"/>
            <a:chExt cx="1111297" cy="645379"/>
          </a:xfrm>
        </p:grpSpPr>
        <p:sp>
          <p:nvSpPr>
            <p:cNvPr id="11273" name="TextBox 12"/>
            <p:cNvSpPr txBox="1">
              <a:spLocks noChangeArrowheads="1"/>
            </p:cNvSpPr>
            <p:nvPr/>
          </p:nvSpPr>
          <p:spPr bwMode="auto">
            <a:xfrm>
              <a:off x="2478088" y="1879600"/>
              <a:ext cx="796557" cy="36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=50×</a:t>
              </a:r>
            </a:p>
          </p:txBody>
        </p:sp>
        <p:sp>
          <p:nvSpPr>
            <p:cNvPr id="11274" name="TextBox 13"/>
            <p:cNvSpPr txBox="1">
              <a:spLocks noChangeArrowheads="1"/>
            </p:cNvSpPr>
            <p:nvPr/>
          </p:nvSpPr>
          <p:spPr bwMode="auto">
            <a:xfrm>
              <a:off x="3270250" y="1805305"/>
              <a:ext cx="319135" cy="64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149" name="TextBox 14"/>
          <p:cNvSpPr txBox="1">
            <a:spLocks noChangeArrowheads="1"/>
          </p:cNvSpPr>
          <p:nvPr/>
        </p:nvSpPr>
        <p:spPr bwMode="auto">
          <a:xfrm>
            <a:off x="2414588" y="2092325"/>
            <a:ext cx="1317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71616" y="2714625"/>
            <a:ext cx="32239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答：第二天的成交量是</a:t>
            </a:r>
            <a:r>
              <a:rPr lang="en-US" altLang="zh-CN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辆。</a:t>
            </a:r>
          </a:p>
        </p:txBody>
      </p:sp>
      <p:sp>
        <p:nvSpPr>
          <p:cNvPr id="7" name="矩形 18"/>
          <p:cNvSpPr>
            <a:spLocks noChangeArrowheads="1"/>
          </p:cNvSpPr>
          <p:nvPr/>
        </p:nvSpPr>
        <p:spPr bwMode="auto">
          <a:xfrm>
            <a:off x="458788" y="3413125"/>
            <a:ext cx="8450262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“已知一个数比另一个数多（或少）几分之几，求这个数”的解题方法：①先根据分数乘法的意义，求出多（或少）的几分之几是多少，再用加（或减）法求这个数；②先求出另一个数占单位“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”的几分之几，再根据分数乘法的意义，用乘法计算。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1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Microsoft Office PowerPoint</Application>
  <PresentationFormat>自定义</PresentationFormat>
  <Paragraphs>156</Paragraphs>
  <Slides>24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2023-01-17T03:17:39Z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A9FCAD464F45478993FAE5EE2A44EBF1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