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6"/>
  </p:notesMasterIdLst>
  <p:sldIdLst>
    <p:sldId id="464" r:id="rId2"/>
    <p:sldId id="465" r:id="rId3"/>
    <p:sldId id="466" r:id="rId4"/>
    <p:sldId id="467" r:id="rId5"/>
    <p:sldId id="468" r:id="rId6"/>
    <p:sldId id="469" r:id="rId7"/>
    <p:sldId id="470" r:id="rId8"/>
    <p:sldId id="471" r:id="rId9"/>
    <p:sldId id="472" r:id="rId10"/>
    <p:sldId id="473" r:id="rId11"/>
    <p:sldId id="474" r:id="rId12"/>
    <p:sldId id="475" r:id="rId13"/>
    <p:sldId id="476" r:id="rId14"/>
    <p:sldId id="477" r:id="rId15"/>
    <p:sldId id="478" r:id="rId16"/>
    <p:sldId id="479" r:id="rId17"/>
    <p:sldId id="480" r:id="rId18"/>
    <p:sldId id="481" r:id="rId19"/>
    <p:sldId id="482" r:id="rId20"/>
    <p:sldId id="483" r:id="rId21"/>
    <p:sldId id="484" r:id="rId22"/>
    <p:sldId id="485" r:id="rId23"/>
    <p:sldId id="486" r:id="rId24"/>
    <p:sldId id="487" r:id="rId25"/>
  </p:sldIdLst>
  <p:sldSz cx="9144000" cy="5184775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41">
          <p15:clr>
            <a:srgbClr val="A4A3A4"/>
          </p15:clr>
        </p15:guide>
        <p15:guide id="2" pos="289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 autoAdjust="0"/>
  </p:normalViewPr>
  <p:slideViewPr>
    <p:cSldViewPr>
      <p:cViewPr varScale="1">
        <p:scale>
          <a:sx n="107" d="100"/>
          <a:sy n="107" d="100"/>
        </p:scale>
        <p:origin x="-84" y="-672"/>
      </p:cViewPr>
      <p:guideLst>
        <p:guide orient="horz" pos="1541"/>
        <p:guide pos="289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8" d="100"/>
        <a:sy n="168" d="100"/>
      </p:scale>
      <p:origin x="0" y="0"/>
    </p:cViewPr>
  </p:sorterViewPr>
  <p:gridSpacing cx="72005" cy="72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4" Type="http://schemas.openxmlformats.org/officeDocument/2006/relationships/image" Target="../media/image3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buFont typeface="Arial" panose="020B0604020202020204" pitchFamily="34" charset="0"/>
              <a:buNone/>
              <a:defRPr sz="1200" noProof="1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buFont typeface="Arial" panose="020B0604020202020204" pitchFamily="34" charset="0"/>
              <a:buNone/>
              <a:defRPr sz="1200" noProof="1">
                <a:latin typeface="Calibri" panose="020F0502020204030204" pitchFamily="34" charset="0"/>
                <a:cs typeface="+mn-ea"/>
              </a:defRPr>
            </a:lvl1pPr>
          </a:lstStyle>
          <a:p>
            <a:pPr>
              <a:defRPr/>
            </a:pPr>
            <a:fld id="{878C2BAC-99BF-46CB-AB23-D63E31786A77}" type="datetimeFigureOut">
              <a:rPr lang="zh-CN" altLang="en-US"/>
              <a:t>2023-01-17</a:t>
            </a:fld>
            <a:endParaRPr lang="zh-CN" altLang="en-US">
              <a:latin typeface="Calibri" panose="020F0502020204030204" pitchFamily="34" charset="0"/>
              <a:cs typeface="+mn-cs"/>
            </a:endParaRPr>
          </a:p>
        </p:txBody>
      </p:sp>
      <p:sp>
        <p:nvSpPr>
          <p:cNvPr id="27652" name="幻灯片图像占位符 3"/>
          <p:cNvSpPr>
            <a:spLocks noGrp="1" noRot="1" noChangeAspect="1" noChangeArrowheads="1"/>
          </p:cNvSpPr>
          <p:nvPr>
            <p:ph type="sldImg" idx="4294967295"/>
          </p:nvPr>
        </p:nvSpPr>
        <p:spPr bwMode="auto">
          <a:xfrm>
            <a:off x="708025" y="1143000"/>
            <a:ext cx="5441950" cy="3086100"/>
          </a:xfrm>
          <a:prstGeom prst="rect">
            <a:avLst/>
          </a:prstGeom>
          <a:noFill/>
          <a:ln w="12700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备注占位符 4"/>
          <p:cNvSpPr>
            <a:spLocks noGrp="1" noChangeArrowheads="1"/>
          </p:cNvSpPr>
          <p:nvPr>
            <p:ph type="body" sz="quarter" idx="9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buFont typeface="Arial" panose="020B0604020202020204" pitchFamily="34" charset="0"/>
              <a:buNone/>
              <a:defRPr sz="1200" noProof="1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>
              <a:buFont typeface="Arial" panose="020B0604020202020204" pitchFamily="34" charset="0"/>
              <a:buNone/>
              <a:defRPr sz="1200"/>
            </a:lvl1pPr>
          </a:lstStyle>
          <a:p>
            <a:pPr>
              <a:defRPr/>
            </a:pPr>
            <a:fld id="{11B45E30-982B-49AA-810E-AB96F0709B26}" type="slidenum">
              <a:rPr lang="zh-CN" altLang="en-US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xfrm>
            <a:off x="708025" y="1143000"/>
            <a:ext cx="5441950" cy="3086100"/>
          </a:xfrm>
          <a:ln>
            <a:miter lim="800000"/>
          </a:ln>
        </p:spPr>
      </p:sp>
      <p:sp>
        <p:nvSpPr>
          <p:cNvPr id="28675" name="文本占位符 2"/>
          <p:cNvSpPr>
            <a:spLocks noGrp="1" noChangeArrowheads="1"/>
          </p:cNvSpPr>
          <p:nvPr>
            <p:ph type="body" idx="4294967295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xfrm>
            <a:off x="708025" y="1143000"/>
            <a:ext cx="5441950" cy="3086100"/>
          </a:xfrm>
          <a:ln>
            <a:miter lim="800000"/>
          </a:ln>
        </p:spPr>
      </p:sp>
      <p:sp>
        <p:nvSpPr>
          <p:cNvPr id="37891" name="文本占位符 2"/>
          <p:cNvSpPr>
            <a:spLocks noGrp="1" noChangeArrowheads="1"/>
          </p:cNvSpPr>
          <p:nvPr>
            <p:ph type="body" idx="4294967295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xfrm>
            <a:off x="708025" y="1143000"/>
            <a:ext cx="5441950" cy="3086100"/>
          </a:xfrm>
          <a:ln>
            <a:miter lim="800000"/>
          </a:ln>
        </p:spPr>
      </p:sp>
      <p:sp>
        <p:nvSpPr>
          <p:cNvPr id="29699" name="文本占位符 2"/>
          <p:cNvSpPr>
            <a:spLocks noGrp="1" noChangeArrowheads="1"/>
          </p:cNvSpPr>
          <p:nvPr>
            <p:ph type="body" idx="4294967295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B459D0DD-DF59-4A65-B6AF-861043185E7F}" type="slidenum">
              <a:rPr lang="en-US" altLang="zh-CN" smtClean="0"/>
              <a:t>6</a:t>
            </a:fld>
            <a:endParaRPr lang="en-US" altLang="zh-CN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xfrm>
            <a:off x="708025" y="1143000"/>
            <a:ext cx="5441950" cy="3086100"/>
          </a:xfrm>
          <a:ln>
            <a:miter lim="800000"/>
          </a:ln>
        </p:spPr>
      </p:sp>
      <p:sp>
        <p:nvSpPr>
          <p:cNvPr id="30724" name="Rectangle 3"/>
          <p:cNvSpPr>
            <a:spLocks noGrp="1" noChangeArrowheads="1"/>
          </p:cNvSpPr>
          <p:nvPr>
            <p:ph type="body" idx="4294967295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50A0E800-A098-4790-883D-93E9C2A7BA46}" type="slidenum">
              <a:rPr lang="en-US" altLang="zh-CN" smtClean="0"/>
              <a:t>7</a:t>
            </a:fld>
            <a:endParaRPr lang="en-US" altLang="zh-CN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xfrm>
            <a:off x="708025" y="1143000"/>
            <a:ext cx="5441950" cy="3086100"/>
          </a:xfrm>
          <a:ln>
            <a:miter lim="800000"/>
          </a:ln>
        </p:spPr>
      </p:sp>
      <p:sp>
        <p:nvSpPr>
          <p:cNvPr id="31748" name="Rectangle 3"/>
          <p:cNvSpPr>
            <a:spLocks noGrp="1" noChangeArrowheads="1"/>
          </p:cNvSpPr>
          <p:nvPr>
            <p:ph type="body" idx="4294967295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9E171BFA-67F1-4AFD-8D56-CF9B63582316}" type="slidenum">
              <a:rPr lang="en-US" altLang="zh-CN" smtClean="0"/>
              <a:t>8</a:t>
            </a:fld>
            <a:endParaRPr lang="en-US" altLang="zh-CN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xfrm>
            <a:off x="708025" y="1143000"/>
            <a:ext cx="5441950" cy="3086100"/>
          </a:xfrm>
          <a:ln>
            <a:miter lim="800000"/>
          </a:ln>
        </p:spPr>
      </p:sp>
      <p:sp>
        <p:nvSpPr>
          <p:cNvPr id="32772" name="Rectangle 3"/>
          <p:cNvSpPr>
            <a:spLocks noGrp="1" noChangeArrowheads="1"/>
          </p:cNvSpPr>
          <p:nvPr>
            <p:ph type="body" idx="4294967295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3DE81EBE-F61B-44D1-BE1A-6653215322CF}" type="slidenum">
              <a:rPr lang="en-US" altLang="zh-CN" smtClean="0"/>
              <a:t>9</a:t>
            </a:fld>
            <a:endParaRPr lang="en-US" altLang="zh-CN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xfrm>
            <a:off x="708025" y="1143000"/>
            <a:ext cx="5441950" cy="3086100"/>
          </a:xfrm>
          <a:ln>
            <a:miter lim="800000"/>
          </a:ln>
        </p:spPr>
      </p:sp>
      <p:sp>
        <p:nvSpPr>
          <p:cNvPr id="33796" name="Rectangle 3"/>
          <p:cNvSpPr>
            <a:spLocks noGrp="1" noChangeArrowheads="1"/>
          </p:cNvSpPr>
          <p:nvPr>
            <p:ph type="body" idx="4294967295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xfrm>
            <a:off x="708025" y="1143000"/>
            <a:ext cx="5441950" cy="3086100"/>
          </a:xfrm>
          <a:ln>
            <a:miter lim="800000"/>
          </a:ln>
        </p:spPr>
      </p:sp>
      <p:sp>
        <p:nvSpPr>
          <p:cNvPr id="34819" name="文本占位符 2"/>
          <p:cNvSpPr>
            <a:spLocks noGrp="1" noChangeArrowheads="1"/>
          </p:cNvSpPr>
          <p:nvPr>
            <p:ph type="body" idx="4294967295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xfrm>
            <a:off x="708025" y="1143000"/>
            <a:ext cx="5441950" cy="3086100"/>
          </a:xfrm>
          <a:ln>
            <a:miter lim="800000"/>
          </a:ln>
        </p:spPr>
      </p:sp>
      <p:sp>
        <p:nvSpPr>
          <p:cNvPr id="35843" name="文本占位符 2"/>
          <p:cNvSpPr>
            <a:spLocks noGrp="1" noChangeArrowheads="1"/>
          </p:cNvSpPr>
          <p:nvPr>
            <p:ph type="body" idx="4294967295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xfrm>
            <a:off x="708025" y="1143000"/>
            <a:ext cx="5441950" cy="3086100"/>
          </a:xfrm>
          <a:ln>
            <a:miter lim="800000"/>
          </a:ln>
        </p:spPr>
      </p:sp>
      <p:sp>
        <p:nvSpPr>
          <p:cNvPr id="36867" name="文本占位符 2"/>
          <p:cNvSpPr>
            <a:spLocks noGrp="1" noChangeArrowheads="1"/>
          </p:cNvSpPr>
          <p:nvPr>
            <p:ph type="body" idx="4294967295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610641"/>
            <a:ext cx="7772400" cy="1111366"/>
          </a:xfr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38039"/>
            <a:ext cx="6400800" cy="132499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noProof="1" smtClean="0"/>
              <a:t>单击此处编辑母版副标题样式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59243D-5284-4624-B2F1-6AF7327F6FA8}" type="datetimeFigureOut">
              <a:rPr lang="zh-CN" altLang="en-US"/>
              <a:t>2023-01-17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70E445-2E77-4E6A-84CB-F43B9DEECAFB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29343"/>
            <a:ext cx="5486400" cy="42846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63269"/>
            <a:ext cx="5486400" cy="31108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57809"/>
            <a:ext cx="5486400" cy="60849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79AD48-EDE5-4104-80F0-E00CA58DCF68}" type="datetimeFigureOut">
              <a:rPr lang="zh-CN" altLang="en-US"/>
              <a:t>2023-01-17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C11A4-7999-4A47-9841-3FE166662572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6FAB6-B7D8-41D4-9A62-26A9EC352574}" type="datetimeFigureOut">
              <a:rPr lang="zh-CN" altLang="en-US"/>
              <a:t>2023-01-17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01CA83-855C-43BC-81FC-2D11695BD2C7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7634"/>
            <a:ext cx="2057400" cy="4423861"/>
          </a:xfrm>
        </p:spPr>
        <p:txBody>
          <a:bodyPr vert="eaVert"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7634"/>
            <a:ext cx="6019800" cy="4423861"/>
          </a:xfrm>
        </p:spPr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4BD1F7-614B-4CF4-A2F9-F298D47A6C27}" type="datetimeFigureOut">
              <a:rPr lang="zh-CN" altLang="en-US"/>
              <a:t>2023-01-17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DAB2BC-915F-4E26-BF7A-ABF665FA2ADF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401E6-751B-4A08-8A04-9E8FA83C6D6E}" type="datetimeFigureOut">
              <a:rPr lang="zh-CN" altLang="en-US"/>
              <a:t>2023-01-17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570F50-F25F-4848-8345-C7281A2056BF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F44A86-C62C-4B6B-AF17-AB1B20ABB042}" type="datetimeFigureOut">
              <a:rPr lang="zh-CN" altLang="en-US"/>
              <a:t>2023-01-17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777A01-0886-4C76-9C94-50E9E7F83555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C16246-5E31-417A-9FF6-D44A1B4EE7CA}" type="datetimeFigureOut">
              <a:rPr lang="zh-CN" altLang="en-US"/>
              <a:t>2023-01-17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35E37D-2C37-417D-B5FF-81F0A9C9301D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B4972E-F976-4FBA-97C3-19D5D905832F}" type="datetimeFigureOut">
              <a:rPr lang="zh-CN" altLang="en-US"/>
              <a:t>2023-01-17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35F03E-E377-4509-AA7F-45B6F89CE605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8EA8D4-07B4-44A3-8284-A9391D19B376}" type="datetimeFigureOut">
              <a:rPr lang="zh-CN" altLang="en-US"/>
              <a:t>2023-01-17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24C162-49A5-48A2-8E87-433643C6BD50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D93C35-3B0C-4C0A-84A5-2DFB399C07BA}" type="datetimeFigureOut">
              <a:rPr lang="zh-CN" altLang="en-US"/>
              <a:t>2023-01-17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9F716B-E661-457A-843C-6242F456D6EC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25C00-50AB-4DFC-B5B6-D0C1EE9CD43F}" type="datetimeFigureOut">
              <a:rPr lang="zh-CN" altLang="en-US"/>
              <a:t>2023-01-17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CDE0D0-FA41-401F-9941-A3B7B897AB47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标题幻灯片">
    <p:bg>
      <p:bgPr>
        <a:blipFill dpi="0" rotWithShape="1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83A5F6-0B62-48A3-BB18-B02BDF1641A9}" type="datetimeFigureOut">
              <a:rPr lang="zh-CN" altLang="en-US"/>
              <a:t>2023-01-17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F87ED6-084C-4E3E-8EE7-361237243EC2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FFD8A1-7B05-469B-8E1A-A6FC09C3A126}" type="datetimeFigureOut">
              <a:rPr lang="zh-CN" altLang="en-US"/>
              <a:t>2023-01-17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1B3BD-9FD9-42B4-BCAD-6C9FC48DA4D3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07633"/>
            <a:ext cx="8229600" cy="4423861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buFontTx/>
              <a:buNone/>
              <a:defRPr sz="1400" noProof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buFontTx/>
              <a:buNone/>
              <a:defRPr sz="1400" noProof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06E3BEE2-9E25-45C4-92BB-69DC0B540B32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31353-3304-46D9-A69A-33695ACF810A}" type="datetimeFigureOut">
              <a:rPr lang="zh-CN" altLang="en-US"/>
              <a:t>2023-01-17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381A08-5C29-40B2-996D-4CFDF420E4D2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31698"/>
            <a:ext cx="7772400" cy="102975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97531"/>
            <a:ext cx="7772400" cy="113416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EEE57-1D75-4260-BC37-32F007F28DD1}" type="datetimeFigureOut">
              <a:rPr lang="zh-CN" altLang="en-US"/>
              <a:t>2023-01-17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ABE42-0C1D-47CF-8672-2C71A1653953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9781"/>
            <a:ext cx="4038600" cy="34217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9781"/>
            <a:ext cx="4038600" cy="34217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7D1E77-489B-419A-B79C-DD4921AFA400}" type="datetimeFigureOut">
              <a:rPr lang="zh-CN" altLang="en-US"/>
              <a:t>2023-01-17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7584B-600F-4BE0-AA28-43881F47D639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60574"/>
            <a:ext cx="4040188" cy="48367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44246"/>
            <a:ext cx="4040188" cy="298724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30" y="1160574"/>
            <a:ext cx="4041775" cy="48367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30" y="1644246"/>
            <a:ext cx="4041775" cy="298724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8ADF4-6BBE-47F5-A6D4-3E0343E2882A}" type="datetimeFigureOut">
              <a:rPr lang="zh-CN" altLang="en-US"/>
              <a:t>2023-01-17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43953-9CAA-463C-84B7-D2B62616AE3B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A0B3CD-5353-4A28-9313-EE1DF68AD10D}" type="datetimeFigureOut">
              <a:rPr lang="zh-CN" altLang="en-US"/>
              <a:t>2023-01-17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E28FA-D32E-494C-B9E9-B507CC690D80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18E77-7055-42EC-B83D-917CDC1C519E}" type="datetimeFigureOut">
              <a:rPr lang="zh-CN" altLang="en-US"/>
              <a:t>2023-01-17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1ABDD-C570-4731-8CB0-C0E560038C42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5" y="206433"/>
            <a:ext cx="3008313" cy="87853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6431"/>
            <a:ext cx="5111750" cy="44250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5" y="1084963"/>
            <a:ext cx="3008313" cy="35465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07EFA-1429-4B1F-99A2-ED2384747BA8}" type="datetimeFigureOut">
              <a:rPr lang="zh-CN" altLang="en-US"/>
              <a:t>2023-01-17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F6D19-6137-4825-984D-8570CF2C4AC4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24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68313" y="215900"/>
            <a:ext cx="82296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 noChangeArrowheads="1"/>
          </p:cNvSpPr>
          <p:nvPr>
            <p:ph type="body" idx="9"/>
          </p:nvPr>
        </p:nvSpPr>
        <p:spPr bwMode="auto">
          <a:xfrm>
            <a:off x="457200" y="1209677"/>
            <a:ext cx="8229600" cy="342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805363"/>
            <a:ext cx="2133600" cy="2762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buFont typeface="Arial" panose="020B0604020202020204" pitchFamily="34" charset="0"/>
              <a:buNone/>
              <a:defRPr sz="1200" noProof="1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60235F2-B182-4D30-A8D2-D00AF7CE5D55}" type="datetimeFigureOut">
              <a:rPr lang="zh-CN" altLang="en-US"/>
              <a:t>2023-01-17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805363"/>
            <a:ext cx="2895600" cy="2762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buFont typeface="Arial" panose="020B0604020202020204" pitchFamily="34" charset="0"/>
              <a:buNone/>
              <a:defRPr sz="1200" noProof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805363"/>
            <a:ext cx="2133600" cy="2762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424C3AE-09F4-4E38-B367-C37E379AE177}" type="slidenum">
              <a:rPr lang="zh-CN" altLang="en-US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9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6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9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6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19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9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19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1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19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1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7" Type="http://schemas.openxmlformats.org/officeDocument/2006/relationships/image" Target="../media/image15.png"/><Relationship Id="rId2" Type="http://schemas.openxmlformats.org/officeDocument/2006/relationships/slideLayout" Target="../slideLayouts/slideLayout19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3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19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19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19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22.wmf"/><Relationship Id="rId2" Type="http://schemas.openxmlformats.org/officeDocument/2006/relationships/slideLayout" Target="../slideLayouts/slideLayout19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1.bin"/><Relationship Id="rId5" Type="http://schemas.openxmlformats.org/officeDocument/2006/relationships/image" Target="../media/image21.wmf"/><Relationship Id="rId4" Type="http://schemas.openxmlformats.org/officeDocument/2006/relationships/oleObject" Target="../embeddings/oleObject20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7" Type="http://schemas.openxmlformats.org/officeDocument/2006/relationships/image" Target="../media/image24.wmf"/><Relationship Id="rId2" Type="http://schemas.openxmlformats.org/officeDocument/2006/relationships/slideLayout" Target="../slideLayouts/slideLayout19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23.bin"/><Relationship Id="rId5" Type="http://schemas.openxmlformats.org/officeDocument/2006/relationships/image" Target="../media/image23.wmf"/><Relationship Id="rId4" Type="http://schemas.openxmlformats.org/officeDocument/2006/relationships/oleObject" Target="../embeddings/oleObject22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19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25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29.bin"/><Relationship Id="rId2" Type="http://schemas.openxmlformats.org/officeDocument/2006/relationships/slideLayout" Target="../slideLayouts/slideLayout19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28.bin"/><Relationship Id="rId4" Type="http://schemas.openxmlformats.org/officeDocument/2006/relationships/image" Target="../media/image28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2.bin"/><Relationship Id="rId2" Type="http://schemas.openxmlformats.org/officeDocument/2006/relationships/slideLayout" Target="../slideLayouts/slideLayout19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31.bin"/><Relationship Id="rId10" Type="http://schemas.openxmlformats.org/officeDocument/2006/relationships/image" Target="../media/image32.wmf"/><Relationship Id="rId4" Type="http://schemas.openxmlformats.org/officeDocument/2006/relationships/image" Target="../media/image28.wmf"/><Relationship Id="rId9" Type="http://schemas.openxmlformats.org/officeDocument/2006/relationships/oleObject" Target="../embeddings/oleObject33.bin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notesSlide" Target="../notesSlides/notesSlide10.xml"/><Relationship Id="rId5" Type="http://schemas.openxmlformats.org/officeDocument/2006/relationships/tags" Target="../tags/tag5.xml"/><Relationship Id="rId10" Type="http://schemas.openxmlformats.org/officeDocument/2006/relationships/slideLayout" Target="../slideLayouts/slideLayout20.xml"/><Relationship Id="rId4" Type="http://schemas.openxmlformats.org/officeDocument/2006/relationships/tags" Target="../tags/tag4.xml"/><Relationship Id="rId9" Type="http://schemas.openxmlformats.org/officeDocument/2006/relationships/tags" Target="../tags/tag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2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副标题 2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1656322"/>
            <a:ext cx="9144000" cy="1152080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4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分数混合运算（二）</a:t>
            </a:r>
          </a:p>
        </p:txBody>
      </p:sp>
      <p:sp>
        <p:nvSpPr>
          <p:cNvPr id="3075" name="标题 1"/>
          <p:cNvSpPr>
            <a:spLocks noGrp="1" noChangeArrowheads="1"/>
          </p:cNvSpPr>
          <p:nvPr>
            <p:ph type="ctrTitle"/>
          </p:nvPr>
        </p:nvSpPr>
        <p:spPr>
          <a:xfrm>
            <a:off x="1043755" y="288228"/>
            <a:ext cx="1922462" cy="385763"/>
          </a:xfrm>
        </p:spPr>
        <p:txBody>
          <a:bodyPr/>
          <a:lstStyle/>
          <a:p>
            <a:pPr eaLnBrk="1" hangingPunct="1"/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六年级上册</a:t>
            </a:r>
          </a:p>
        </p:txBody>
      </p:sp>
      <p:sp>
        <p:nvSpPr>
          <p:cNvPr id="4" name="矩形 3"/>
          <p:cNvSpPr/>
          <p:nvPr/>
        </p:nvSpPr>
        <p:spPr>
          <a:xfrm>
            <a:off x="0" y="3888479"/>
            <a:ext cx="9144000" cy="4298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000" b="1" kern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WWW.PPT818.COM</a:t>
            </a:r>
            <a:endParaRPr lang="en-US" altLang="zh-CN" sz="2000" b="1" kern="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流程图: 可选过程 1"/>
          <p:cNvSpPr/>
          <p:nvPr/>
        </p:nvSpPr>
        <p:spPr>
          <a:xfrm>
            <a:off x="290260" y="203141"/>
            <a:ext cx="1342581" cy="431392"/>
          </a:xfrm>
          <a:prstGeom prst="flowChartAlternateProcess">
            <a:avLst/>
          </a:prstGeom>
          <a:solidFill>
            <a:srgbClr val="7CD52B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55000" dir="5400000" sy="-100000" algn="bl" rotWithShape="0"/>
            <a:softEdge rad="63500"/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lIns="44924" tIns="22462" rIns="44924" bIns="22462" anchor="ctr"/>
          <a:lstStyle/>
          <a:p>
            <a:pPr algn="ctr" fontAlgn="auto">
              <a:lnSpc>
                <a:spcPct val="150000"/>
              </a:lnSpc>
              <a:defRPr/>
            </a:pPr>
            <a:r>
              <a:rPr lang="zh-CN" altLang="en-US" sz="1600" b="1" noProof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知识运用</a:t>
            </a:r>
          </a:p>
        </p:txBody>
      </p:sp>
      <p:sp>
        <p:nvSpPr>
          <p:cNvPr id="12291" name="副标题 2"/>
          <p:cNvSpPr txBox="1">
            <a:spLocks noChangeArrowheads="1"/>
          </p:cNvSpPr>
          <p:nvPr/>
        </p:nvSpPr>
        <p:spPr bwMode="auto">
          <a:xfrm>
            <a:off x="779467" y="1112838"/>
            <a:ext cx="7585075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875" tIns="40938" rIns="81875" bIns="40938"/>
          <a:lstStyle>
            <a:lvl1pPr marL="307975" defTabSz="8191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defTabSz="8191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defTabSz="8191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defTabSz="8191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defTabSz="8191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8191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8191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8191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8191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1、六（1）班有学生40人，其中女生人数占全班人数的    ，男生有多少人？</a:t>
            </a:r>
          </a:p>
        </p:txBody>
      </p:sp>
      <p:graphicFrame>
        <p:nvGraphicFramePr>
          <p:cNvPr id="12292" name="对象 -2147482571"/>
          <p:cNvGraphicFramePr>
            <a:graphicFrameLocks noChangeAspect="1"/>
          </p:cNvGraphicFramePr>
          <p:nvPr/>
        </p:nvGraphicFramePr>
        <p:xfrm>
          <a:off x="6781800" y="1112838"/>
          <a:ext cx="255588" cy="658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3" r:id="rId3" imgW="152400" imgH="393700" progId="Equation.KSEE3">
                  <p:embed/>
                </p:oleObj>
              </mc:Choice>
              <mc:Fallback>
                <p:oleObj r:id="rId3" imgW="152400" imgH="393700" progId="Equation.KSEE3">
                  <p:embed/>
                  <p:pic>
                    <p:nvPicPr>
                      <p:cNvPr id="0" name="对象 -21474825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1112838"/>
                        <a:ext cx="255588" cy="658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8" name="对象 -2147482560"/>
          <p:cNvGraphicFramePr>
            <a:graphicFrameLocks noChangeAspect="1"/>
          </p:cNvGraphicFramePr>
          <p:nvPr/>
        </p:nvGraphicFramePr>
        <p:xfrm>
          <a:off x="3108325" y="2025651"/>
          <a:ext cx="1841500" cy="151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4" r:id="rId5" imgW="711200" imgH="838200" progId="Equation.KSEE3">
                  <p:embed/>
                </p:oleObj>
              </mc:Choice>
              <mc:Fallback>
                <p:oleObj r:id="rId5" imgW="711200" imgH="838200" progId="Equation.KSEE3">
                  <p:embed/>
                  <p:pic>
                    <p:nvPicPr>
                      <p:cNvPr id="0" name="对象 -21474825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8325" y="2025651"/>
                        <a:ext cx="1841500" cy="1511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3"/>
          <p:cNvSpPr txBox="1">
            <a:spLocks noChangeArrowheads="1"/>
          </p:cNvSpPr>
          <p:nvPr/>
        </p:nvSpPr>
        <p:spPr bwMode="auto">
          <a:xfrm>
            <a:off x="2752729" y="3951289"/>
            <a:ext cx="2028825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答：男生有24人。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流程图: 可选过程 1"/>
          <p:cNvSpPr/>
          <p:nvPr/>
        </p:nvSpPr>
        <p:spPr>
          <a:xfrm>
            <a:off x="290260" y="203141"/>
            <a:ext cx="1342581" cy="431392"/>
          </a:xfrm>
          <a:prstGeom prst="flowChartAlternateProcess">
            <a:avLst/>
          </a:prstGeom>
          <a:solidFill>
            <a:srgbClr val="7CD52B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55000" dir="5400000" sy="-100000" algn="bl" rotWithShape="0"/>
            <a:softEdge rad="63500"/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lIns="44924" tIns="22462" rIns="44924" bIns="22462" anchor="ctr"/>
          <a:lstStyle/>
          <a:p>
            <a:pPr algn="ctr" fontAlgn="auto">
              <a:lnSpc>
                <a:spcPct val="150000"/>
              </a:lnSpc>
              <a:defRPr/>
            </a:pPr>
            <a:r>
              <a:rPr lang="zh-CN" altLang="en-US" sz="1600" b="1" noProof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知识运用</a:t>
            </a:r>
          </a:p>
        </p:txBody>
      </p:sp>
      <p:sp>
        <p:nvSpPr>
          <p:cNvPr id="13315" name="副标题 2"/>
          <p:cNvSpPr txBox="1">
            <a:spLocks noChangeArrowheads="1"/>
          </p:cNvSpPr>
          <p:nvPr/>
        </p:nvSpPr>
        <p:spPr bwMode="auto">
          <a:xfrm>
            <a:off x="779467" y="1112838"/>
            <a:ext cx="7585075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875" tIns="40938" rIns="81875" bIns="40938"/>
          <a:lstStyle>
            <a:lvl1pPr marL="307975" defTabSz="8191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defTabSz="8191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defTabSz="8191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defTabSz="8191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defTabSz="8191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8191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8191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8191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8191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1、六（1）班有学生40人，其中女生人数占全班人数的    ，男生有多少人？</a:t>
            </a:r>
          </a:p>
        </p:txBody>
      </p:sp>
      <p:graphicFrame>
        <p:nvGraphicFramePr>
          <p:cNvPr id="13316" name="对象 -2147482571"/>
          <p:cNvGraphicFramePr>
            <a:graphicFrameLocks noChangeAspect="1"/>
          </p:cNvGraphicFramePr>
          <p:nvPr/>
        </p:nvGraphicFramePr>
        <p:xfrm>
          <a:off x="6781800" y="1112838"/>
          <a:ext cx="255588" cy="658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7" r:id="rId3" imgW="152400" imgH="393700" progId="Equation.KSEE3">
                  <p:embed/>
                </p:oleObj>
              </mc:Choice>
              <mc:Fallback>
                <p:oleObj r:id="rId3" imgW="152400" imgH="393700" progId="Equation.KSEE3">
                  <p:embed/>
                  <p:pic>
                    <p:nvPicPr>
                      <p:cNvPr id="0" name="对象 -21474825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1112838"/>
                        <a:ext cx="255588" cy="658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3"/>
          <p:cNvSpPr txBox="1">
            <a:spLocks noChangeArrowheads="1"/>
          </p:cNvSpPr>
          <p:nvPr/>
        </p:nvSpPr>
        <p:spPr bwMode="auto">
          <a:xfrm>
            <a:off x="2752729" y="3951289"/>
            <a:ext cx="2028825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答：男生有24人。</a:t>
            </a:r>
          </a:p>
        </p:txBody>
      </p:sp>
      <p:graphicFrame>
        <p:nvGraphicFramePr>
          <p:cNvPr id="22533" name="对象 -2147482559"/>
          <p:cNvGraphicFramePr>
            <a:graphicFrameLocks noChangeAspect="1"/>
          </p:cNvGraphicFramePr>
          <p:nvPr/>
        </p:nvGraphicFramePr>
        <p:xfrm>
          <a:off x="2992442" y="1914527"/>
          <a:ext cx="1912937" cy="166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8" r:id="rId5" imgW="736600" imgH="1028700" progId="Equation.KSEE3">
                  <p:embed/>
                </p:oleObj>
              </mc:Choice>
              <mc:Fallback>
                <p:oleObj r:id="rId5" imgW="736600" imgH="1028700" progId="Equation.KSEE3">
                  <p:embed/>
                  <p:pic>
                    <p:nvPicPr>
                      <p:cNvPr id="0" name="对象 -21474825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2442" y="1914527"/>
                        <a:ext cx="1912937" cy="1666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流程图: 可选过程 1"/>
          <p:cNvSpPr/>
          <p:nvPr/>
        </p:nvSpPr>
        <p:spPr>
          <a:xfrm>
            <a:off x="290260" y="203141"/>
            <a:ext cx="1342581" cy="431392"/>
          </a:xfrm>
          <a:prstGeom prst="flowChartAlternateProcess">
            <a:avLst/>
          </a:prstGeom>
          <a:solidFill>
            <a:srgbClr val="7CD52B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55000" dir="5400000" sy="-100000" algn="bl" rotWithShape="0"/>
            <a:softEdge rad="63500"/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lIns="44924" tIns="22462" rIns="44924" bIns="22462" anchor="ctr"/>
          <a:lstStyle/>
          <a:p>
            <a:pPr algn="ctr" fontAlgn="auto">
              <a:lnSpc>
                <a:spcPct val="150000"/>
              </a:lnSpc>
              <a:defRPr/>
            </a:pPr>
            <a:r>
              <a:rPr lang="zh-CN" altLang="en-US" sz="1600" b="1" noProof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知识运用</a:t>
            </a:r>
          </a:p>
        </p:txBody>
      </p:sp>
      <p:sp>
        <p:nvSpPr>
          <p:cNvPr id="14339" name="副标题 2"/>
          <p:cNvSpPr txBox="1">
            <a:spLocks noChangeArrowheads="1"/>
          </p:cNvSpPr>
          <p:nvPr/>
        </p:nvSpPr>
        <p:spPr bwMode="auto">
          <a:xfrm>
            <a:off x="652467" y="815977"/>
            <a:ext cx="7585075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875" tIns="40938" rIns="81875" bIns="40938"/>
          <a:lstStyle>
            <a:lvl1pPr marL="307975" defTabSz="8191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defTabSz="8191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defTabSz="8191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defTabSz="8191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defTabSz="8191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8191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8191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8191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8191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、算一算，说说你有什么发现。</a:t>
            </a:r>
          </a:p>
        </p:txBody>
      </p:sp>
      <p:pic>
        <p:nvPicPr>
          <p:cNvPr id="14340" name="图片 -2147482570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631954" y="1544640"/>
            <a:ext cx="4321175" cy="1487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3"/>
          <p:cNvSpPr txBox="1">
            <a:spLocks noChangeArrowheads="1"/>
          </p:cNvSpPr>
          <p:nvPr/>
        </p:nvSpPr>
        <p:spPr bwMode="auto">
          <a:xfrm>
            <a:off x="1243013" y="3197227"/>
            <a:ext cx="2863850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两个算式的结果都</a:t>
            </a:r>
          </a:p>
        </p:txBody>
      </p:sp>
      <p:graphicFrame>
        <p:nvGraphicFramePr>
          <p:cNvPr id="23557" name="对象 -2147482558"/>
          <p:cNvGraphicFramePr>
            <a:graphicFrameLocks noChangeAspect="1"/>
          </p:cNvGraphicFramePr>
          <p:nvPr/>
        </p:nvGraphicFramePr>
        <p:xfrm>
          <a:off x="3303588" y="3197226"/>
          <a:ext cx="400050" cy="68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0" r:id="rId4" imgW="228600" imgH="393700" progId="Equation.KSEE3">
                  <p:embed/>
                </p:oleObj>
              </mc:Choice>
              <mc:Fallback>
                <p:oleObj r:id="rId4" imgW="228600" imgH="393700" progId="Equation.KSEE3">
                  <p:embed/>
                  <p:pic>
                    <p:nvPicPr>
                      <p:cNvPr id="0" name="对象 -21474825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3588" y="3197226"/>
                        <a:ext cx="400050" cy="688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4799013" y="3287714"/>
            <a:ext cx="2863850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两个算式的结果都</a:t>
            </a:r>
            <a:r>
              <a:rPr lang="en-US" altLang="zh-CN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17</a:t>
            </a:r>
            <a:r>
              <a:rPr lang="zh-CN" altLang="zh-CN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071692" y="4192589"/>
            <a:ext cx="4783137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整数的运算律在分数运算中同样适用。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3" grpId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流程图: 可选过程 1"/>
          <p:cNvSpPr/>
          <p:nvPr/>
        </p:nvSpPr>
        <p:spPr>
          <a:xfrm>
            <a:off x="290260" y="203141"/>
            <a:ext cx="1342581" cy="431392"/>
          </a:xfrm>
          <a:prstGeom prst="flowChartAlternateProcess">
            <a:avLst/>
          </a:prstGeom>
          <a:solidFill>
            <a:srgbClr val="7CD52B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55000" dir="5400000" sy="-100000" algn="bl" rotWithShape="0"/>
            <a:softEdge rad="63500"/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lIns="44924" tIns="22462" rIns="44924" bIns="22462" anchor="ctr"/>
          <a:lstStyle/>
          <a:p>
            <a:pPr algn="ctr" fontAlgn="auto">
              <a:lnSpc>
                <a:spcPct val="150000"/>
              </a:lnSpc>
              <a:defRPr/>
            </a:pPr>
            <a:r>
              <a:rPr lang="zh-CN" altLang="en-US" sz="1600" b="1" noProof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随堂检测</a:t>
            </a:r>
          </a:p>
        </p:txBody>
      </p:sp>
      <p:sp>
        <p:nvSpPr>
          <p:cNvPr id="15363" name="TextBox 3"/>
          <p:cNvSpPr txBox="1">
            <a:spLocks noChangeArrowheads="1"/>
          </p:cNvSpPr>
          <p:nvPr/>
        </p:nvSpPr>
        <p:spPr bwMode="auto">
          <a:xfrm>
            <a:off x="1219204" y="842963"/>
            <a:ext cx="7192963" cy="1338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、十一黄金周，游乐园第一天的门票收入960元，第二天比第一天增加了        。</a:t>
            </a:r>
          </a:p>
          <a:p>
            <a:pPr eaLnBrk="1" hangingPunct="1">
              <a:lnSpc>
                <a:spcPct val="150000"/>
              </a:lnSpc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（1）画图表示第二天的门票收入。</a:t>
            </a:r>
          </a:p>
        </p:txBody>
      </p:sp>
      <p:graphicFrame>
        <p:nvGraphicFramePr>
          <p:cNvPr id="15364" name="对象 15"/>
          <p:cNvGraphicFramePr>
            <a:graphicFrameLocks noChangeAspect="1"/>
          </p:cNvGraphicFramePr>
          <p:nvPr/>
        </p:nvGraphicFramePr>
        <p:xfrm>
          <a:off x="1981204" y="1228727"/>
          <a:ext cx="220663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9" r:id="rId3" imgW="152400" imgH="393700" progId="Equation.KSEE3">
                  <p:embed/>
                </p:oleObj>
              </mc:Choice>
              <mc:Fallback>
                <p:oleObj r:id="rId3" imgW="152400" imgH="393700" progId="Equation.KSEE3">
                  <p:embed/>
                  <p:pic>
                    <p:nvPicPr>
                      <p:cNvPr id="0" name="对象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4" y="1228727"/>
                        <a:ext cx="220663" cy="568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392242" y="2433639"/>
            <a:ext cx="884237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第一天</a:t>
            </a:r>
          </a:p>
        </p:txBody>
      </p:sp>
      <p:grpSp>
        <p:nvGrpSpPr>
          <p:cNvPr id="8" name="组合 7"/>
          <p:cNvGrpSpPr/>
          <p:nvPr/>
        </p:nvGrpSpPr>
        <p:grpSpPr bwMode="auto">
          <a:xfrm>
            <a:off x="2892429" y="2727327"/>
            <a:ext cx="2593975" cy="119063"/>
            <a:chOff x="4554" y="4859"/>
            <a:chExt cx="6048" cy="188"/>
          </a:xfrm>
        </p:grpSpPr>
        <p:cxnSp>
          <p:nvCxnSpPr>
            <p:cNvPr id="5" name="直接连接符 4"/>
            <p:cNvCxnSpPr/>
            <p:nvPr/>
          </p:nvCxnSpPr>
          <p:spPr>
            <a:xfrm>
              <a:off x="4554" y="5044"/>
              <a:ext cx="6048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接连接符 5"/>
            <p:cNvCxnSpPr/>
            <p:nvPr/>
          </p:nvCxnSpPr>
          <p:spPr>
            <a:xfrm flipV="1">
              <a:off x="4573" y="4877"/>
              <a:ext cx="0" cy="17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接连接符 6"/>
            <p:cNvCxnSpPr/>
            <p:nvPr/>
          </p:nvCxnSpPr>
          <p:spPr>
            <a:xfrm flipV="1">
              <a:off x="10583" y="4859"/>
              <a:ext cx="0" cy="17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extBox 3"/>
          <p:cNvSpPr txBox="1">
            <a:spLocks noChangeArrowheads="1"/>
          </p:cNvSpPr>
          <p:nvPr/>
        </p:nvSpPr>
        <p:spPr bwMode="auto">
          <a:xfrm>
            <a:off x="3748092" y="2328864"/>
            <a:ext cx="884237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</a:rPr>
              <a:t>960</a:t>
            </a: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元</a:t>
            </a:r>
          </a:p>
        </p:txBody>
      </p:sp>
      <p:sp>
        <p:nvSpPr>
          <p:cNvPr id="10" name="TextBox 3"/>
          <p:cNvSpPr txBox="1">
            <a:spLocks noChangeArrowheads="1"/>
          </p:cNvSpPr>
          <p:nvPr/>
        </p:nvSpPr>
        <p:spPr bwMode="auto">
          <a:xfrm>
            <a:off x="1423992" y="2976564"/>
            <a:ext cx="884237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第二天</a:t>
            </a:r>
          </a:p>
        </p:txBody>
      </p:sp>
      <p:grpSp>
        <p:nvGrpSpPr>
          <p:cNvPr id="16" name="组合 15"/>
          <p:cNvGrpSpPr/>
          <p:nvPr/>
        </p:nvGrpSpPr>
        <p:grpSpPr bwMode="auto">
          <a:xfrm>
            <a:off x="2892425" y="3213102"/>
            <a:ext cx="3867150" cy="119063"/>
            <a:chOff x="4554" y="4859"/>
            <a:chExt cx="3657" cy="188"/>
          </a:xfrm>
        </p:grpSpPr>
        <p:cxnSp>
          <p:nvCxnSpPr>
            <p:cNvPr id="17" name="直接连接符 16"/>
            <p:cNvCxnSpPr/>
            <p:nvPr/>
          </p:nvCxnSpPr>
          <p:spPr>
            <a:xfrm flipV="1">
              <a:off x="4554" y="5019"/>
              <a:ext cx="3657" cy="2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连接符 17"/>
            <p:cNvCxnSpPr/>
            <p:nvPr/>
          </p:nvCxnSpPr>
          <p:spPr>
            <a:xfrm flipV="1">
              <a:off x="4572" y="4877"/>
              <a:ext cx="0" cy="17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接连接符 18"/>
            <p:cNvCxnSpPr/>
            <p:nvPr/>
          </p:nvCxnSpPr>
          <p:spPr>
            <a:xfrm flipV="1">
              <a:off x="8211" y="4859"/>
              <a:ext cx="0" cy="17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" name="直接连接符 20"/>
          <p:cNvCxnSpPr/>
          <p:nvPr/>
        </p:nvCxnSpPr>
        <p:spPr>
          <a:xfrm flipV="1">
            <a:off x="5551488" y="3230563"/>
            <a:ext cx="0" cy="10795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3"/>
          <p:cNvSpPr txBox="1">
            <a:spLocks noChangeArrowheads="1"/>
          </p:cNvSpPr>
          <p:nvPr/>
        </p:nvSpPr>
        <p:spPr bwMode="auto">
          <a:xfrm>
            <a:off x="4602167" y="3482975"/>
            <a:ext cx="884237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？元</a:t>
            </a:r>
          </a:p>
        </p:txBody>
      </p:sp>
      <p:sp>
        <p:nvSpPr>
          <p:cNvPr id="3" name="右大括号 2"/>
          <p:cNvSpPr/>
          <p:nvPr/>
        </p:nvSpPr>
        <p:spPr>
          <a:xfrm rot="16200000">
            <a:off x="5976940" y="2409827"/>
            <a:ext cx="358775" cy="1209675"/>
          </a:xfrm>
          <a:prstGeom prst="righ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CN" altLang="en-US" noProof="1"/>
          </a:p>
        </p:txBody>
      </p:sp>
      <p:sp>
        <p:nvSpPr>
          <p:cNvPr id="13" name="TextBox 3"/>
          <p:cNvSpPr txBox="1">
            <a:spLocks noChangeArrowheads="1"/>
          </p:cNvSpPr>
          <p:nvPr/>
        </p:nvSpPr>
        <p:spPr bwMode="auto">
          <a:xfrm>
            <a:off x="5713417" y="2339977"/>
            <a:ext cx="884237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增加了</a:t>
            </a:r>
          </a:p>
        </p:txBody>
      </p:sp>
      <p:graphicFrame>
        <p:nvGraphicFramePr>
          <p:cNvPr id="28" name="对象 15"/>
          <p:cNvGraphicFramePr>
            <a:graphicFrameLocks noChangeAspect="1"/>
          </p:cNvGraphicFramePr>
          <p:nvPr/>
        </p:nvGraphicFramePr>
        <p:xfrm>
          <a:off x="6540504" y="2297115"/>
          <a:ext cx="220663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0" r:id="rId5" imgW="152400" imgH="393700" progId="Equation.KSEE3">
                  <p:embed/>
                </p:oleObj>
              </mc:Choice>
              <mc:Fallback>
                <p:oleObj r:id="rId5" imgW="152400" imgH="393700" progId="Equation.KSEE3">
                  <p:embed/>
                  <p:pic>
                    <p:nvPicPr>
                      <p:cNvPr id="0" name="对象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40504" y="2297115"/>
                        <a:ext cx="220663" cy="568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0" grpId="0"/>
      <p:bldP spid="27" grpId="0"/>
      <p:bldP spid="3" grpId="0" animBg="1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流程图: 可选过程 1"/>
          <p:cNvSpPr/>
          <p:nvPr/>
        </p:nvSpPr>
        <p:spPr>
          <a:xfrm>
            <a:off x="290260" y="203141"/>
            <a:ext cx="1342581" cy="431392"/>
          </a:xfrm>
          <a:prstGeom prst="flowChartAlternateProcess">
            <a:avLst/>
          </a:prstGeom>
          <a:solidFill>
            <a:srgbClr val="7CD52B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55000" dir="5400000" sy="-100000" algn="bl" rotWithShape="0"/>
            <a:softEdge rad="63500"/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lIns="44924" tIns="22462" rIns="44924" bIns="22462" anchor="ctr"/>
          <a:lstStyle/>
          <a:p>
            <a:pPr algn="ctr" fontAlgn="auto">
              <a:lnSpc>
                <a:spcPct val="150000"/>
              </a:lnSpc>
              <a:defRPr/>
            </a:pPr>
            <a:r>
              <a:rPr lang="zh-CN" altLang="en-US" sz="1600" b="1" noProof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随堂检测</a:t>
            </a:r>
          </a:p>
        </p:txBody>
      </p:sp>
      <p:sp>
        <p:nvSpPr>
          <p:cNvPr id="16387" name="TextBox 3"/>
          <p:cNvSpPr txBox="1">
            <a:spLocks noChangeArrowheads="1"/>
          </p:cNvSpPr>
          <p:nvPr/>
        </p:nvSpPr>
        <p:spPr bwMode="auto">
          <a:xfrm>
            <a:off x="1219204" y="842963"/>
            <a:ext cx="7192963" cy="1338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、十一黄金周，游乐园第一天的门票收入960元，第二天比第一天增加了        。</a:t>
            </a:r>
          </a:p>
          <a:p>
            <a:pPr eaLnBrk="1" hangingPunct="1">
              <a:lnSpc>
                <a:spcPct val="150000"/>
              </a:lnSpc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（2）算一算第二天的门票收入是多少元。</a:t>
            </a:r>
          </a:p>
        </p:txBody>
      </p:sp>
      <p:graphicFrame>
        <p:nvGraphicFramePr>
          <p:cNvPr id="16388" name="对象 15"/>
          <p:cNvGraphicFramePr>
            <a:graphicFrameLocks noChangeAspect="1"/>
          </p:cNvGraphicFramePr>
          <p:nvPr/>
        </p:nvGraphicFramePr>
        <p:xfrm>
          <a:off x="1981204" y="1228727"/>
          <a:ext cx="220663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9" r:id="rId3" imgW="152400" imgH="393700" progId="Equation.KSEE3">
                  <p:embed/>
                </p:oleObj>
              </mc:Choice>
              <mc:Fallback>
                <p:oleObj r:id="rId3" imgW="152400" imgH="393700" progId="Equation.KSEE3">
                  <p:embed/>
                  <p:pic>
                    <p:nvPicPr>
                      <p:cNvPr id="0" name="对象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4" y="1228727"/>
                        <a:ext cx="220663" cy="568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3"/>
          <p:cNvSpPr txBox="1">
            <a:spLocks noChangeArrowheads="1"/>
          </p:cNvSpPr>
          <p:nvPr/>
        </p:nvSpPr>
        <p:spPr bwMode="auto">
          <a:xfrm>
            <a:off x="2568579" y="3632200"/>
            <a:ext cx="4257675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答：第二天的门票收入是1120元。</a:t>
            </a:r>
          </a:p>
        </p:txBody>
      </p:sp>
      <p:graphicFrame>
        <p:nvGraphicFramePr>
          <p:cNvPr id="16390" name="对象 24"/>
          <p:cNvGraphicFramePr>
            <a:graphicFrameLocks noChangeAspect="1"/>
          </p:cNvGraphicFramePr>
          <p:nvPr/>
        </p:nvGraphicFramePr>
        <p:xfrm>
          <a:off x="2740025" y="2647950"/>
          <a:ext cx="2597150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0" r:id="rId5" imgW="1511300" imgH="393700" progId="Equation.KSEE3">
                  <p:embed/>
                </p:oleObj>
              </mc:Choice>
              <mc:Fallback>
                <p:oleObj r:id="rId5" imgW="1511300" imgH="393700" progId="Equation.KSEE3">
                  <p:embed/>
                  <p:pic>
                    <p:nvPicPr>
                      <p:cNvPr id="0" name="对象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0025" y="2647950"/>
                        <a:ext cx="2597150" cy="676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流程图: 可选过程 1"/>
          <p:cNvSpPr/>
          <p:nvPr/>
        </p:nvSpPr>
        <p:spPr>
          <a:xfrm>
            <a:off x="290260" y="203141"/>
            <a:ext cx="1342581" cy="431392"/>
          </a:xfrm>
          <a:prstGeom prst="flowChartAlternateProcess">
            <a:avLst/>
          </a:prstGeom>
          <a:solidFill>
            <a:srgbClr val="7CD52B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55000" dir="5400000" sy="-100000" algn="bl" rotWithShape="0"/>
            <a:softEdge rad="63500"/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lIns="44924" tIns="22462" rIns="44924" bIns="22462" anchor="ctr"/>
          <a:lstStyle/>
          <a:p>
            <a:pPr algn="ctr" fontAlgn="auto">
              <a:lnSpc>
                <a:spcPct val="150000"/>
              </a:lnSpc>
              <a:defRPr/>
            </a:pPr>
            <a:r>
              <a:rPr lang="zh-CN" altLang="en-US" sz="1600" b="1" noProof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随堂检测</a:t>
            </a:r>
          </a:p>
        </p:txBody>
      </p:sp>
      <p:sp>
        <p:nvSpPr>
          <p:cNvPr id="17411" name="TextBox 3"/>
          <p:cNvSpPr txBox="1">
            <a:spLocks noChangeArrowheads="1"/>
          </p:cNvSpPr>
          <p:nvPr/>
        </p:nvSpPr>
        <p:spPr bwMode="auto">
          <a:xfrm>
            <a:off x="1219204" y="1201738"/>
            <a:ext cx="7192963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、水结成冰后，体积大约增加       。现有20L的水，能结成多少立方分米的冰？</a:t>
            </a:r>
          </a:p>
        </p:txBody>
      </p:sp>
      <p:graphicFrame>
        <p:nvGraphicFramePr>
          <p:cNvPr id="17412" name="对象 15"/>
          <p:cNvGraphicFramePr>
            <a:graphicFrameLocks noChangeAspect="1"/>
          </p:cNvGraphicFramePr>
          <p:nvPr/>
        </p:nvGraphicFramePr>
        <p:xfrm>
          <a:off x="4441829" y="1201738"/>
          <a:ext cx="295275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4" r:id="rId3" imgW="203200" imgH="393700" progId="Equation.KSEE3">
                  <p:embed/>
                </p:oleObj>
              </mc:Choice>
              <mc:Fallback>
                <p:oleObj r:id="rId3" imgW="203200" imgH="393700" progId="Equation.KSEE3">
                  <p:embed/>
                  <p:pic>
                    <p:nvPicPr>
                      <p:cNvPr id="0" name="对象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41829" y="1201738"/>
                        <a:ext cx="295275" cy="568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682879" y="3978277"/>
            <a:ext cx="3560763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答：能结成22立方分米的冰。</a:t>
            </a:r>
          </a:p>
        </p:txBody>
      </p:sp>
      <p:graphicFrame>
        <p:nvGraphicFramePr>
          <p:cNvPr id="26629" name="对象 25"/>
          <p:cNvGraphicFramePr>
            <a:graphicFrameLocks noChangeAspect="1"/>
          </p:cNvGraphicFramePr>
          <p:nvPr/>
        </p:nvGraphicFramePr>
        <p:xfrm>
          <a:off x="2906713" y="2897188"/>
          <a:ext cx="336550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5" r:id="rId5" imgW="1828800" imgH="393700" progId="Equation.KSEE3">
                  <p:embed/>
                </p:oleObj>
              </mc:Choice>
              <mc:Fallback>
                <p:oleObj r:id="rId5" imgW="1828800" imgH="393700" progId="Equation.KSEE3">
                  <p:embed/>
                  <p:pic>
                    <p:nvPicPr>
                      <p:cNvPr id="0" name="对象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6713" y="2897188"/>
                        <a:ext cx="3365500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7415" name="图片 -2147482583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6399217" y="1911350"/>
            <a:ext cx="1087437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流程图: 可选过程 1"/>
          <p:cNvSpPr/>
          <p:nvPr/>
        </p:nvSpPr>
        <p:spPr>
          <a:xfrm>
            <a:off x="290260" y="203141"/>
            <a:ext cx="1342581" cy="431392"/>
          </a:xfrm>
          <a:prstGeom prst="flowChartAlternateProcess">
            <a:avLst/>
          </a:prstGeom>
          <a:solidFill>
            <a:srgbClr val="7CD52B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55000" dir="5400000" sy="-100000" algn="bl" rotWithShape="0"/>
            <a:softEdge rad="63500"/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lIns="44924" tIns="22462" rIns="44924" bIns="22462" anchor="ctr"/>
          <a:lstStyle/>
          <a:p>
            <a:pPr algn="ctr" fontAlgn="auto">
              <a:lnSpc>
                <a:spcPct val="150000"/>
              </a:lnSpc>
              <a:defRPr/>
            </a:pPr>
            <a:r>
              <a:rPr lang="zh-CN" altLang="en-US" sz="1600" b="1" noProof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随堂检测</a:t>
            </a:r>
          </a:p>
        </p:txBody>
      </p:sp>
      <p:sp>
        <p:nvSpPr>
          <p:cNvPr id="18435" name="TextBox 3"/>
          <p:cNvSpPr txBox="1">
            <a:spLocks noChangeArrowheads="1"/>
          </p:cNvSpPr>
          <p:nvPr/>
        </p:nvSpPr>
        <p:spPr bwMode="auto">
          <a:xfrm>
            <a:off x="1492254" y="868364"/>
            <a:ext cx="5789613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、看图列式计算。</a:t>
            </a:r>
          </a:p>
        </p:txBody>
      </p:sp>
      <p:pic>
        <p:nvPicPr>
          <p:cNvPr id="18436" name="图片 -2147482556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1631950" y="1773238"/>
            <a:ext cx="6115050" cy="124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7652" name="对象 26"/>
          <p:cNvGraphicFramePr>
            <a:graphicFrameLocks noChangeAspect="1"/>
          </p:cNvGraphicFramePr>
          <p:nvPr/>
        </p:nvGraphicFramePr>
        <p:xfrm>
          <a:off x="1492250" y="3573463"/>
          <a:ext cx="2108200" cy="633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7" r:id="rId5" imgW="1308100" imgH="393700" progId="Equation.KSEE3">
                  <p:embed/>
                </p:oleObj>
              </mc:Choice>
              <mc:Fallback>
                <p:oleObj r:id="rId5" imgW="1308100" imgH="393700" progId="Equation.KSEE3">
                  <p:embed/>
                  <p:pic>
                    <p:nvPicPr>
                      <p:cNvPr id="0" name="对象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2250" y="3573463"/>
                        <a:ext cx="2108200" cy="633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3" name="对象 27"/>
          <p:cNvGraphicFramePr>
            <a:graphicFrameLocks noChangeAspect="1"/>
          </p:cNvGraphicFramePr>
          <p:nvPr/>
        </p:nvGraphicFramePr>
        <p:xfrm>
          <a:off x="4625979" y="3573463"/>
          <a:ext cx="2244725" cy="620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8" r:id="rId7" imgW="1422400" imgH="393700" progId="Equation.KSEE3">
                  <p:embed/>
                </p:oleObj>
              </mc:Choice>
              <mc:Fallback>
                <p:oleObj r:id="rId7" imgW="1422400" imgH="393700" progId="Equation.KSEE3">
                  <p:embed/>
                  <p:pic>
                    <p:nvPicPr>
                      <p:cNvPr id="0" name="对象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25979" y="3573463"/>
                        <a:ext cx="2244725" cy="620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流程图: 可选过程 1"/>
          <p:cNvSpPr/>
          <p:nvPr/>
        </p:nvSpPr>
        <p:spPr>
          <a:xfrm>
            <a:off x="290260" y="203141"/>
            <a:ext cx="1342581" cy="431392"/>
          </a:xfrm>
          <a:prstGeom prst="flowChartAlternateProcess">
            <a:avLst/>
          </a:prstGeom>
          <a:solidFill>
            <a:srgbClr val="7CD52B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55000" dir="5400000" sy="-100000" algn="bl" rotWithShape="0"/>
            <a:softEdge rad="63500"/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lIns="44924" tIns="22462" rIns="44924" bIns="22462" anchor="ctr"/>
          <a:lstStyle/>
          <a:p>
            <a:pPr algn="ctr" fontAlgn="auto">
              <a:lnSpc>
                <a:spcPct val="150000"/>
              </a:lnSpc>
              <a:defRPr/>
            </a:pPr>
            <a:r>
              <a:rPr lang="zh-CN" altLang="en-US" sz="1600" b="1" noProof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随堂检测</a:t>
            </a:r>
          </a:p>
        </p:txBody>
      </p:sp>
      <p:sp>
        <p:nvSpPr>
          <p:cNvPr id="19459" name="TextBox 3"/>
          <p:cNvSpPr txBox="1">
            <a:spLocks noChangeArrowheads="1"/>
          </p:cNvSpPr>
          <p:nvPr/>
        </p:nvSpPr>
        <p:spPr bwMode="auto">
          <a:xfrm>
            <a:off x="765175" y="1360489"/>
            <a:ext cx="7613650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4、一本故事书有140页，齐思已经看了这本书的     ，还剩多少页没有看？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625725" y="3300413"/>
            <a:ext cx="4514850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zh-CN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答：还剩60页没有看。</a:t>
            </a:r>
          </a:p>
        </p:txBody>
      </p:sp>
      <p:graphicFrame>
        <p:nvGraphicFramePr>
          <p:cNvPr id="19461" name="对象 27"/>
          <p:cNvGraphicFramePr>
            <a:graphicFrameLocks noChangeAspect="1"/>
          </p:cNvGraphicFramePr>
          <p:nvPr/>
        </p:nvGraphicFramePr>
        <p:xfrm>
          <a:off x="5770567" y="1360488"/>
          <a:ext cx="204787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1" r:id="rId3" imgW="152400" imgH="393700" progId="Equation.KSEE3">
                  <p:embed/>
                </p:oleObj>
              </mc:Choice>
              <mc:Fallback>
                <p:oleObj r:id="rId3" imgW="152400" imgH="393700" progId="Equation.KSEE3">
                  <p:embed/>
                  <p:pic>
                    <p:nvPicPr>
                      <p:cNvPr id="0" name="对象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0567" y="1360488"/>
                        <a:ext cx="204787" cy="527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1" name="对象 42"/>
          <p:cNvGraphicFramePr>
            <a:graphicFrameLocks noChangeAspect="1"/>
          </p:cNvGraphicFramePr>
          <p:nvPr/>
        </p:nvGraphicFramePr>
        <p:xfrm>
          <a:off x="3073400" y="2419350"/>
          <a:ext cx="2171700" cy="611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2" r:id="rId5" imgW="1397000" imgH="393700" progId="Equation.KSEE3">
                  <p:embed/>
                </p:oleObj>
              </mc:Choice>
              <mc:Fallback>
                <p:oleObj r:id="rId5" imgW="1397000" imgH="393700" progId="Equation.KSEE3">
                  <p:embed/>
                  <p:pic>
                    <p:nvPicPr>
                      <p:cNvPr id="0" name="对象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3400" y="2419350"/>
                        <a:ext cx="2171700" cy="611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流程图: 可选过程 1"/>
          <p:cNvSpPr/>
          <p:nvPr/>
        </p:nvSpPr>
        <p:spPr>
          <a:xfrm>
            <a:off x="290260" y="203141"/>
            <a:ext cx="1342581" cy="431392"/>
          </a:xfrm>
          <a:prstGeom prst="flowChartAlternateProcess">
            <a:avLst/>
          </a:prstGeom>
          <a:solidFill>
            <a:srgbClr val="7CD52B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55000" dir="5400000" sy="-100000" algn="bl" rotWithShape="0"/>
            <a:softEdge rad="63500"/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lIns="44924" tIns="22462" rIns="44924" bIns="22462" anchor="ctr"/>
          <a:lstStyle/>
          <a:p>
            <a:pPr algn="ctr" fontAlgn="auto">
              <a:lnSpc>
                <a:spcPct val="150000"/>
              </a:lnSpc>
              <a:defRPr/>
            </a:pPr>
            <a:r>
              <a:rPr lang="zh-CN" altLang="en-US" sz="1600" b="1" noProof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随堂检测</a:t>
            </a:r>
          </a:p>
        </p:txBody>
      </p:sp>
      <p:sp>
        <p:nvSpPr>
          <p:cNvPr id="20483" name="TextBox 3"/>
          <p:cNvSpPr txBox="1">
            <a:spLocks noChangeArrowheads="1"/>
          </p:cNvSpPr>
          <p:nvPr/>
        </p:nvSpPr>
        <p:spPr bwMode="auto">
          <a:xfrm>
            <a:off x="895354" y="1222375"/>
            <a:ext cx="675957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5、（1）笑笑的体重是40kg，淘气的体重比笑笑的重    ，淘气的体重是多少千克？</a:t>
            </a:r>
          </a:p>
        </p:txBody>
      </p:sp>
      <p:sp>
        <p:nvSpPr>
          <p:cNvPr id="13" name="TextBox 3"/>
          <p:cNvSpPr txBox="1">
            <a:spLocks noChangeArrowheads="1"/>
          </p:cNvSpPr>
          <p:nvPr/>
        </p:nvSpPr>
        <p:spPr bwMode="auto">
          <a:xfrm>
            <a:off x="2814638" y="3482977"/>
            <a:ext cx="2921000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答：淘气的体重是45千克。</a:t>
            </a:r>
          </a:p>
        </p:txBody>
      </p:sp>
      <p:graphicFrame>
        <p:nvGraphicFramePr>
          <p:cNvPr id="20485" name="对象 28"/>
          <p:cNvGraphicFramePr>
            <a:graphicFrameLocks noChangeAspect="1"/>
          </p:cNvGraphicFramePr>
          <p:nvPr/>
        </p:nvGraphicFramePr>
        <p:xfrm>
          <a:off x="6437313" y="1222375"/>
          <a:ext cx="234950" cy="65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5" r:id="rId4" imgW="139700" imgH="393700" progId="Equation.KSEE3">
                  <p:embed/>
                </p:oleObj>
              </mc:Choice>
              <mc:Fallback>
                <p:oleObj r:id="rId4" imgW="139700" imgH="393700" progId="Equation.KSEE3">
                  <p:embed/>
                  <p:pic>
                    <p:nvPicPr>
                      <p:cNvPr id="0" name="对象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37313" y="1222375"/>
                        <a:ext cx="234950" cy="658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5" name="对象 43"/>
          <p:cNvGraphicFramePr>
            <a:graphicFrameLocks noChangeAspect="1"/>
          </p:cNvGraphicFramePr>
          <p:nvPr/>
        </p:nvGraphicFramePr>
        <p:xfrm>
          <a:off x="3078167" y="2509838"/>
          <a:ext cx="2111375" cy="630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6" r:id="rId6" imgW="1320165" imgH="393700" progId="Equation.KSEE3">
                  <p:embed/>
                </p:oleObj>
              </mc:Choice>
              <mc:Fallback>
                <p:oleObj r:id="rId6" imgW="1320165" imgH="393700" progId="Equation.KSEE3">
                  <p:embed/>
                  <p:pic>
                    <p:nvPicPr>
                      <p:cNvPr id="0" name="对象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8167" y="2509838"/>
                        <a:ext cx="2111375" cy="630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流程图: 可选过程 1"/>
          <p:cNvSpPr/>
          <p:nvPr/>
        </p:nvSpPr>
        <p:spPr>
          <a:xfrm>
            <a:off x="290260" y="203141"/>
            <a:ext cx="1342581" cy="431392"/>
          </a:xfrm>
          <a:prstGeom prst="flowChartAlternateProcess">
            <a:avLst/>
          </a:prstGeom>
          <a:solidFill>
            <a:srgbClr val="7CD52B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55000" dir="5400000" sy="-100000" algn="bl" rotWithShape="0"/>
            <a:softEdge rad="63500"/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lIns="44924" tIns="22462" rIns="44924" bIns="22462" anchor="ctr"/>
          <a:lstStyle/>
          <a:p>
            <a:pPr algn="ctr" fontAlgn="auto">
              <a:lnSpc>
                <a:spcPct val="150000"/>
              </a:lnSpc>
              <a:defRPr/>
            </a:pPr>
            <a:r>
              <a:rPr lang="zh-CN" altLang="en-US" sz="1600" b="1" noProof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随堂检测</a:t>
            </a:r>
          </a:p>
        </p:txBody>
      </p:sp>
      <p:sp>
        <p:nvSpPr>
          <p:cNvPr id="21507" name="TextBox 3"/>
          <p:cNvSpPr txBox="1">
            <a:spLocks noChangeArrowheads="1"/>
          </p:cNvSpPr>
          <p:nvPr/>
        </p:nvSpPr>
        <p:spPr bwMode="auto">
          <a:xfrm>
            <a:off x="895354" y="1222375"/>
            <a:ext cx="675957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5、 （2）淘气的的体重是40kg，笑笑的体重比淘气的轻     ，笑笑的体重是多少千克？</a:t>
            </a:r>
          </a:p>
        </p:txBody>
      </p:sp>
      <p:sp>
        <p:nvSpPr>
          <p:cNvPr id="13" name="TextBox 3"/>
          <p:cNvSpPr txBox="1">
            <a:spLocks noChangeArrowheads="1"/>
          </p:cNvSpPr>
          <p:nvPr/>
        </p:nvSpPr>
        <p:spPr bwMode="auto">
          <a:xfrm>
            <a:off x="2814638" y="3482977"/>
            <a:ext cx="2921000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答：笑笑的体重是40千克。</a:t>
            </a:r>
          </a:p>
        </p:txBody>
      </p:sp>
      <p:graphicFrame>
        <p:nvGraphicFramePr>
          <p:cNvPr id="21509" name="对象 28"/>
          <p:cNvGraphicFramePr>
            <a:graphicFrameLocks noChangeAspect="1"/>
          </p:cNvGraphicFramePr>
          <p:nvPr/>
        </p:nvGraphicFramePr>
        <p:xfrm>
          <a:off x="6723063" y="1222375"/>
          <a:ext cx="234950" cy="65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9" r:id="rId4" imgW="139700" imgH="393700" progId="Equation.KSEE3">
                  <p:embed/>
                </p:oleObj>
              </mc:Choice>
              <mc:Fallback>
                <p:oleObj r:id="rId4" imgW="139700" imgH="393700" progId="Equation.KSEE3">
                  <p:embed/>
                  <p:pic>
                    <p:nvPicPr>
                      <p:cNvPr id="0" name="对象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23063" y="1222375"/>
                        <a:ext cx="234950" cy="658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3" name="对象 -2147482569"/>
          <p:cNvGraphicFramePr>
            <a:graphicFrameLocks noChangeAspect="1"/>
          </p:cNvGraphicFramePr>
          <p:nvPr/>
        </p:nvGraphicFramePr>
        <p:xfrm>
          <a:off x="3184529" y="2492377"/>
          <a:ext cx="2182813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0" r:id="rId6" imgW="1333500" imgH="393700" progId="Equation.KSEE3">
                  <p:embed/>
                </p:oleObj>
              </mc:Choice>
              <mc:Fallback>
                <p:oleObj r:id="rId6" imgW="1333500" imgH="393700" progId="Equation.KSEE3">
                  <p:embed/>
                  <p:pic>
                    <p:nvPicPr>
                      <p:cNvPr id="0" name="对象 -21474825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84529" y="2492377"/>
                        <a:ext cx="2182813" cy="644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流程图: 可选过程 3"/>
          <p:cNvSpPr/>
          <p:nvPr/>
        </p:nvSpPr>
        <p:spPr>
          <a:xfrm>
            <a:off x="290260" y="203141"/>
            <a:ext cx="1342581" cy="431392"/>
          </a:xfrm>
          <a:prstGeom prst="flowChartAlternateProcess">
            <a:avLst/>
          </a:prstGeom>
          <a:solidFill>
            <a:srgbClr val="7CD52B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55000" dir="5400000" sy="-100000" algn="bl" rotWithShape="0"/>
            <a:softEdge rad="63500"/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lIns="44924" tIns="22462" rIns="44924" bIns="22462" anchor="ctr"/>
          <a:lstStyle/>
          <a:p>
            <a:pPr algn="ctr" fontAlgn="auto">
              <a:defRPr/>
            </a:pPr>
            <a:r>
              <a:rPr lang="zh-CN" altLang="en-US" sz="1600" b="1" noProof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情境导入</a:t>
            </a:r>
          </a:p>
        </p:txBody>
      </p:sp>
      <p:sp>
        <p:nvSpPr>
          <p:cNvPr id="7" name="副标题 2"/>
          <p:cNvSpPr txBox="1">
            <a:spLocks noChangeArrowheads="1"/>
          </p:cNvSpPr>
          <p:nvPr/>
        </p:nvSpPr>
        <p:spPr bwMode="auto">
          <a:xfrm>
            <a:off x="1631950" y="4051302"/>
            <a:ext cx="642302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875" tIns="40938" rIns="81875" bIns="40938"/>
          <a:lstStyle>
            <a:lvl1pPr defTabSz="8191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defTabSz="8191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defTabSz="8191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defTabSz="8191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defTabSz="8191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8191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8191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8191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8191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你从中能读出哪些数学信息？</a:t>
            </a:r>
          </a:p>
        </p:txBody>
      </p:sp>
      <p:pic>
        <p:nvPicPr>
          <p:cNvPr id="4100" name="图片 -2147482569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352550" y="1376365"/>
            <a:ext cx="4679950" cy="160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流程图: 可选过程 1"/>
          <p:cNvSpPr/>
          <p:nvPr/>
        </p:nvSpPr>
        <p:spPr>
          <a:xfrm>
            <a:off x="290260" y="203141"/>
            <a:ext cx="1342581" cy="431392"/>
          </a:xfrm>
          <a:prstGeom prst="flowChartAlternateProcess">
            <a:avLst/>
          </a:prstGeom>
          <a:solidFill>
            <a:srgbClr val="7CD52B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55000" dir="5400000" sy="-100000" algn="bl" rotWithShape="0"/>
            <a:softEdge rad="63500"/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lIns="44924" tIns="22462" rIns="44924" bIns="22462" anchor="ctr"/>
          <a:lstStyle/>
          <a:p>
            <a:pPr algn="ctr" fontAlgn="auto">
              <a:lnSpc>
                <a:spcPct val="150000"/>
              </a:lnSpc>
              <a:defRPr/>
            </a:pPr>
            <a:r>
              <a:rPr lang="zh-CN" altLang="en-US" sz="1600" b="1" noProof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随堂检测</a:t>
            </a:r>
          </a:p>
        </p:txBody>
      </p:sp>
      <p:sp>
        <p:nvSpPr>
          <p:cNvPr id="22531" name="TextBox 3"/>
          <p:cNvSpPr txBox="1">
            <a:spLocks noChangeArrowheads="1"/>
          </p:cNvSpPr>
          <p:nvPr/>
        </p:nvSpPr>
        <p:spPr bwMode="auto">
          <a:xfrm>
            <a:off x="1035050" y="1054100"/>
            <a:ext cx="74803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6、公园的园丁新种植了480盆花，其中杜鹃花占     ，月季花占    。新种植的这两种花共有多少盆？</a:t>
            </a:r>
          </a:p>
        </p:txBody>
      </p:sp>
      <p:sp>
        <p:nvSpPr>
          <p:cNvPr id="13" name="TextBox 3"/>
          <p:cNvSpPr txBox="1">
            <a:spLocks noChangeArrowheads="1"/>
          </p:cNvSpPr>
          <p:nvPr/>
        </p:nvSpPr>
        <p:spPr bwMode="auto">
          <a:xfrm>
            <a:off x="2379667" y="3322639"/>
            <a:ext cx="4384675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答：新种植的这两种花共有400盆。</a:t>
            </a:r>
          </a:p>
        </p:txBody>
      </p:sp>
      <p:graphicFrame>
        <p:nvGraphicFramePr>
          <p:cNvPr id="22533" name="对象 -2147482578"/>
          <p:cNvGraphicFramePr>
            <a:graphicFrameLocks noChangeAspect="1"/>
          </p:cNvGraphicFramePr>
          <p:nvPr/>
        </p:nvGraphicFramePr>
        <p:xfrm>
          <a:off x="6118227" y="1050925"/>
          <a:ext cx="214313" cy="55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7" r:id="rId3" imgW="152400" imgH="393700" progId="Equation.KSEE3">
                  <p:embed/>
                </p:oleObj>
              </mc:Choice>
              <mc:Fallback>
                <p:oleObj r:id="rId3" imgW="152400" imgH="393700" progId="Equation.KSEE3">
                  <p:embed/>
                  <p:pic>
                    <p:nvPicPr>
                      <p:cNvPr id="0" name="对象 -21474825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8227" y="1050925"/>
                        <a:ext cx="214313" cy="554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4" name="对象 -2147482577"/>
          <p:cNvGraphicFramePr>
            <a:graphicFrameLocks noChangeAspect="1"/>
          </p:cNvGraphicFramePr>
          <p:nvPr/>
        </p:nvGraphicFramePr>
        <p:xfrm>
          <a:off x="7500938" y="1130301"/>
          <a:ext cx="220662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8" r:id="rId5" imgW="152400" imgH="393700" progId="Equation.KSEE3">
                  <p:embed/>
                </p:oleObj>
              </mc:Choice>
              <mc:Fallback>
                <p:oleObj r:id="rId5" imgW="152400" imgH="393700" progId="Equation.KSEE3">
                  <p:embed/>
                  <p:pic>
                    <p:nvPicPr>
                      <p:cNvPr id="0" name="对象 -21474825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00938" y="1130301"/>
                        <a:ext cx="220662" cy="568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2" name="对象 -2147482568"/>
          <p:cNvGraphicFramePr>
            <a:graphicFrameLocks noChangeAspect="1"/>
          </p:cNvGraphicFramePr>
          <p:nvPr/>
        </p:nvGraphicFramePr>
        <p:xfrm>
          <a:off x="2552700" y="2505077"/>
          <a:ext cx="2762250" cy="70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9" r:id="rId7" imgW="1548765" imgH="393700" progId="Equation.KSEE3">
                  <p:embed/>
                </p:oleObj>
              </mc:Choice>
              <mc:Fallback>
                <p:oleObj r:id="rId7" imgW="1548765" imgH="393700" progId="Equation.KSEE3">
                  <p:embed/>
                  <p:pic>
                    <p:nvPicPr>
                      <p:cNvPr id="0" name="对象 -21474825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2700" y="2505077"/>
                        <a:ext cx="2762250" cy="701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流程图: 可选过程 1"/>
          <p:cNvSpPr/>
          <p:nvPr/>
        </p:nvSpPr>
        <p:spPr>
          <a:xfrm>
            <a:off x="290260" y="203141"/>
            <a:ext cx="1342581" cy="431392"/>
          </a:xfrm>
          <a:prstGeom prst="flowChartAlternateProcess">
            <a:avLst/>
          </a:prstGeom>
          <a:solidFill>
            <a:srgbClr val="7CD52B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55000" dir="5400000" sy="-100000" algn="bl" rotWithShape="0"/>
            <a:softEdge rad="63500"/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lIns="44924" tIns="22462" rIns="44924" bIns="22462" anchor="ctr"/>
          <a:lstStyle/>
          <a:p>
            <a:pPr algn="ctr" fontAlgn="auto">
              <a:lnSpc>
                <a:spcPct val="150000"/>
              </a:lnSpc>
              <a:defRPr/>
            </a:pPr>
            <a:r>
              <a:rPr lang="zh-CN" altLang="en-US" sz="1600" b="1" noProof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随堂检测</a:t>
            </a:r>
          </a:p>
        </p:txBody>
      </p:sp>
      <p:sp>
        <p:nvSpPr>
          <p:cNvPr id="23555" name="TextBox 3"/>
          <p:cNvSpPr txBox="1">
            <a:spLocks noChangeArrowheads="1"/>
          </p:cNvSpPr>
          <p:nvPr/>
        </p:nvSpPr>
        <p:spPr bwMode="auto">
          <a:xfrm>
            <a:off x="1035050" y="1054101"/>
            <a:ext cx="7480300" cy="1338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7、越野赛跑全程12km，其中环山路段占    ，海滨路段占    ，其余的是公路路段。</a:t>
            </a:r>
          </a:p>
          <a:p>
            <a:pPr eaLnBrk="1" hangingPunct="1">
              <a:lnSpc>
                <a:spcPct val="150000"/>
              </a:lnSpc>
            </a:pP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（1）环山路段比海滨路段长多少千米？</a:t>
            </a:r>
          </a:p>
        </p:txBody>
      </p:sp>
      <p:sp>
        <p:nvSpPr>
          <p:cNvPr id="13" name="TextBox 3"/>
          <p:cNvSpPr txBox="1">
            <a:spLocks noChangeArrowheads="1"/>
          </p:cNvSpPr>
          <p:nvPr/>
        </p:nvSpPr>
        <p:spPr bwMode="auto">
          <a:xfrm>
            <a:off x="2379667" y="3322639"/>
            <a:ext cx="4384675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答：环山路段比海滨路段长2千米。</a:t>
            </a:r>
          </a:p>
        </p:txBody>
      </p:sp>
      <p:graphicFrame>
        <p:nvGraphicFramePr>
          <p:cNvPr id="23557" name="对象 -2147482578"/>
          <p:cNvGraphicFramePr>
            <a:graphicFrameLocks noChangeAspect="1"/>
          </p:cNvGraphicFramePr>
          <p:nvPr/>
        </p:nvGraphicFramePr>
        <p:xfrm>
          <a:off x="5384800" y="1130300"/>
          <a:ext cx="196850" cy="55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1" r:id="rId3" imgW="139700" imgH="393700" progId="Equation.KSEE3">
                  <p:embed/>
                </p:oleObj>
              </mc:Choice>
              <mc:Fallback>
                <p:oleObj r:id="rId3" imgW="139700" imgH="393700" progId="Equation.KSEE3">
                  <p:embed/>
                  <p:pic>
                    <p:nvPicPr>
                      <p:cNvPr id="0" name="对象 -21474825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4800" y="1130300"/>
                        <a:ext cx="196850" cy="554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8" name="对象 -2147482577"/>
          <p:cNvGraphicFramePr>
            <a:graphicFrameLocks noChangeAspect="1"/>
          </p:cNvGraphicFramePr>
          <p:nvPr/>
        </p:nvGraphicFramePr>
        <p:xfrm>
          <a:off x="6940554" y="1054101"/>
          <a:ext cx="220663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2" r:id="rId5" imgW="152400" imgH="393700" progId="Equation.KSEE3">
                  <p:embed/>
                </p:oleObj>
              </mc:Choice>
              <mc:Fallback>
                <p:oleObj r:id="rId5" imgW="152400" imgH="393700" progId="Equation.KSEE3">
                  <p:embed/>
                  <p:pic>
                    <p:nvPicPr>
                      <p:cNvPr id="0" name="对象 -21474825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40554" y="1054101"/>
                        <a:ext cx="220663" cy="568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6" name="对象 -2147482567"/>
          <p:cNvGraphicFramePr>
            <a:graphicFrameLocks noChangeAspect="1"/>
          </p:cNvGraphicFramePr>
          <p:nvPr/>
        </p:nvGraphicFramePr>
        <p:xfrm>
          <a:off x="2643188" y="2362200"/>
          <a:ext cx="2582862" cy="769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3" r:id="rId7" imgW="1320165" imgH="393700" progId="Equation.KSEE3">
                  <p:embed/>
                </p:oleObj>
              </mc:Choice>
              <mc:Fallback>
                <p:oleObj r:id="rId7" imgW="1320165" imgH="393700" progId="Equation.KSEE3">
                  <p:embed/>
                  <p:pic>
                    <p:nvPicPr>
                      <p:cNvPr id="0" name="对象 -21474825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3188" y="2362200"/>
                        <a:ext cx="2582862" cy="769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流程图: 可选过程 1"/>
          <p:cNvSpPr/>
          <p:nvPr/>
        </p:nvSpPr>
        <p:spPr>
          <a:xfrm>
            <a:off x="290260" y="203141"/>
            <a:ext cx="1342581" cy="431392"/>
          </a:xfrm>
          <a:prstGeom prst="flowChartAlternateProcess">
            <a:avLst/>
          </a:prstGeom>
          <a:solidFill>
            <a:srgbClr val="7CD52B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55000" dir="5400000" sy="-100000" algn="bl" rotWithShape="0"/>
            <a:softEdge rad="63500"/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lIns="44924" tIns="22462" rIns="44924" bIns="22462" anchor="ctr"/>
          <a:lstStyle/>
          <a:p>
            <a:pPr algn="ctr" fontAlgn="auto">
              <a:lnSpc>
                <a:spcPct val="150000"/>
              </a:lnSpc>
              <a:defRPr/>
            </a:pPr>
            <a:r>
              <a:rPr lang="zh-CN" altLang="en-US" sz="1600" b="1" noProof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随堂检测</a:t>
            </a:r>
          </a:p>
        </p:txBody>
      </p:sp>
      <p:sp>
        <p:nvSpPr>
          <p:cNvPr id="24579" name="TextBox 3"/>
          <p:cNvSpPr txBox="1">
            <a:spLocks noChangeArrowheads="1"/>
          </p:cNvSpPr>
          <p:nvPr/>
        </p:nvSpPr>
        <p:spPr bwMode="auto">
          <a:xfrm>
            <a:off x="1035050" y="1054101"/>
            <a:ext cx="7480300" cy="1338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7、越野赛跑全程12km，其中环山路段占    ，海滨路段占    ，其余的是公路路段。</a:t>
            </a:r>
          </a:p>
          <a:p>
            <a:pPr eaLnBrk="1" hangingPunct="1">
              <a:lnSpc>
                <a:spcPct val="150000"/>
              </a:lnSpc>
            </a:pP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（2）如果明年吧赛跑全程延长    ，将是多少千米？</a:t>
            </a:r>
          </a:p>
        </p:txBody>
      </p:sp>
      <p:sp>
        <p:nvSpPr>
          <p:cNvPr id="13" name="TextBox 3"/>
          <p:cNvSpPr txBox="1">
            <a:spLocks noChangeArrowheads="1"/>
          </p:cNvSpPr>
          <p:nvPr/>
        </p:nvSpPr>
        <p:spPr bwMode="auto">
          <a:xfrm>
            <a:off x="2379667" y="3300413"/>
            <a:ext cx="4384675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答：环山路段比海滨路段长2千米。</a:t>
            </a:r>
          </a:p>
        </p:txBody>
      </p:sp>
      <p:graphicFrame>
        <p:nvGraphicFramePr>
          <p:cNvPr id="24581" name="对象 -2147482578"/>
          <p:cNvGraphicFramePr>
            <a:graphicFrameLocks noChangeAspect="1"/>
          </p:cNvGraphicFramePr>
          <p:nvPr/>
        </p:nvGraphicFramePr>
        <p:xfrm>
          <a:off x="5384800" y="1130300"/>
          <a:ext cx="196850" cy="55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9" r:id="rId3" imgW="139700" imgH="393700" progId="Equation.KSEE3">
                  <p:embed/>
                </p:oleObj>
              </mc:Choice>
              <mc:Fallback>
                <p:oleObj r:id="rId3" imgW="139700" imgH="393700" progId="Equation.KSEE3">
                  <p:embed/>
                  <p:pic>
                    <p:nvPicPr>
                      <p:cNvPr id="0" name="对象 -21474825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4800" y="1130300"/>
                        <a:ext cx="196850" cy="554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2" name="对象 -2147482577"/>
          <p:cNvGraphicFramePr>
            <a:graphicFrameLocks noChangeAspect="1"/>
          </p:cNvGraphicFramePr>
          <p:nvPr/>
        </p:nvGraphicFramePr>
        <p:xfrm>
          <a:off x="6940554" y="1054101"/>
          <a:ext cx="220663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0" r:id="rId5" imgW="152400" imgH="393700" progId="Equation.KSEE3">
                  <p:embed/>
                </p:oleObj>
              </mc:Choice>
              <mc:Fallback>
                <p:oleObj r:id="rId5" imgW="152400" imgH="393700" progId="Equation.KSEE3">
                  <p:embed/>
                  <p:pic>
                    <p:nvPicPr>
                      <p:cNvPr id="0" name="对象 -21474825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40554" y="1054101"/>
                        <a:ext cx="220663" cy="568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3" name="对象 -2147482574"/>
          <p:cNvGraphicFramePr>
            <a:graphicFrameLocks noChangeAspect="1"/>
          </p:cNvGraphicFramePr>
          <p:nvPr/>
        </p:nvGraphicFramePr>
        <p:xfrm>
          <a:off x="4195763" y="1870076"/>
          <a:ext cx="328612" cy="636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1" r:id="rId7" imgW="203200" imgH="393700" progId="Equation.KSEE3">
                  <p:embed/>
                </p:oleObj>
              </mc:Choice>
              <mc:Fallback>
                <p:oleObj r:id="rId7" imgW="203200" imgH="393700" progId="Equation.KSEE3">
                  <p:embed/>
                  <p:pic>
                    <p:nvPicPr>
                      <p:cNvPr id="0" name="对象 -21474825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5763" y="1870076"/>
                        <a:ext cx="328612" cy="636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71" name="对象 -2147482566"/>
          <p:cNvGraphicFramePr>
            <a:graphicFrameLocks noChangeAspect="1"/>
          </p:cNvGraphicFramePr>
          <p:nvPr/>
        </p:nvGraphicFramePr>
        <p:xfrm>
          <a:off x="3209929" y="2632076"/>
          <a:ext cx="2562225" cy="66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2" r:id="rId9" imgW="1511300" imgH="393700" progId="Equation.KSEE3">
                  <p:embed/>
                </p:oleObj>
              </mc:Choice>
              <mc:Fallback>
                <p:oleObj r:id="rId9" imgW="1511300" imgH="393700" progId="Equation.KSEE3">
                  <p:embed/>
                  <p:pic>
                    <p:nvPicPr>
                      <p:cNvPr id="0" name="对象 -21474825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9929" y="2632076"/>
                        <a:ext cx="2562225" cy="668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流程图: 可选过程 1"/>
          <p:cNvSpPr/>
          <p:nvPr/>
        </p:nvSpPr>
        <p:spPr>
          <a:xfrm>
            <a:off x="290279" y="203141"/>
            <a:ext cx="1342581" cy="431392"/>
          </a:xfrm>
          <a:prstGeom prst="flowChartAlternateProcess">
            <a:avLst/>
          </a:prstGeom>
          <a:solidFill>
            <a:srgbClr val="7CD52B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55000" dir="5400000" sy="-100000" algn="bl" rotWithShape="0"/>
            <a:softEdge rad="63500"/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lIns="44924" tIns="22462" rIns="44924" bIns="22462" anchor="ctr"/>
          <a:lstStyle/>
          <a:p>
            <a:pPr algn="ctr">
              <a:defRPr/>
            </a:pPr>
            <a:r>
              <a:rPr lang="zh-CN" altLang="en-US" sz="1600" b="1" noProof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本课小结</a:t>
            </a:r>
          </a:p>
        </p:txBody>
      </p:sp>
      <p:grpSp>
        <p:nvGrpSpPr>
          <p:cNvPr id="3" name="组合 2"/>
          <p:cNvGrpSpPr/>
          <p:nvPr/>
        </p:nvGrpSpPr>
        <p:grpSpPr bwMode="auto">
          <a:xfrm>
            <a:off x="1547813" y="1296990"/>
            <a:ext cx="1090612" cy="733425"/>
            <a:chOff x="2257426" y="1609441"/>
            <a:chExt cx="1358900" cy="734510"/>
          </a:xfrm>
        </p:grpSpPr>
        <p:cxnSp>
          <p:nvCxnSpPr>
            <p:cNvPr id="4" name="MH_Other_1"/>
            <p:cNvCxnSpPr/>
            <p:nvPr>
              <p:custDataLst>
                <p:tags r:id="rId8"/>
              </p:custDataLst>
            </p:nvPr>
          </p:nvCxnSpPr>
          <p:spPr>
            <a:xfrm>
              <a:off x="2257426" y="1617390"/>
              <a:ext cx="1008791" cy="726561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MH_Other_2"/>
            <p:cNvSpPr/>
            <p:nvPr>
              <p:custDataLst>
                <p:tags r:id="rId9"/>
              </p:custDataLst>
            </p:nvPr>
          </p:nvSpPr>
          <p:spPr>
            <a:xfrm>
              <a:off x="2374129" y="1609441"/>
              <a:ext cx="1242197" cy="426079"/>
            </a:xfrm>
            <a:custGeom>
              <a:avLst/>
              <a:gdLst>
                <a:gd name="connsiteX0" fmla="*/ 0 w 928918"/>
                <a:gd name="connsiteY0" fmla="*/ 0 h 459023"/>
                <a:gd name="connsiteX1" fmla="*/ 928918 w 928918"/>
                <a:gd name="connsiteY1" fmla="*/ 0 h 459023"/>
                <a:gd name="connsiteX2" fmla="*/ 464459 w 928918"/>
                <a:gd name="connsiteY2" fmla="*/ 459023 h 459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28918" h="459023">
                  <a:moveTo>
                    <a:pt x="0" y="0"/>
                  </a:moveTo>
                  <a:lnTo>
                    <a:pt x="928918" y="0"/>
                  </a:lnTo>
                  <a:lnTo>
                    <a:pt x="464459" y="45902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10800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2400" b="1" noProof="1">
                  <a:solidFill>
                    <a:srgbClr val="FFFFFF"/>
                  </a:solidFill>
                  <a:latin typeface="Agency FB" panose="020B0503020202020204" pitchFamily="34" charset="0"/>
                  <a:ea typeface="黑体" panose="02010609060101010101" pitchFamily="2" charset="-122"/>
                </a:rPr>
                <a:t>01</a:t>
              </a:r>
              <a:endParaRPr lang="zh-CN" altLang="en-US" sz="2400" b="1" noProof="1">
                <a:solidFill>
                  <a:srgbClr val="FFFFFF"/>
                </a:solidFill>
                <a:latin typeface="Agency FB" panose="020B0503020202020204" pitchFamily="34" charset="0"/>
                <a:ea typeface="黑体" panose="02010609060101010101" pitchFamily="2" charset="-122"/>
              </a:endParaRPr>
            </a:p>
          </p:txBody>
        </p:sp>
      </p:grpSp>
      <p:grpSp>
        <p:nvGrpSpPr>
          <p:cNvPr id="7" name="组合 6"/>
          <p:cNvGrpSpPr/>
          <p:nvPr/>
        </p:nvGrpSpPr>
        <p:grpSpPr bwMode="auto">
          <a:xfrm>
            <a:off x="1547813" y="2439990"/>
            <a:ext cx="1090612" cy="733425"/>
            <a:chOff x="2257426" y="2743610"/>
            <a:chExt cx="1358900" cy="733310"/>
          </a:xfrm>
        </p:grpSpPr>
        <p:cxnSp>
          <p:nvCxnSpPr>
            <p:cNvPr id="8" name="MH_Other_3"/>
            <p:cNvCxnSpPr/>
            <p:nvPr>
              <p:custDataLst>
                <p:tags r:id="rId6"/>
              </p:custDataLst>
            </p:nvPr>
          </p:nvCxnSpPr>
          <p:spPr>
            <a:xfrm>
              <a:off x="2257426" y="2751546"/>
              <a:ext cx="1008791" cy="725374"/>
            </a:xfrm>
            <a:prstGeom prst="line">
              <a:avLst/>
            </a:prstGeom>
            <a:ln w="381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MH_Other_4"/>
            <p:cNvSpPr/>
            <p:nvPr>
              <p:custDataLst>
                <p:tags r:id="rId7"/>
              </p:custDataLst>
            </p:nvPr>
          </p:nvSpPr>
          <p:spPr>
            <a:xfrm>
              <a:off x="2374129" y="2743610"/>
              <a:ext cx="1242197" cy="425383"/>
            </a:xfrm>
            <a:custGeom>
              <a:avLst/>
              <a:gdLst>
                <a:gd name="connsiteX0" fmla="*/ 0 w 928918"/>
                <a:gd name="connsiteY0" fmla="*/ 0 h 459023"/>
                <a:gd name="connsiteX1" fmla="*/ 928918 w 928918"/>
                <a:gd name="connsiteY1" fmla="*/ 0 h 459023"/>
                <a:gd name="connsiteX2" fmla="*/ 464459 w 928918"/>
                <a:gd name="connsiteY2" fmla="*/ 459023 h 459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28918" h="459023">
                  <a:moveTo>
                    <a:pt x="0" y="0"/>
                  </a:moveTo>
                  <a:lnTo>
                    <a:pt x="928918" y="0"/>
                  </a:lnTo>
                  <a:lnTo>
                    <a:pt x="464459" y="459023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108000" anchor="ctr">
              <a:norm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2000" b="1" noProof="1">
                  <a:solidFill>
                    <a:srgbClr val="FFFFFF"/>
                  </a:solidFill>
                  <a:latin typeface="Agency FB" panose="020B0503020202020204" pitchFamily="34" charset="0"/>
                  <a:ea typeface="黑体" panose="02010609060101010101" pitchFamily="2" charset="-122"/>
                </a:rPr>
                <a:t>02</a:t>
              </a:r>
              <a:endParaRPr lang="zh-CN" altLang="en-US" sz="2000" b="1" noProof="1">
                <a:solidFill>
                  <a:srgbClr val="FFFFFF"/>
                </a:solidFill>
                <a:latin typeface="Agency FB" panose="020B0503020202020204" pitchFamily="34" charset="0"/>
                <a:ea typeface="黑体" panose="02010609060101010101" pitchFamily="2" charset="-122"/>
              </a:endParaRPr>
            </a:p>
          </p:txBody>
        </p:sp>
      </p:grpSp>
      <p:grpSp>
        <p:nvGrpSpPr>
          <p:cNvPr id="11" name="组合 10"/>
          <p:cNvGrpSpPr/>
          <p:nvPr/>
        </p:nvGrpSpPr>
        <p:grpSpPr bwMode="auto">
          <a:xfrm>
            <a:off x="1547813" y="3617915"/>
            <a:ext cx="1090612" cy="733425"/>
            <a:chOff x="2257426" y="3877780"/>
            <a:chExt cx="1358900" cy="733309"/>
          </a:xfrm>
        </p:grpSpPr>
        <p:cxnSp>
          <p:nvCxnSpPr>
            <p:cNvPr id="12" name="MH_Other_5"/>
            <p:cNvCxnSpPr/>
            <p:nvPr>
              <p:custDataLst>
                <p:tags r:id="rId4"/>
              </p:custDataLst>
            </p:nvPr>
          </p:nvCxnSpPr>
          <p:spPr>
            <a:xfrm>
              <a:off x="2257426" y="3885716"/>
              <a:ext cx="1008791" cy="725373"/>
            </a:xfrm>
            <a:prstGeom prst="line">
              <a:avLst/>
            </a:prstGeom>
            <a:ln w="3810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MH_Other_6"/>
            <p:cNvSpPr/>
            <p:nvPr>
              <p:custDataLst>
                <p:tags r:id="rId5"/>
              </p:custDataLst>
            </p:nvPr>
          </p:nvSpPr>
          <p:spPr>
            <a:xfrm>
              <a:off x="2374129" y="3877780"/>
              <a:ext cx="1242197" cy="425383"/>
            </a:xfrm>
            <a:custGeom>
              <a:avLst/>
              <a:gdLst>
                <a:gd name="connsiteX0" fmla="*/ 0 w 928918"/>
                <a:gd name="connsiteY0" fmla="*/ 0 h 459023"/>
                <a:gd name="connsiteX1" fmla="*/ 928918 w 928918"/>
                <a:gd name="connsiteY1" fmla="*/ 0 h 459023"/>
                <a:gd name="connsiteX2" fmla="*/ 464459 w 928918"/>
                <a:gd name="connsiteY2" fmla="*/ 459023 h 459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28918" h="459023">
                  <a:moveTo>
                    <a:pt x="0" y="0"/>
                  </a:moveTo>
                  <a:lnTo>
                    <a:pt x="928918" y="0"/>
                  </a:lnTo>
                  <a:lnTo>
                    <a:pt x="464459" y="459023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108000" anchor="ctr">
              <a:norm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2000" b="1" noProof="1">
                  <a:solidFill>
                    <a:srgbClr val="FFFFFF"/>
                  </a:solidFill>
                  <a:latin typeface="Agency FB" panose="020B0503020202020204" pitchFamily="34" charset="0"/>
                  <a:ea typeface="黑体" panose="02010609060101010101" pitchFamily="2" charset="-122"/>
                </a:rPr>
                <a:t>03</a:t>
              </a:r>
              <a:endParaRPr lang="zh-CN" altLang="en-US" sz="2000" b="1" noProof="1">
                <a:solidFill>
                  <a:srgbClr val="FFFFFF"/>
                </a:solidFill>
                <a:latin typeface="Agency FB" panose="020B0503020202020204" pitchFamily="34" charset="0"/>
                <a:ea typeface="黑体" panose="02010609060101010101" pitchFamily="2" charset="-122"/>
              </a:endParaRPr>
            </a:p>
          </p:txBody>
        </p:sp>
      </p:grpSp>
      <p:sp>
        <p:nvSpPr>
          <p:cNvPr id="15" name="MH_SubTitle_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638429" y="1219202"/>
            <a:ext cx="6238875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30000"/>
              </a:lnSpc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宋体" panose="02010600030101010101" pitchFamily="2" charset="-122"/>
              </a:rPr>
              <a:t>①先根据分数乘法的意义，求出多（或少）的几分之几是多少，再用加（或减）法求这个数；</a:t>
            </a:r>
          </a:p>
        </p:txBody>
      </p:sp>
      <p:sp>
        <p:nvSpPr>
          <p:cNvPr id="16" name="MH_SubTitle_2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2638426" y="2513014"/>
            <a:ext cx="5222875" cy="71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40000"/>
              </a:lnSpc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宋体" panose="02010600030101010101" pitchFamily="2" charset="-122"/>
              </a:rPr>
              <a:t>②先求出另一个数占单位“1”的几分之几，再根据分数乘法的意义，用乘法计算。</a:t>
            </a:r>
          </a:p>
        </p:txBody>
      </p:sp>
      <p:sp>
        <p:nvSpPr>
          <p:cNvPr id="17" name="MH_SubTitle_3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638425" y="3625851"/>
            <a:ext cx="530225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30000"/>
              </a:lnSpc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宋体" panose="02010600030101010101" pitchFamily="2" charset="-122"/>
              </a:rPr>
              <a:t>整数的运算律在分数运算中同样适用。</a:t>
            </a:r>
          </a:p>
        </p:txBody>
      </p:sp>
      <p:sp>
        <p:nvSpPr>
          <p:cNvPr id="25609" name="矩形 17"/>
          <p:cNvSpPr>
            <a:spLocks noChangeArrowheads="1"/>
          </p:cNvSpPr>
          <p:nvPr/>
        </p:nvSpPr>
        <p:spPr bwMode="auto">
          <a:xfrm>
            <a:off x="3122458" y="576265"/>
            <a:ext cx="29546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  <a:sym typeface="宋体" panose="02010600030101010101" pitchFamily="2" charset="-122"/>
              </a:rPr>
              <a:t>分数混合运算（二）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流程图: 可选过程 1"/>
          <p:cNvSpPr/>
          <p:nvPr/>
        </p:nvSpPr>
        <p:spPr>
          <a:xfrm>
            <a:off x="290260" y="203141"/>
            <a:ext cx="1342581" cy="431392"/>
          </a:xfrm>
          <a:prstGeom prst="flowChartAlternateProcess">
            <a:avLst/>
          </a:prstGeom>
          <a:solidFill>
            <a:srgbClr val="7CD52B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55000" dir="5400000" sy="-100000" algn="bl" rotWithShape="0"/>
            <a:softEdge rad="63500"/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lIns="44924" tIns="22462" rIns="44924" bIns="22462" anchor="ctr"/>
          <a:lstStyle/>
          <a:p>
            <a:pPr algn="ctr" fontAlgn="auto">
              <a:lnSpc>
                <a:spcPct val="150000"/>
              </a:lnSpc>
              <a:defRPr/>
            </a:pPr>
            <a:r>
              <a:rPr lang="zh-CN" altLang="en-US" sz="1600" b="1" noProof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作业布置</a:t>
            </a:r>
          </a:p>
        </p:txBody>
      </p:sp>
      <p:sp>
        <p:nvSpPr>
          <p:cNvPr id="26627" name="副标题 2"/>
          <p:cNvSpPr txBox="1">
            <a:spLocks noChangeArrowheads="1"/>
          </p:cNvSpPr>
          <p:nvPr/>
        </p:nvSpPr>
        <p:spPr bwMode="auto">
          <a:xfrm>
            <a:off x="971550" y="1411288"/>
            <a:ext cx="720090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875" tIns="40938" rIns="81875" bIns="40938"/>
          <a:lstStyle>
            <a:lvl1pPr defTabSz="8191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defTabSz="8191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defTabSz="8191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defTabSz="8191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defTabSz="8191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8191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8191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8191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8191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1、课本26页第5、9题。</a:t>
            </a:r>
          </a:p>
        </p:txBody>
      </p:sp>
      <p:sp>
        <p:nvSpPr>
          <p:cNvPr id="26628" name="副标题 2"/>
          <p:cNvSpPr txBox="1">
            <a:spLocks noChangeArrowheads="1"/>
          </p:cNvSpPr>
          <p:nvPr/>
        </p:nvSpPr>
        <p:spPr bwMode="auto">
          <a:xfrm>
            <a:off x="971550" y="2425700"/>
            <a:ext cx="7200900" cy="124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875" tIns="40938" rIns="81875" bIns="40938"/>
          <a:lstStyle>
            <a:lvl1pPr defTabSz="8191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defTabSz="8191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defTabSz="8191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defTabSz="8191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defTabSz="8191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8191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8191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8191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8191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2、预习课本第27、28页，思考：如何用方程表达分数运算问题中的等量关系。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流程图: 可选过程 1"/>
          <p:cNvSpPr/>
          <p:nvPr/>
        </p:nvSpPr>
        <p:spPr>
          <a:xfrm>
            <a:off x="290260" y="203141"/>
            <a:ext cx="1342581" cy="431392"/>
          </a:xfrm>
          <a:prstGeom prst="flowChartAlternateProcess">
            <a:avLst/>
          </a:prstGeom>
          <a:solidFill>
            <a:srgbClr val="7CD52B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55000" dir="5400000" sy="-100000" algn="bl" rotWithShape="0"/>
            <a:softEdge rad="63500"/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lIns="44924" tIns="22462" rIns="44924" bIns="22462" anchor="ctr"/>
          <a:lstStyle/>
          <a:p>
            <a:pPr algn="ctr" fontAlgn="auto">
              <a:defRPr/>
            </a:pPr>
            <a:r>
              <a:rPr lang="zh-CN" altLang="en-US" sz="1600" b="1" noProof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本节目标</a:t>
            </a:r>
          </a:p>
        </p:txBody>
      </p:sp>
      <p:sp>
        <p:nvSpPr>
          <p:cNvPr id="5123" name="文本框 2"/>
          <p:cNvSpPr txBox="1">
            <a:spLocks noChangeArrowheads="1"/>
          </p:cNvSpPr>
          <p:nvPr/>
        </p:nvSpPr>
        <p:spPr bwMode="auto">
          <a:xfrm>
            <a:off x="850904" y="1177926"/>
            <a:ext cx="7440613" cy="216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1．结合具体情境，会画图表示“增加几分之几”或“减少几分之几”的意义。会用分数混合运算解决实际问题，发展应用意识。</a:t>
            </a:r>
          </a:p>
          <a:p>
            <a:pPr eaLnBrk="1" hangingPunct="1">
              <a:lnSpc>
                <a:spcPct val="150000"/>
              </a:lnSpc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2．在观察、比较等活动中，体会整数中的乘法运算律在分数运算中同样适用，并能应用运算律进行运算，感受借助运算律进行运算的合理性和简捷性。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流程图: 可选过程 2"/>
          <p:cNvSpPr/>
          <p:nvPr/>
        </p:nvSpPr>
        <p:spPr>
          <a:xfrm>
            <a:off x="239395" y="234317"/>
            <a:ext cx="1629410" cy="431165"/>
          </a:xfrm>
          <a:prstGeom prst="flowChartAlternateProcess">
            <a:avLst/>
          </a:prstGeom>
          <a:solidFill>
            <a:srgbClr val="7CD52B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55000" dir="5400000" sy="-100000" algn="bl" rotWithShape="0"/>
            <a:softEdge rad="63500"/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lIns="44924" tIns="22462" rIns="44924" bIns="22462" anchor="ctr"/>
          <a:lstStyle/>
          <a:p>
            <a:pPr algn="ctr" fontAlgn="auto">
              <a:defRPr/>
            </a:pPr>
            <a:r>
              <a:rPr lang="zh-CN" altLang="en-US" sz="1600" b="1" noProof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自主学习反馈</a:t>
            </a:r>
          </a:p>
        </p:txBody>
      </p:sp>
      <p:sp>
        <p:nvSpPr>
          <p:cNvPr id="6147" name="Text Box 21"/>
          <p:cNvSpPr txBox="1">
            <a:spLocks noChangeArrowheads="1"/>
          </p:cNvSpPr>
          <p:nvPr/>
        </p:nvSpPr>
        <p:spPr bwMode="auto">
          <a:xfrm>
            <a:off x="611192" y="1054100"/>
            <a:ext cx="77057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北京市京广中心大厦比中央电视塔矮     。京广中心大厦高多少米？</a:t>
            </a:r>
          </a:p>
        </p:txBody>
      </p:sp>
      <p:grpSp>
        <p:nvGrpSpPr>
          <p:cNvPr id="6148" name="Group 37"/>
          <p:cNvGrpSpPr/>
          <p:nvPr/>
        </p:nvGrpSpPr>
        <p:grpSpPr bwMode="auto">
          <a:xfrm>
            <a:off x="4473575" y="809627"/>
            <a:ext cx="647700" cy="874713"/>
            <a:chOff x="0" y="0"/>
            <a:chExt cx="408" cy="551"/>
          </a:xfrm>
        </p:grpSpPr>
        <p:sp>
          <p:nvSpPr>
            <p:cNvPr id="6175" name="Text Box 94"/>
            <p:cNvSpPr txBox="1">
              <a:spLocks noChangeArrowheads="1"/>
            </p:cNvSpPr>
            <p:nvPr/>
          </p:nvSpPr>
          <p:spPr bwMode="auto">
            <a:xfrm>
              <a:off x="0" y="0"/>
              <a:ext cx="40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>
                  <a:latin typeface="微软雅黑" panose="020B0503020204020204" pitchFamily="34" charset="-122"/>
                  <a:ea typeface="微软雅黑" panose="020B0503020204020204" pitchFamily="34" charset="-122"/>
                </a:rPr>
                <a:t>13</a:t>
              </a:r>
            </a:p>
          </p:txBody>
        </p:sp>
        <p:grpSp>
          <p:nvGrpSpPr>
            <p:cNvPr id="6176" name="Group 36"/>
            <p:cNvGrpSpPr/>
            <p:nvPr/>
          </p:nvGrpSpPr>
          <p:grpSpPr bwMode="auto">
            <a:xfrm>
              <a:off x="0" y="318"/>
              <a:ext cx="363" cy="233"/>
              <a:chOff x="0" y="0"/>
              <a:chExt cx="363" cy="233"/>
            </a:xfrm>
          </p:grpSpPr>
          <p:sp>
            <p:nvSpPr>
              <p:cNvPr id="6177" name="Text Box 94"/>
              <p:cNvSpPr txBox="1">
                <a:spLocks noChangeArrowheads="1"/>
              </p:cNvSpPr>
              <p:nvPr/>
            </p:nvSpPr>
            <p:spPr bwMode="auto">
              <a:xfrm>
                <a:off x="0" y="0"/>
                <a:ext cx="363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zh-CN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27</a:t>
                </a:r>
              </a:p>
            </p:txBody>
          </p:sp>
          <p:sp>
            <p:nvSpPr>
              <p:cNvPr id="6178" name="Line 66"/>
              <p:cNvSpPr>
                <a:spLocks noChangeShapeType="1"/>
              </p:cNvSpPr>
              <p:nvPr/>
            </p:nvSpPr>
            <p:spPr bwMode="auto">
              <a:xfrm flipV="1">
                <a:off x="45" y="0"/>
                <a:ext cx="227" cy="1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sp>
        <p:nvSpPr>
          <p:cNvPr id="6149" name="Text Box 39"/>
          <p:cNvSpPr txBox="1">
            <a:spLocks noChangeArrowheads="1"/>
          </p:cNvSpPr>
          <p:nvPr/>
        </p:nvSpPr>
        <p:spPr bwMode="auto">
          <a:xfrm>
            <a:off x="5919788" y="3719514"/>
            <a:ext cx="14605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中央电视塔</a:t>
            </a:r>
          </a:p>
          <a:p>
            <a:pPr eaLnBrk="1" hangingPunct="1"/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高</a:t>
            </a:r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</a:rPr>
              <a:t>405</a:t>
            </a: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米</a:t>
            </a:r>
          </a:p>
        </p:txBody>
      </p:sp>
      <p:sp>
        <p:nvSpPr>
          <p:cNvPr id="6150" name="Text Box 40"/>
          <p:cNvSpPr txBox="1">
            <a:spLocks noChangeArrowheads="1"/>
          </p:cNvSpPr>
          <p:nvPr/>
        </p:nvSpPr>
        <p:spPr bwMode="auto">
          <a:xfrm>
            <a:off x="7143750" y="3719514"/>
            <a:ext cx="14605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京广中心大厦</a:t>
            </a:r>
          </a:p>
        </p:txBody>
      </p:sp>
      <p:pic>
        <p:nvPicPr>
          <p:cNvPr id="6151" name="Picture 4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56327" y="1919288"/>
            <a:ext cx="2143125" cy="17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4348" name="Group 58"/>
          <p:cNvGrpSpPr/>
          <p:nvPr/>
        </p:nvGrpSpPr>
        <p:grpSpPr bwMode="auto">
          <a:xfrm>
            <a:off x="611192" y="1831976"/>
            <a:ext cx="5761037" cy="2533651"/>
            <a:chOff x="36" y="0"/>
            <a:chExt cx="3629" cy="1596"/>
          </a:xfrm>
        </p:grpSpPr>
        <p:grpSp>
          <p:nvGrpSpPr>
            <p:cNvPr id="6153" name="Group 56"/>
            <p:cNvGrpSpPr/>
            <p:nvPr/>
          </p:nvGrpSpPr>
          <p:grpSpPr bwMode="auto">
            <a:xfrm>
              <a:off x="36" y="25"/>
              <a:ext cx="1724" cy="1116"/>
              <a:chOff x="36" y="0"/>
              <a:chExt cx="1724" cy="1116"/>
            </a:xfrm>
          </p:grpSpPr>
          <p:sp>
            <p:nvSpPr>
              <p:cNvPr id="6164" name="Text Box 94"/>
              <p:cNvSpPr txBox="1">
                <a:spLocks noChangeArrowheads="1"/>
              </p:cNvSpPr>
              <p:nvPr/>
            </p:nvSpPr>
            <p:spPr bwMode="auto">
              <a:xfrm>
                <a:off x="218" y="127"/>
                <a:ext cx="1542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zh-CN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405×</a:t>
                </a:r>
                <a:r>
                  <a:rPr lang="zh-CN" altLang="en-US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（</a:t>
                </a:r>
                <a:r>
                  <a:rPr lang="en-US" altLang="zh-CN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1</a:t>
                </a:r>
                <a:r>
                  <a:rPr lang="zh-CN" altLang="en-US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－   ）</a:t>
                </a:r>
                <a:endParaRPr lang="en-US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grpSp>
            <p:nvGrpSpPr>
              <p:cNvPr id="6165" name="Group 49"/>
              <p:cNvGrpSpPr/>
              <p:nvPr/>
            </p:nvGrpSpPr>
            <p:grpSpPr bwMode="auto">
              <a:xfrm>
                <a:off x="952" y="0"/>
                <a:ext cx="401" cy="505"/>
                <a:chOff x="-272" y="0"/>
                <a:chExt cx="401" cy="505"/>
              </a:xfrm>
            </p:grpSpPr>
            <p:sp>
              <p:nvSpPr>
                <p:cNvPr id="6172" name="Text Box 94"/>
                <p:cNvSpPr txBox="1">
                  <a:spLocks noChangeArrowheads="1"/>
                </p:cNvSpPr>
                <p:nvPr/>
              </p:nvSpPr>
              <p:spPr bwMode="auto">
                <a:xfrm>
                  <a:off x="-268" y="272"/>
                  <a:ext cx="353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altLang="zh-CN"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27</a:t>
                  </a:r>
                </a:p>
              </p:txBody>
            </p:sp>
            <p:sp>
              <p:nvSpPr>
                <p:cNvPr id="6173" name="Text Box 94"/>
                <p:cNvSpPr txBox="1">
                  <a:spLocks noChangeArrowheads="1"/>
                </p:cNvSpPr>
                <p:nvPr/>
              </p:nvSpPr>
              <p:spPr bwMode="auto">
                <a:xfrm>
                  <a:off x="-268" y="0"/>
                  <a:ext cx="397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altLang="zh-CN"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13</a:t>
                  </a:r>
                </a:p>
              </p:txBody>
            </p:sp>
            <p:sp>
              <p:nvSpPr>
                <p:cNvPr id="6174" name="Line 45"/>
                <p:cNvSpPr>
                  <a:spLocks noChangeShapeType="1"/>
                </p:cNvSpPr>
                <p:nvPr/>
              </p:nvSpPr>
              <p:spPr bwMode="auto">
                <a:xfrm>
                  <a:off x="-272" y="288"/>
                  <a:ext cx="249" cy="0"/>
                </a:xfrm>
                <a:prstGeom prst="line">
                  <a:avLst/>
                </a:prstGeom>
                <a:noFill/>
                <a:ln w="22225">
                  <a:solidFill>
                    <a:srgbClr val="00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6166" name="Text Box 94"/>
              <p:cNvSpPr txBox="1">
                <a:spLocks noChangeArrowheads="1"/>
              </p:cNvSpPr>
              <p:nvPr/>
            </p:nvSpPr>
            <p:spPr bwMode="auto">
              <a:xfrm>
                <a:off x="90" y="499"/>
                <a:ext cx="1542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zh-CN" altLang="en-US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＝</a:t>
                </a:r>
                <a:r>
                  <a:rPr lang="en-US" altLang="zh-CN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405×</a:t>
                </a:r>
              </a:p>
            </p:txBody>
          </p:sp>
          <p:grpSp>
            <p:nvGrpSpPr>
              <p:cNvPr id="6167" name="Group 51"/>
              <p:cNvGrpSpPr/>
              <p:nvPr/>
            </p:nvGrpSpPr>
            <p:grpSpPr bwMode="auto">
              <a:xfrm>
                <a:off x="725" y="489"/>
                <a:ext cx="399" cy="505"/>
                <a:chOff x="0" y="0"/>
                <a:chExt cx="399" cy="505"/>
              </a:xfrm>
            </p:grpSpPr>
            <p:sp>
              <p:nvSpPr>
                <p:cNvPr id="6169" name="Text Box 94"/>
                <p:cNvSpPr txBox="1">
                  <a:spLocks noChangeArrowheads="1"/>
                </p:cNvSpPr>
                <p:nvPr/>
              </p:nvSpPr>
              <p:spPr bwMode="auto">
                <a:xfrm>
                  <a:off x="0" y="272"/>
                  <a:ext cx="353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altLang="zh-CN"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27</a:t>
                  </a:r>
                </a:p>
              </p:txBody>
            </p:sp>
            <p:sp>
              <p:nvSpPr>
                <p:cNvPr id="6170" name="Text Box 94"/>
                <p:cNvSpPr txBox="1">
                  <a:spLocks noChangeArrowheads="1"/>
                </p:cNvSpPr>
                <p:nvPr/>
              </p:nvSpPr>
              <p:spPr bwMode="auto">
                <a:xfrm>
                  <a:off x="2" y="0"/>
                  <a:ext cx="397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altLang="zh-CN"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14</a:t>
                  </a:r>
                </a:p>
              </p:txBody>
            </p:sp>
            <p:sp>
              <p:nvSpPr>
                <p:cNvPr id="6171" name="Line 54"/>
                <p:cNvSpPr>
                  <a:spLocks noChangeShapeType="1"/>
                </p:cNvSpPr>
                <p:nvPr/>
              </p:nvSpPr>
              <p:spPr bwMode="auto">
                <a:xfrm>
                  <a:off x="42" y="288"/>
                  <a:ext cx="249" cy="0"/>
                </a:xfrm>
                <a:prstGeom prst="line">
                  <a:avLst/>
                </a:prstGeom>
                <a:noFill/>
                <a:ln w="22225">
                  <a:solidFill>
                    <a:srgbClr val="00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6168" name="Text Box 94"/>
              <p:cNvSpPr txBox="1">
                <a:spLocks noChangeArrowheads="1"/>
              </p:cNvSpPr>
              <p:nvPr/>
            </p:nvSpPr>
            <p:spPr bwMode="auto">
              <a:xfrm>
                <a:off x="36" y="883"/>
                <a:ext cx="1542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zh-CN" altLang="en-US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＝</a:t>
                </a:r>
                <a:r>
                  <a:rPr lang="en-US" altLang="zh-CN">
                    <a:solidFill>
                      <a:srgbClr val="FF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210</a:t>
                </a:r>
                <a:r>
                  <a:rPr lang="zh-CN" altLang="en-US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（米）</a:t>
                </a:r>
              </a:p>
            </p:txBody>
          </p:sp>
        </p:grpSp>
        <p:sp>
          <p:nvSpPr>
            <p:cNvPr id="6154" name="Text Box 94"/>
            <p:cNvSpPr txBox="1">
              <a:spLocks noChangeArrowheads="1"/>
            </p:cNvSpPr>
            <p:nvPr/>
          </p:nvSpPr>
          <p:spPr bwMode="auto">
            <a:xfrm>
              <a:off x="514" y="1363"/>
              <a:ext cx="2541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zh-CN" altLang="en-US">
                  <a:latin typeface="微软雅黑" panose="020B0503020204020204" pitchFamily="34" charset="-122"/>
                  <a:ea typeface="微软雅黑" panose="020B0503020204020204" pitchFamily="34" charset="-122"/>
                </a:rPr>
                <a:t>答：京广中心大厦高</a:t>
              </a:r>
              <a:r>
                <a:rPr lang="en-US" altLang="zh-CN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210</a:t>
              </a:r>
              <a:r>
                <a:rPr lang="zh-CN" altLang="en-US">
                  <a:latin typeface="微软雅黑" panose="020B0503020204020204" pitchFamily="34" charset="-122"/>
                  <a:ea typeface="微软雅黑" panose="020B0503020204020204" pitchFamily="34" charset="-122"/>
                </a:rPr>
                <a:t>米。</a:t>
              </a:r>
            </a:p>
          </p:txBody>
        </p:sp>
        <p:grpSp>
          <p:nvGrpSpPr>
            <p:cNvPr id="6155" name="Group 55"/>
            <p:cNvGrpSpPr/>
            <p:nvPr/>
          </p:nvGrpSpPr>
          <p:grpSpPr bwMode="auto">
            <a:xfrm>
              <a:off x="1905" y="0"/>
              <a:ext cx="1760" cy="1096"/>
              <a:chOff x="0" y="0"/>
              <a:chExt cx="1760" cy="1096"/>
            </a:xfrm>
          </p:grpSpPr>
          <p:sp>
            <p:nvSpPr>
              <p:cNvPr id="6157" name="Text Box 94"/>
              <p:cNvSpPr txBox="1">
                <a:spLocks noChangeArrowheads="1"/>
              </p:cNvSpPr>
              <p:nvPr/>
            </p:nvSpPr>
            <p:spPr bwMode="auto">
              <a:xfrm>
                <a:off x="218" y="127"/>
                <a:ext cx="1542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zh-CN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405</a:t>
                </a:r>
                <a:r>
                  <a:rPr lang="zh-CN" altLang="en-US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－</a:t>
                </a:r>
                <a:r>
                  <a:rPr lang="en-US" altLang="zh-CN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405</a:t>
                </a:r>
                <a:r>
                  <a:rPr lang="zh-CN" altLang="en-US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×</a:t>
                </a:r>
                <a:endParaRPr lang="en-US" altLang="zh-CN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grpSp>
            <p:nvGrpSpPr>
              <p:cNvPr id="6158" name="Group 49"/>
              <p:cNvGrpSpPr/>
              <p:nvPr/>
            </p:nvGrpSpPr>
            <p:grpSpPr bwMode="auto">
              <a:xfrm>
                <a:off x="1044" y="0"/>
                <a:ext cx="399" cy="505"/>
                <a:chOff x="-180" y="0"/>
                <a:chExt cx="399" cy="505"/>
              </a:xfrm>
            </p:grpSpPr>
            <p:sp>
              <p:nvSpPr>
                <p:cNvPr id="6161" name="Text Box 94"/>
                <p:cNvSpPr txBox="1">
                  <a:spLocks noChangeArrowheads="1"/>
                </p:cNvSpPr>
                <p:nvPr/>
              </p:nvSpPr>
              <p:spPr bwMode="auto">
                <a:xfrm>
                  <a:off x="-180" y="272"/>
                  <a:ext cx="353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altLang="zh-CN"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27</a:t>
                  </a:r>
                </a:p>
              </p:txBody>
            </p:sp>
            <p:sp>
              <p:nvSpPr>
                <p:cNvPr id="6162" name="Text Box 94"/>
                <p:cNvSpPr txBox="1">
                  <a:spLocks noChangeArrowheads="1"/>
                </p:cNvSpPr>
                <p:nvPr/>
              </p:nvSpPr>
              <p:spPr bwMode="auto">
                <a:xfrm>
                  <a:off x="-178" y="0"/>
                  <a:ext cx="397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altLang="zh-CN"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13</a:t>
                  </a:r>
                </a:p>
              </p:txBody>
            </p:sp>
            <p:sp>
              <p:nvSpPr>
                <p:cNvPr id="6163" name="Line 45"/>
                <p:cNvSpPr>
                  <a:spLocks noChangeShapeType="1"/>
                </p:cNvSpPr>
                <p:nvPr/>
              </p:nvSpPr>
              <p:spPr bwMode="auto">
                <a:xfrm>
                  <a:off x="-138" y="288"/>
                  <a:ext cx="249" cy="0"/>
                </a:xfrm>
                <a:prstGeom prst="line">
                  <a:avLst/>
                </a:prstGeom>
                <a:noFill/>
                <a:ln w="22225">
                  <a:solidFill>
                    <a:srgbClr val="00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6159" name="Text Box 94"/>
              <p:cNvSpPr txBox="1">
                <a:spLocks noChangeArrowheads="1"/>
              </p:cNvSpPr>
              <p:nvPr/>
            </p:nvSpPr>
            <p:spPr bwMode="auto">
              <a:xfrm>
                <a:off x="0" y="570"/>
                <a:ext cx="1542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zh-CN" altLang="en-US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＝</a:t>
                </a:r>
                <a:r>
                  <a:rPr lang="en-US" altLang="zh-CN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405</a:t>
                </a:r>
                <a:r>
                  <a:rPr lang="zh-CN" altLang="en-US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－</a:t>
                </a:r>
                <a:r>
                  <a:rPr lang="en-US" altLang="zh-CN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195</a:t>
                </a:r>
              </a:p>
            </p:txBody>
          </p:sp>
          <p:sp>
            <p:nvSpPr>
              <p:cNvPr id="6160" name="Text Box 94"/>
              <p:cNvSpPr txBox="1">
                <a:spLocks noChangeArrowheads="1"/>
              </p:cNvSpPr>
              <p:nvPr/>
            </p:nvSpPr>
            <p:spPr bwMode="auto">
              <a:xfrm>
                <a:off x="0" y="863"/>
                <a:ext cx="1542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zh-CN" altLang="en-US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＝</a:t>
                </a:r>
                <a:r>
                  <a:rPr lang="en-US" altLang="zh-CN">
                    <a:solidFill>
                      <a:srgbClr val="FF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210</a:t>
                </a:r>
                <a:r>
                  <a:rPr lang="zh-CN" altLang="en-US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（米）</a:t>
                </a:r>
              </a:p>
            </p:txBody>
          </p:sp>
        </p:grpSp>
        <p:sp>
          <p:nvSpPr>
            <p:cNvPr id="6156" name="Text Box 57"/>
            <p:cNvSpPr txBox="1">
              <a:spLocks noChangeArrowheads="1"/>
            </p:cNvSpPr>
            <p:nvPr/>
          </p:nvSpPr>
          <p:spPr bwMode="auto">
            <a:xfrm>
              <a:off x="1589" y="145"/>
              <a:ext cx="262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>
                  <a:latin typeface="微软雅黑" panose="020B0503020204020204" pitchFamily="34" charset="-122"/>
                  <a:ea typeface="微软雅黑" panose="020B0503020204020204" pitchFamily="34" charset="-122"/>
                </a:rPr>
                <a:t>或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流程图: 可选过程 1"/>
          <p:cNvSpPr/>
          <p:nvPr/>
        </p:nvSpPr>
        <p:spPr>
          <a:xfrm>
            <a:off x="290195" y="203200"/>
            <a:ext cx="1629410" cy="431165"/>
          </a:xfrm>
          <a:prstGeom prst="flowChartAlternateProcess">
            <a:avLst/>
          </a:prstGeom>
          <a:solidFill>
            <a:srgbClr val="7CD52B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55000" dir="5400000" sy="-100000" algn="bl" rotWithShape="0"/>
            <a:softEdge rad="63500"/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lIns="44924" tIns="22462" rIns="44924" bIns="22462" anchor="ctr"/>
          <a:lstStyle/>
          <a:p>
            <a:pPr algn="ctr" fontAlgn="auto">
              <a:defRPr/>
            </a:pPr>
            <a:r>
              <a:rPr lang="zh-CN" altLang="en-US" sz="1600" b="1" noProof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自主学习反馈</a:t>
            </a:r>
          </a:p>
        </p:txBody>
      </p:sp>
      <p:sp>
        <p:nvSpPr>
          <p:cNvPr id="7171" name="Text Box 17"/>
          <p:cNvSpPr txBox="1">
            <a:spLocks noChangeArrowheads="1"/>
          </p:cNvSpPr>
          <p:nvPr/>
        </p:nvSpPr>
        <p:spPr bwMode="auto">
          <a:xfrm>
            <a:off x="611192" y="854077"/>
            <a:ext cx="7921625" cy="1118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ts val="4000"/>
              </a:lnSpc>
            </a:pP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2.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三峡库区植物种类繁多，现在约有食用植物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600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种， 观赏植物比食用植物少</a:t>
            </a:r>
            <a:r>
              <a:rPr 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。现在约有观赏植物多少种？</a:t>
            </a:r>
          </a:p>
        </p:txBody>
      </p:sp>
      <p:grpSp>
        <p:nvGrpSpPr>
          <p:cNvPr id="7172" name="Group 26"/>
          <p:cNvGrpSpPr/>
          <p:nvPr/>
        </p:nvGrpSpPr>
        <p:grpSpPr bwMode="auto">
          <a:xfrm>
            <a:off x="838200" y="1308102"/>
            <a:ext cx="647700" cy="684213"/>
            <a:chOff x="0" y="0"/>
            <a:chExt cx="408" cy="431"/>
          </a:xfrm>
        </p:grpSpPr>
        <p:sp>
          <p:nvSpPr>
            <p:cNvPr id="7194" name="Text Box 94"/>
            <p:cNvSpPr txBox="1">
              <a:spLocks noChangeArrowheads="1"/>
            </p:cNvSpPr>
            <p:nvPr/>
          </p:nvSpPr>
          <p:spPr bwMode="auto">
            <a:xfrm>
              <a:off x="0" y="0"/>
              <a:ext cx="40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>
                  <a:latin typeface="微软雅黑" panose="020B0503020204020204" pitchFamily="34" charset="-122"/>
                  <a:ea typeface="微软雅黑" panose="020B0503020204020204" pitchFamily="34" charset="-122"/>
                </a:rPr>
                <a:t>1</a:t>
              </a:r>
            </a:p>
          </p:txBody>
        </p:sp>
        <p:sp>
          <p:nvSpPr>
            <p:cNvPr id="7195" name="Text Box 94"/>
            <p:cNvSpPr txBox="1">
              <a:spLocks noChangeArrowheads="1"/>
            </p:cNvSpPr>
            <p:nvPr/>
          </p:nvSpPr>
          <p:spPr bwMode="auto">
            <a:xfrm>
              <a:off x="0" y="198"/>
              <a:ext cx="363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>
                  <a:latin typeface="微软雅黑" panose="020B0503020204020204" pitchFamily="34" charset="-122"/>
                  <a:ea typeface="微软雅黑" panose="020B0503020204020204" pitchFamily="34" charset="-122"/>
                </a:rPr>
                <a:t>6</a:t>
              </a:r>
            </a:p>
          </p:txBody>
        </p:sp>
        <p:sp>
          <p:nvSpPr>
            <p:cNvPr id="7196" name="Line 66"/>
            <p:cNvSpPr>
              <a:spLocks noChangeShapeType="1"/>
            </p:cNvSpPr>
            <p:nvPr/>
          </p:nvSpPr>
          <p:spPr bwMode="auto">
            <a:xfrm flipV="1">
              <a:off x="21" y="254"/>
              <a:ext cx="181" cy="1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7173" name="Group 45"/>
          <p:cNvGrpSpPr/>
          <p:nvPr/>
        </p:nvGrpSpPr>
        <p:grpSpPr bwMode="auto">
          <a:xfrm>
            <a:off x="1258892" y="2054225"/>
            <a:ext cx="6142037" cy="2525713"/>
            <a:chOff x="0" y="0"/>
            <a:chExt cx="3869" cy="1591"/>
          </a:xfrm>
        </p:grpSpPr>
        <p:sp>
          <p:nvSpPr>
            <p:cNvPr id="7175" name="Text Box 94"/>
            <p:cNvSpPr txBox="1">
              <a:spLocks noChangeArrowheads="1"/>
            </p:cNvSpPr>
            <p:nvPr/>
          </p:nvSpPr>
          <p:spPr bwMode="auto">
            <a:xfrm>
              <a:off x="218" y="132"/>
              <a:ext cx="1542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>
                  <a:latin typeface="微软雅黑" panose="020B0503020204020204" pitchFamily="34" charset="-122"/>
                  <a:ea typeface="微软雅黑" panose="020B0503020204020204" pitchFamily="34" charset="-122"/>
                </a:rPr>
                <a:t>600×</a:t>
              </a:r>
              <a:r>
                <a:rPr lang="zh-CN" altLang="en-US">
                  <a:latin typeface="微软雅黑" panose="020B0503020204020204" pitchFamily="34" charset="-122"/>
                  <a:ea typeface="微软雅黑" panose="020B0503020204020204" pitchFamily="34" charset="-122"/>
                </a:rPr>
                <a:t>（</a:t>
              </a:r>
              <a:r>
                <a:rPr lang="en-US" altLang="zh-CN">
                  <a:latin typeface="微软雅黑" panose="020B0503020204020204" pitchFamily="34" charset="-122"/>
                  <a:ea typeface="微软雅黑" panose="020B0503020204020204" pitchFamily="34" charset="-122"/>
                </a:rPr>
                <a:t>1</a:t>
              </a:r>
              <a:r>
                <a:rPr lang="zh-CN" altLang="en-US">
                  <a:latin typeface="微软雅黑" panose="020B0503020204020204" pitchFamily="34" charset="-122"/>
                  <a:ea typeface="微软雅黑" panose="020B0503020204020204" pitchFamily="34" charset="-122"/>
                </a:rPr>
                <a:t>－  ）</a:t>
              </a:r>
              <a:endParaRPr 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7176" name="Group 27"/>
            <p:cNvGrpSpPr/>
            <p:nvPr/>
          </p:nvGrpSpPr>
          <p:grpSpPr bwMode="auto">
            <a:xfrm>
              <a:off x="967" y="21"/>
              <a:ext cx="397" cy="473"/>
              <a:chOff x="-273" y="0"/>
              <a:chExt cx="397" cy="473"/>
            </a:xfrm>
          </p:grpSpPr>
          <p:sp>
            <p:nvSpPr>
              <p:cNvPr id="7191" name="Text Box 94"/>
              <p:cNvSpPr txBox="1">
                <a:spLocks noChangeArrowheads="1"/>
              </p:cNvSpPr>
              <p:nvPr/>
            </p:nvSpPr>
            <p:spPr bwMode="auto">
              <a:xfrm>
                <a:off x="-270" y="240"/>
                <a:ext cx="353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zh-CN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6</a:t>
                </a:r>
              </a:p>
            </p:txBody>
          </p:sp>
          <p:sp>
            <p:nvSpPr>
              <p:cNvPr id="7192" name="Text Box 94"/>
              <p:cNvSpPr txBox="1">
                <a:spLocks noChangeArrowheads="1"/>
              </p:cNvSpPr>
              <p:nvPr/>
            </p:nvSpPr>
            <p:spPr bwMode="auto">
              <a:xfrm>
                <a:off x="-273" y="0"/>
                <a:ext cx="397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zh-CN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1</a:t>
                </a:r>
              </a:p>
            </p:txBody>
          </p:sp>
          <p:sp>
            <p:nvSpPr>
              <p:cNvPr id="7193" name="Line 45"/>
              <p:cNvSpPr>
                <a:spLocks noChangeShapeType="1"/>
              </p:cNvSpPr>
              <p:nvPr/>
            </p:nvSpPr>
            <p:spPr bwMode="auto">
              <a:xfrm>
                <a:off x="-258" y="244"/>
                <a:ext cx="181" cy="0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7177" name="Text Box 94"/>
            <p:cNvSpPr txBox="1">
              <a:spLocks noChangeArrowheads="1"/>
            </p:cNvSpPr>
            <p:nvPr/>
          </p:nvSpPr>
          <p:spPr bwMode="auto">
            <a:xfrm>
              <a:off x="0" y="573"/>
              <a:ext cx="1542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zh-CN" altLang="en-US">
                  <a:latin typeface="微软雅黑" panose="020B0503020204020204" pitchFamily="34" charset="-122"/>
                  <a:ea typeface="微软雅黑" panose="020B0503020204020204" pitchFamily="34" charset="-122"/>
                </a:rPr>
                <a:t>＝</a:t>
              </a:r>
              <a:r>
                <a:rPr lang="en-US" altLang="zh-CN">
                  <a:latin typeface="微软雅黑" panose="020B0503020204020204" pitchFamily="34" charset="-122"/>
                  <a:ea typeface="微软雅黑" panose="020B0503020204020204" pitchFamily="34" charset="-122"/>
                </a:rPr>
                <a:t>600×</a:t>
              </a:r>
            </a:p>
          </p:txBody>
        </p:sp>
        <p:sp>
          <p:nvSpPr>
            <p:cNvPr id="7178" name="Text Box 94"/>
            <p:cNvSpPr txBox="1">
              <a:spLocks noChangeArrowheads="1"/>
            </p:cNvSpPr>
            <p:nvPr/>
          </p:nvSpPr>
          <p:spPr bwMode="auto">
            <a:xfrm>
              <a:off x="0" y="1048"/>
              <a:ext cx="1542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zh-CN" altLang="en-US">
                  <a:latin typeface="微软雅黑" panose="020B0503020204020204" pitchFamily="34" charset="-122"/>
                  <a:ea typeface="微软雅黑" panose="020B0503020204020204" pitchFamily="34" charset="-122"/>
                </a:rPr>
                <a:t>＝</a:t>
              </a:r>
              <a:r>
                <a:rPr lang="en-US" altLang="zh-CN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500</a:t>
              </a:r>
              <a:r>
                <a:rPr lang="zh-CN" altLang="en-US">
                  <a:latin typeface="微软雅黑" panose="020B0503020204020204" pitchFamily="34" charset="-122"/>
                  <a:ea typeface="微软雅黑" panose="020B0503020204020204" pitchFamily="34" charset="-122"/>
                </a:rPr>
                <a:t>（种）</a:t>
              </a:r>
            </a:p>
          </p:txBody>
        </p:sp>
        <p:sp>
          <p:nvSpPr>
            <p:cNvPr id="7179" name="Text Box 94"/>
            <p:cNvSpPr txBox="1">
              <a:spLocks noChangeArrowheads="1"/>
            </p:cNvSpPr>
            <p:nvPr/>
          </p:nvSpPr>
          <p:spPr bwMode="auto">
            <a:xfrm>
              <a:off x="903" y="1358"/>
              <a:ext cx="2814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zh-CN" altLang="en-US">
                  <a:latin typeface="微软雅黑" panose="020B0503020204020204" pitchFamily="34" charset="-122"/>
                  <a:ea typeface="微软雅黑" panose="020B0503020204020204" pitchFamily="34" charset="-122"/>
                </a:rPr>
                <a:t>答：现在约有观赏植物</a:t>
              </a:r>
              <a:r>
                <a:rPr lang="en-US" altLang="zh-CN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500</a:t>
              </a:r>
              <a:r>
                <a:rPr lang="zh-CN" altLang="en-US">
                  <a:latin typeface="微软雅黑" panose="020B0503020204020204" pitchFamily="34" charset="-122"/>
                  <a:ea typeface="微软雅黑" panose="020B0503020204020204" pitchFamily="34" charset="-122"/>
                </a:rPr>
                <a:t>种。</a:t>
              </a:r>
            </a:p>
          </p:txBody>
        </p:sp>
        <p:grpSp>
          <p:nvGrpSpPr>
            <p:cNvPr id="7180" name="Group 29"/>
            <p:cNvGrpSpPr/>
            <p:nvPr/>
          </p:nvGrpSpPr>
          <p:grpSpPr bwMode="auto">
            <a:xfrm>
              <a:off x="782" y="504"/>
              <a:ext cx="399" cy="473"/>
              <a:chOff x="0" y="0"/>
              <a:chExt cx="399" cy="473"/>
            </a:xfrm>
          </p:grpSpPr>
          <p:sp>
            <p:nvSpPr>
              <p:cNvPr id="7188" name="Text Box 94"/>
              <p:cNvSpPr txBox="1">
                <a:spLocks noChangeArrowheads="1"/>
              </p:cNvSpPr>
              <p:nvPr/>
            </p:nvSpPr>
            <p:spPr bwMode="auto">
              <a:xfrm>
                <a:off x="0" y="240"/>
                <a:ext cx="353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zh-CN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6</a:t>
                </a:r>
              </a:p>
            </p:txBody>
          </p:sp>
          <p:sp>
            <p:nvSpPr>
              <p:cNvPr id="7189" name="Text Box 94"/>
              <p:cNvSpPr txBox="1">
                <a:spLocks noChangeArrowheads="1"/>
              </p:cNvSpPr>
              <p:nvPr/>
            </p:nvSpPr>
            <p:spPr bwMode="auto">
              <a:xfrm>
                <a:off x="2" y="0"/>
                <a:ext cx="397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zh-CN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5</a:t>
                </a:r>
              </a:p>
            </p:txBody>
          </p:sp>
          <p:sp>
            <p:nvSpPr>
              <p:cNvPr id="7190" name="Line 45"/>
              <p:cNvSpPr>
                <a:spLocks noChangeShapeType="1"/>
              </p:cNvSpPr>
              <p:nvPr/>
            </p:nvSpPr>
            <p:spPr bwMode="auto">
              <a:xfrm>
                <a:off x="26" y="272"/>
                <a:ext cx="181" cy="0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7181" name="Text Box 94"/>
            <p:cNvSpPr txBox="1">
              <a:spLocks noChangeArrowheads="1"/>
            </p:cNvSpPr>
            <p:nvPr/>
          </p:nvSpPr>
          <p:spPr bwMode="auto">
            <a:xfrm>
              <a:off x="2327" y="111"/>
              <a:ext cx="1542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>
                  <a:latin typeface="微软雅黑" panose="020B0503020204020204" pitchFamily="34" charset="-122"/>
                  <a:ea typeface="微软雅黑" panose="020B0503020204020204" pitchFamily="34" charset="-122"/>
                </a:rPr>
                <a:t>600</a:t>
              </a:r>
              <a:r>
                <a:rPr lang="zh-CN" altLang="en-US">
                  <a:latin typeface="微软雅黑" panose="020B0503020204020204" pitchFamily="34" charset="-122"/>
                  <a:ea typeface="微软雅黑" panose="020B0503020204020204" pitchFamily="34" charset="-122"/>
                </a:rPr>
                <a:t>－</a:t>
              </a:r>
              <a:r>
                <a:rPr lang="en-US" altLang="zh-CN">
                  <a:latin typeface="微软雅黑" panose="020B0503020204020204" pitchFamily="34" charset="-122"/>
                  <a:ea typeface="微软雅黑" panose="020B0503020204020204" pitchFamily="34" charset="-122"/>
                </a:rPr>
                <a:t>600</a:t>
              </a:r>
              <a:r>
                <a:rPr lang="zh-CN" altLang="en-US">
                  <a:latin typeface="微软雅黑" panose="020B0503020204020204" pitchFamily="34" charset="-122"/>
                  <a:ea typeface="微软雅黑" panose="020B0503020204020204" pitchFamily="34" charset="-122"/>
                </a:rPr>
                <a:t>×  </a:t>
              </a:r>
              <a:endParaRPr lang="en-US" altLang="zh-CN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7182" name="Group 34"/>
            <p:cNvGrpSpPr/>
            <p:nvPr/>
          </p:nvGrpSpPr>
          <p:grpSpPr bwMode="auto">
            <a:xfrm>
              <a:off x="3187" y="0"/>
              <a:ext cx="399" cy="473"/>
              <a:chOff x="-225" y="0"/>
              <a:chExt cx="399" cy="473"/>
            </a:xfrm>
          </p:grpSpPr>
          <p:sp>
            <p:nvSpPr>
              <p:cNvPr id="7185" name="Text Box 94"/>
              <p:cNvSpPr txBox="1">
                <a:spLocks noChangeArrowheads="1"/>
              </p:cNvSpPr>
              <p:nvPr/>
            </p:nvSpPr>
            <p:spPr bwMode="auto">
              <a:xfrm>
                <a:off x="-225" y="240"/>
                <a:ext cx="353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zh-CN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6</a:t>
                </a:r>
              </a:p>
            </p:txBody>
          </p:sp>
          <p:sp>
            <p:nvSpPr>
              <p:cNvPr id="7186" name="Text Box 94"/>
              <p:cNvSpPr txBox="1">
                <a:spLocks noChangeArrowheads="1"/>
              </p:cNvSpPr>
              <p:nvPr/>
            </p:nvSpPr>
            <p:spPr bwMode="auto">
              <a:xfrm>
                <a:off x="-223" y="0"/>
                <a:ext cx="397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zh-CN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1</a:t>
                </a:r>
              </a:p>
            </p:txBody>
          </p:sp>
          <p:sp>
            <p:nvSpPr>
              <p:cNvPr id="7187" name="Line 45"/>
              <p:cNvSpPr>
                <a:spLocks noChangeShapeType="1"/>
              </p:cNvSpPr>
              <p:nvPr/>
            </p:nvSpPr>
            <p:spPr bwMode="auto">
              <a:xfrm>
                <a:off x="-199" y="272"/>
                <a:ext cx="181" cy="0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7183" name="Text Box 94"/>
            <p:cNvSpPr txBox="1">
              <a:spLocks noChangeArrowheads="1"/>
            </p:cNvSpPr>
            <p:nvPr/>
          </p:nvSpPr>
          <p:spPr bwMode="auto">
            <a:xfrm>
              <a:off x="2109" y="573"/>
              <a:ext cx="1542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zh-CN" altLang="en-US">
                  <a:latin typeface="微软雅黑" panose="020B0503020204020204" pitchFamily="34" charset="-122"/>
                  <a:ea typeface="微软雅黑" panose="020B0503020204020204" pitchFamily="34" charset="-122"/>
                </a:rPr>
                <a:t>＝</a:t>
              </a:r>
              <a:r>
                <a:rPr lang="en-US" altLang="zh-CN">
                  <a:latin typeface="微软雅黑" panose="020B0503020204020204" pitchFamily="34" charset="-122"/>
                  <a:ea typeface="微软雅黑" panose="020B0503020204020204" pitchFamily="34" charset="-122"/>
                </a:rPr>
                <a:t>600</a:t>
              </a:r>
              <a:r>
                <a:rPr lang="zh-CN" altLang="en-US">
                  <a:latin typeface="微软雅黑" panose="020B0503020204020204" pitchFamily="34" charset="-122"/>
                  <a:ea typeface="微软雅黑" panose="020B0503020204020204" pitchFamily="34" charset="-122"/>
                </a:rPr>
                <a:t>－1</a:t>
              </a:r>
              <a:r>
                <a:rPr lang="en-US" altLang="zh-CN">
                  <a:latin typeface="微软雅黑" panose="020B0503020204020204" pitchFamily="34" charset="-122"/>
                  <a:ea typeface="微软雅黑" panose="020B0503020204020204" pitchFamily="34" charset="-122"/>
                </a:rPr>
                <a:t>00</a:t>
              </a:r>
            </a:p>
          </p:txBody>
        </p:sp>
        <p:sp>
          <p:nvSpPr>
            <p:cNvPr id="7184" name="Text Box 94"/>
            <p:cNvSpPr txBox="1">
              <a:spLocks noChangeArrowheads="1"/>
            </p:cNvSpPr>
            <p:nvPr/>
          </p:nvSpPr>
          <p:spPr bwMode="auto">
            <a:xfrm>
              <a:off x="2109" y="1027"/>
              <a:ext cx="1542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zh-CN" altLang="en-US">
                  <a:latin typeface="微软雅黑" panose="020B0503020204020204" pitchFamily="34" charset="-122"/>
                  <a:ea typeface="微软雅黑" panose="020B0503020204020204" pitchFamily="34" charset="-122"/>
                </a:rPr>
                <a:t>＝</a:t>
              </a:r>
              <a:r>
                <a:rPr lang="en-US" altLang="zh-CN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500</a:t>
              </a:r>
              <a:r>
                <a:rPr lang="zh-CN" altLang="en-US">
                  <a:latin typeface="微软雅黑" panose="020B0503020204020204" pitchFamily="34" charset="-122"/>
                  <a:ea typeface="微软雅黑" panose="020B0503020204020204" pitchFamily="34" charset="-122"/>
                </a:rPr>
                <a:t>（种）</a:t>
              </a:r>
            </a:p>
          </p:txBody>
        </p:sp>
      </p:grpSp>
      <p:sp>
        <p:nvSpPr>
          <p:cNvPr id="7174" name="Text Box 46"/>
          <p:cNvSpPr txBox="1">
            <a:spLocks noChangeArrowheads="1"/>
          </p:cNvSpPr>
          <p:nvPr/>
        </p:nvSpPr>
        <p:spPr bwMode="auto">
          <a:xfrm>
            <a:off x="4154488" y="2278063"/>
            <a:ext cx="41549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或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流程图: 可选过程 3"/>
          <p:cNvSpPr/>
          <p:nvPr/>
        </p:nvSpPr>
        <p:spPr>
          <a:xfrm>
            <a:off x="290260" y="203141"/>
            <a:ext cx="1342581" cy="431392"/>
          </a:xfrm>
          <a:prstGeom prst="flowChartAlternateProcess">
            <a:avLst/>
          </a:prstGeom>
          <a:solidFill>
            <a:srgbClr val="7CD52B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55000" dir="5400000" sy="-100000" algn="bl" rotWithShape="0"/>
            <a:softEdge rad="63500"/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lIns="44924" tIns="22462" rIns="44924" bIns="22462" anchor="ctr"/>
          <a:lstStyle/>
          <a:p>
            <a:pPr algn="ctr" fontAlgn="auto">
              <a:lnSpc>
                <a:spcPct val="150000"/>
              </a:lnSpc>
              <a:defRPr/>
            </a:pPr>
            <a:r>
              <a:rPr lang="zh-CN" altLang="en-US" sz="1600" b="1" noProof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探究新知</a:t>
            </a:r>
          </a:p>
        </p:txBody>
      </p:sp>
      <p:sp>
        <p:nvSpPr>
          <p:cNvPr id="8195" name="副标题 2"/>
          <p:cNvSpPr txBox="1">
            <a:spLocks noChangeArrowheads="1"/>
          </p:cNvSpPr>
          <p:nvPr/>
        </p:nvSpPr>
        <p:spPr bwMode="auto">
          <a:xfrm>
            <a:off x="539750" y="915990"/>
            <a:ext cx="1093788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875" tIns="40938" rIns="81875" bIns="40938"/>
          <a:lstStyle>
            <a:lvl1pPr defTabSz="8191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defTabSz="8191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defTabSz="8191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defTabSz="8191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defTabSz="8191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8191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8191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8191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8191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探究一：</a:t>
            </a: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820742" y="2967038"/>
            <a:ext cx="7502525" cy="51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zh-CN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第二天的成交量是（50+ ）辆。可是汽车的成交量怎么可能是    辆呢？</a:t>
            </a:r>
          </a:p>
        </p:txBody>
      </p:sp>
      <p:sp>
        <p:nvSpPr>
          <p:cNvPr id="8197" name="副标题 2"/>
          <p:cNvSpPr txBox="1">
            <a:spLocks noChangeArrowheads="1"/>
          </p:cNvSpPr>
          <p:nvPr/>
        </p:nvSpPr>
        <p:spPr bwMode="auto">
          <a:xfrm>
            <a:off x="2012950" y="635000"/>
            <a:ext cx="5983288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875" tIns="40938" rIns="81875" bIns="40938"/>
          <a:lstStyle>
            <a:lvl1pPr defTabSz="8191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defTabSz="8191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defTabSz="8191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defTabSz="8191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defTabSz="8191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8191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8191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8191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8191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第二天的成交量是多少辆？说说你是如何思考的。</a:t>
            </a:r>
          </a:p>
        </p:txBody>
      </p:sp>
      <p:sp>
        <p:nvSpPr>
          <p:cNvPr id="2" name="Text Box 7"/>
          <p:cNvSpPr txBox="1">
            <a:spLocks noChangeArrowheads="1"/>
          </p:cNvSpPr>
          <p:nvPr/>
        </p:nvSpPr>
        <p:spPr bwMode="auto">
          <a:xfrm>
            <a:off x="1449388" y="3865564"/>
            <a:ext cx="6430962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增加了    ，是指第二天增加的成交量是第一天成交量的</a:t>
            </a:r>
          </a:p>
        </p:txBody>
      </p:sp>
      <p:graphicFrame>
        <p:nvGraphicFramePr>
          <p:cNvPr id="13319" name="对象 -2147482579"/>
          <p:cNvGraphicFramePr>
            <a:graphicFrameLocks noChangeAspect="1"/>
          </p:cNvGraphicFramePr>
          <p:nvPr/>
        </p:nvGraphicFramePr>
        <p:xfrm>
          <a:off x="3443288" y="2967038"/>
          <a:ext cx="201612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8" r:id="rId4" imgW="139700" imgH="393700" progId="Equation.KSEE3">
                  <p:embed/>
                </p:oleObj>
              </mc:Choice>
              <mc:Fallback>
                <p:oleObj r:id="rId4" imgW="139700" imgH="393700" progId="Equation.KSEE3">
                  <p:embed/>
                  <p:pic>
                    <p:nvPicPr>
                      <p:cNvPr id="0" name="对象 -21474825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3288" y="2967038"/>
                        <a:ext cx="201612" cy="568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200" name="图片 -2147482569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1809754" y="1319213"/>
            <a:ext cx="4379913" cy="150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对象 -2147482579"/>
          <p:cNvGraphicFramePr>
            <a:graphicFrameLocks noChangeAspect="1"/>
          </p:cNvGraphicFramePr>
          <p:nvPr/>
        </p:nvGraphicFramePr>
        <p:xfrm>
          <a:off x="7278688" y="2967038"/>
          <a:ext cx="203200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9" r:id="rId7" imgW="139700" imgH="393700" progId="Equation.KSEE3">
                  <p:embed/>
                </p:oleObj>
              </mc:Choice>
              <mc:Fallback>
                <p:oleObj r:id="rId7" imgW="139700" imgH="393700" progId="Equation.KSEE3">
                  <p:embed/>
                  <p:pic>
                    <p:nvPicPr>
                      <p:cNvPr id="0" name="对象 -21474825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78688" y="2967038"/>
                        <a:ext cx="203200" cy="568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-2147482579"/>
          <p:cNvGraphicFramePr>
            <a:graphicFrameLocks noChangeAspect="1"/>
          </p:cNvGraphicFramePr>
          <p:nvPr/>
        </p:nvGraphicFramePr>
        <p:xfrm>
          <a:off x="2357438" y="3765550"/>
          <a:ext cx="203200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0" r:id="rId8" imgW="139700" imgH="393700" progId="Equation.KSEE3">
                  <p:embed/>
                </p:oleObj>
              </mc:Choice>
              <mc:Fallback>
                <p:oleObj r:id="rId8" imgW="139700" imgH="393700" progId="Equation.KSEE3">
                  <p:embed/>
                  <p:pic>
                    <p:nvPicPr>
                      <p:cNvPr id="0" name="对象 -21474825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7438" y="3765550"/>
                        <a:ext cx="203200" cy="568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对象 -2147482579"/>
          <p:cNvGraphicFramePr>
            <a:graphicFrameLocks noChangeAspect="1"/>
          </p:cNvGraphicFramePr>
          <p:nvPr/>
        </p:nvGraphicFramePr>
        <p:xfrm>
          <a:off x="7243763" y="3779838"/>
          <a:ext cx="203200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1" r:id="rId9" imgW="139700" imgH="393700" progId="Equation.KSEE3">
                  <p:embed/>
                </p:oleObj>
              </mc:Choice>
              <mc:Fallback>
                <p:oleObj r:id="rId9" imgW="139700" imgH="393700" progId="Equation.KSEE3">
                  <p:embed/>
                  <p:pic>
                    <p:nvPicPr>
                      <p:cNvPr id="0" name="对象 -21474825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43763" y="3779838"/>
                        <a:ext cx="203200" cy="568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流程图: 可选过程 3"/>
          <p:cNvSpPr/>
          <p:nvPr/>
        </p:nvSpPr>
        <p:spPr>
          <a:xfrm>
            <a:off x="290260" y="203141"/>
            <a:ext cx="1342581" cy="431392"/>
          </a:xfrm>
          <a:prstGeom prst="flowChartAlternateProcess">
            <a:avLst/>
          </a:prstGeom>
          <a:solidFill>
            <a:srgbClr val="7CD52B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55000" dir="5400000" sy="-100000" algn="bl" rotWithShape="0"/>
            <a:softEdge rad="63500"/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lIns="44924" tIns="22462" rIns="44924" bIns="22462" anchor="ctr"/>
          <a:lstStyle/>
          <a:p>
            <a:pPr algn="ctr" fontAlgn="auto">
              <a:lnSpc>
                <a:spcPct val="150000"/>
              </a:lnSpc>
              <a:defRPr/>
            </a:pPr>
            <a:r>
              <a:rPr lang="zh-CN" altLang="en-US" sz="1600" b="1" noProof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探究新知</a:t>
            </a:r>
          </a:p>
        </p:txBody>
      </p:sp>
      <p:sp>
        <p:nvSpPr>
          <p:cNvPr id="9219" name="副标题 2"/>
          <p:cNvSpPr txBox="1">
            <a:spLocks noChangeArrowheads="1"/>
          </p:cNvSpPr>
          <p:nvPr/>
        </p:nvSpPr>
        <p:spPr bwMode="auto">
          <a:xfrm>
            <a:off x="539750" y="700090"/>
            <a:ext cx="1093788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875" tIns="40938" rIns="81875" bIns="40938"/>
          <a:lstStyle>
            <a:lvl1pPr defTabSz="8191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defTabSz="8191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defTabSz="8191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defTabSz="8191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defTabSz="8191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8191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8191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8191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8191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探究二：</a:t>
            </a:r>
          </a:p>
        </p:txBody>
      </p:sp>
      <p:grpSp>
        <p:nvGrpSpPr>
          <p:cNvPr id="9220" name="组合 72"/>
          <p:cNvGrpSpPr/>
          <p:nvPr/>
        </p:nvGrpSpPr>
        <p:grpSpPr bwMode="auto">
          <a:xfrm>
            <a:off x="2020888" y="1581150"/>
            <a:ext cx="2709862" cy="609600"/>
            <a:chOff x="790222" y="2359378"/>
            <a:chExt cx="2257778" cy="508000"/>
          </a:xfrm>
        </p:grpSpPr>
        <p:sp>
          <p:nvSpPr>
            <p:cNvPr id="9241" name="矩形 67"/>
            <p:cNvSpPr>
              <a:spLocks noChangeArrowheads="1"/>
            </p:cNvSpPr>
            <p:nvPr/>
          </p:nvSpPr>
          <p:spPr bwMode="auto">
            <a:xfrm>
              <a:off x="790222" y="2359378"/>
              <a:ext cx="451556" cy="5080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9242" name="矩形 68"/>
            <p:cNvSpPr>
              <a:spLocks noChangeArrowheads="1"/>
            </p:cNvSpPr>
            <p:nvPr/>
          </p:nvSpPr>
          <p:spPr bwMode="auto">
            <a:xfrm>
              <a:off x="1241777" y="2359378"/>
              <a:ext cx="451556" cy="5080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9243" name="矩形 69"/>
            <p:cNvSpPr>
              <a:spLocks noChangeArrowheads="1"/>
            </p:cNvSpPr>
            <p:nvPr/>
          </p:nvSpPr>
          <p:spPr bwMode="auto">
            <a:xfrm>
              <a:off x="1693333" y="2359378"/>
              <a:ext cx="451556" cy="5080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9244" name="矩形 70"/>
            <p:cNvSpPr>
              <a:spLocks noChangeArrowheads="1"/>
            </p:cNvSpPr>
            <p:nvPr/>
          </p:nvSpPr>
          <p:spPr bwMode="auto">
            <a:xfrm>
              <a:off x="2144888" y="2359378"/>
              <a:ext cx="451556" cy="5080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9245" name="矩形 71"/>
            <p:cNvSpPr>
              <a:spLocks noChangeArrowheads="1"/>
            </p:cNvSpPr>
            <p:nvPr/>
          </p:nvSpPr>
          <p:spPr bwMode="auto">
            <a:xfrm>
              <a:off x="2596444" y="2359378"/>
              <a:ext cx="451556" cy="5080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4099" name="矩形 74"/>
          <p:cNvSpPr>
            <a:spLocks noChangeArrowheads="1"/>
          </p:cNvSpPr>
          <p:nvPr/>
        </p:nvSpPr>
        <p:spPr bwMode="auto">
          <a:xfrm>
            <a:off x="5638800" y="1619250"/>
            <a:ext cx="541338" cy="609600"/>
          </a:xfrm>
          <a:prstGeom prst="rect">
            <a:avLst/>
          </a:prstGeom>
          <a:noFill/>
          <a:ln w="254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 anchor="ctr"/>
          <a:lstStyle/>
          <a:p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222" name="左大括号 75"/>
          <p:cNvSpPr/>
          <p:nvPr/>
        </p:nvSpPr>
        <p:spPr bwMode="auto">
          <a:xfrm rot="16200000">
            <a:off x="3948116" y="363538"/>
            <a:ext cx="282575" cy="4171950"/>
          </a:xfrm>
          <a:prstGeom prst="leftBrace">
            <a:avLst>
              <a:gd name="adj1" fmla="val 104100"/>
              <a:gd name="adj2" fmla="val 50000"/>
            </a:avLst>
          </a:prstGeom>
          <a:noFill/>
          <a:ln w="254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 anchor="ctr"/>
          <a:lstStyle/>
          <a:p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223" name="TextBox 76"/>
          <p:cNvSpPr txBox="1">
            <a:spLocks noChangeArrowheads="1"/>
          </p:cNvSpPr>
          <p:nvPr/>
        </p:nvSpPr>
        <p:spPr bwMode="auto">
          <a:xfrm>
            <a:off x="2811466" y="1016000"/>
            <a:ext cx="68480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</a:rPr>
              <a:t>50</a:t>
            </a: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辆</a:t>
            </a:r>
          </a:p>
        </p:txBody>
      </p:sp>
      <p:sp>
        <p:nvSpPr>
          <p:cNvPr id="9224" name="TextBox 77"/>
          <p:cNvSpPr txBox="1">
            <a:spLocks noChangeArrowheads="1"/>
          </p:cNvSpPr>
          <p:nvPr/>
        </p:nvSpPr>
        <p:spPr bwMode="auto">
          <a:xfrm>
            <a:off x="3690941" y="2663825"/>
            <a:ext cx="6463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？辆</a:t>
            </a:r>
          </a:p>
        </p:txBody>
      </p:sp>
      <p:grpSp>
        <p:nvGrpSpPr>
          <p:cNvPr id="2" name="组合 80"/>
          <p:cNvGrpSpPr/>
          <p:nvPr/>
        </p:nvGrpSpPr>
        <p:grpSpPr bwMode="auto">
          <a:xfrm>
            <a:off x="5340348" y="881068"/>
            <a:ext cx="900844" cy="646331"/>
            <a:chOff x="5339643" y="1614310"/>
            <a:chExt cx="901446" cy="647541"/>
          </a:xfrm>
        </p:grpSpPr>
        <p:sp>
          <p:nvSpPr>
            <p:cNvPr id="9239" name="TextBox 78"/>
            <p:cNvSpPr txBox="1">
              <a:spLocks noChangeArrowheads="1"/>
            </p:cNvSpPr>
            <p:nvPr/>
          </p:nvSpPr>
          <p:spPr bwMode="auto">
            <a:xfrm>
              <a:off x="5339643" y="1715909"/>
              <a:ext cx="646763" cy="3700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>
                  <a:latin typeface="微软雅黑" panose="020B0503020204020204" pitchFamily="34" charset="-122"/>
                  <a:ea typeface="微软雅黑" panose="020B0503020204020204" pitchFamily="34" charset="-122"/>
                </a:rPr>
                <a:t>增加</a:t>
              </a:r>
            </a:p>
          </p:txBody>
        </p:sp>
        <p:sp>
          <p:nvSpPr>
            <p:cNvPr id="9240" name="TextBox 79"/>
            <p:cNvSpPr txBox="1">
              <a:spLocks noChangeArrowheads="1"/>
            </p:cNvSpPr>
            <p:nvPr/>
          </p:nvSpPr>
          <p:spPr bwMode="auto">
            <a:xfrm>
              <a:off x="5921558" y="1614310"/>
              <a:ext cx="319531" cy="6475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u="sng">
                  <a:latin typeface="微软雅黑" panose="020B0503020204020204" pitchFamily="34" charset="-122"/>
                  <a:ea typeface="微软雅黑" panose="020B0503020204020204" pitchFamily="34" charset="-122"/>
                </a:rPr>
                <a:t>1</a:t>
              </a:r>
            </a:p>
            <a:p>
              <a:pPr eaLnBrk="1" hangingPunct="1"/>
              <a:r>
                <a:rPr lang="en-US" altLang="zh-CN">
                  <a:latin typeface="微软雅黑" panose="020B0503020204020204" pitchFamily="34" charset="-122"/>
                  <a:ea typeface="微软雅黑" panose="020B0503020204020204" pitchFamily="34" charset="-122"/>
                </a:rPr>
                <a:t>5</a:t>
              </a:r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cxnSp>
        <p:nvCxnSpPr>
          <p:cNvPr id="4104" name="直接箭头连接符 82"/>
          <p:cNvCxnSpPr>
            <a:cxnSpLocks noChangeShapeType="1"/>
          </p:cNvCxnSpPr>
          <p:nvPr/>
        </p:nvCxnSpPr>
        <p:spPr bwMode="auto">
          <a:xfrm flipH="1" flipV="1">
            <a:off x="6254751" y="2043115"/>
            <a:ext cx="549275" cy="333375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6" name="组合 25"/>
          <p:cNvGrpSpPr/>
          <p:nvPr/>
        </p:nvGrpSpPr>
        <p:grpSpPr bwMode="auto">
          <a:xfrm>
            <a:off x="6457953" y="2452685"/>
            <a:ext cx="1896673" cy="646331"/>
            <a:chOff x="6242050" y="3313113"/>
            <a:chExt cx="1896673" cy="646970"/>
          </a:xfrm>
        </p:grpSpPr>
        <p:sp>
          <p:nvSpPr>
            <p:cNvPr id="9237" name="TextBox 83"/>
            <p:cNvSpPr txBox="1">
              <a:spLocks noChangeArrowheads="1"/>
            </p:cNvSpPr>
            <p:nvPr/>
          </p:nvSpPr>
          <p:spPr bwMode="auto">
            <a:xfrm>
              <a:off x="6242050" y="3397250"/>
              <a:ext cx="1896673" cy="3696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>
                  <a:latin typeface="微软雅黑" panose="020B0503020204020204" pitchFamily="34" charset="-122"/>
                  <a:ea typeface="微软雅黑" panose="020B0503020204020204" pitchFamily="34" charset="-122"/>
                </a:rPr>
                <a:t>50×  =10</a:t>
              </a:r>
              <a:r>
                <a:rPr lang="zh-CN" altLang="en-US">
                  <a:latin typeface="微软雅黑" panose="020B0503020204020204" pitchFamily="34" charset="-122"/>
                  <a:ea typeface="微软雅黑" panose="020B0503020204020204" pitchFamily="34" charset="-122"/>
                </a:rPr>
                <a:t>（辆）</a:t>
              </a:r>
            </a:p>
          </p:txBody>
        </p:sp>
        <p:sp>
          <p:nvSpPr>
            <p:cNvPr id="9238" name="TextBox 84"/>
            <p:cNvSpPr txBox="1">
              <a:spLocks noChangeArrowheads="1"/>
            </p:cNvSpPr>
            <p:nvPr/>
          </p:nvSpPr>
          <p:spPr bwMode="auto">
            <a:xfrm>
              <a:off x="6694805" y="3313113"/>
              <a:ext cx="319318" cy="6469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u="sng">
                  <a:latin typeface="微软雅黑" panose="020B0503020204020204" pitchFamily="34" charset="-122"/>
                  <a:ea typeface="微软雅黑" panose="020B0503020204020204" pitchFamily="34" charset="-122"/>
                </a:rPr>
                <a:t>1</a:t>
              </a:r>
            </a:p>
            <a:p>
              <a:pPr eaLnBrk="1" hangingPunct="1"/>
              <a:r>
                <a:rPr lang="en-US" altLang="zh-CN">
                  <a:latin typeface="微软雅黑" panose="020B0503020204020204" pitchFamily="34" charset="-122"/>
                  <a:ea typeface="微软雅黑" panose="020B0503020204020204" pitchFamily="34" charset="-122"/>
                </a:rPr>
                <a:t>5</a:t>
              </a:r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cxnSp>
        <p:nvCxnSpPr>
          <p:cNvPr id="4107" name="直接箭头连接符 85"/>
          <p:cNvCxnSpPr>
            <a:cxnSpLocks noChangeShapeType="1"/>
          </p:cNvCxnSpPr>
          <p:nvPr/>
        </p:nvCxnSpPr>
        <p:spPr bwMode="auto">
          <a:xfrm flipH="1" flipV="1">
            <a:off x="2720975" y="2527300"/>
            <a:ext cx="266700" cy="425450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08" name="直接箭头连接符 86"/>
          <p:cNvCxnSpPr>
            <a:cxnSpLocks noChangeShapeType="1"/>
          </p:cNvCxnSpPr>
          <p:nvPr/>
        </p:nvCxnSpPr>
        <p:spPr bwMode="auto">
          <a:xfrm flipV="1">
            <a:off x="5514975" y="2527300"/>
            <a:ext cx="292100" cy="568325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9" name="TextBox 88"/>
          <p:cNvSpPr txBox="1">
            <a:spLocks noChangeArrowheads="1"/>
          </p:cNvSpPr>
          <p:nvPr/>
        </p:nvSpPr>
        <p:spPr bwMode="auto">
          <a:xfrm>
            <a:off x="3179767" y="3152775"/>
            <a:ext cx="20874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50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＋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10=60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（辆）</a:t>
            </a:r>
          </a:p>
        </p:txBody>
      </p:sp>
      <p:sp>
        <p:nvSpPr>
          <p:cNvPr id="4110" name="TextBox 89"/>
          <p:cNvSpPr txBox="1">
            <a:spLocks noChangeArrowheads="1"/>
          </p:cNvSpPr>
          <p:nvPr/>
        </p:nvSpPr>
        <p:spPr bwMode="auto">
          <a:xfrm>
            <a:off x="1524001" y="3494088"/>
            <a:ext cx="133882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综合算式：</a:t>
            </a:r>
          </a:p>
        </p:txBody>
      </p:sp>
      <p:grpSp>
        <p:nvGrpSpPr>
          <p:cNvPr id="7" name="组合 26"/>
          <p:cNvGrpSpPr/>
          <p:nvPr/>
        </p:nvGrpSpPr>
        <p:grpSpPr bwMode="auto">
          <a:xfrm>
            <a:off x="3308353" y="3425818"/>
            <a:ext cx="1456465" cy="646331"/>
            <a:chOff x="3308350" y="4645025"/>
            <a:chExt cx="1455829" cy="646970"/>
          </a:xfrm>
        </p:grpSpPr>
        <p:sp>
          <p:nvSpPr>
            <p:cNvPr id="9235" name="TextBox 90"/>
            <p:cNvSpPr txBox="1">
              <a:spLocks noChangeArrowheads="1"/>
            </p:cNvSpPr>
            <p:nvPr/>
          </p:nvSpPr>
          <p:spPr bwMode="auto">
            <a:xfrm>
              <a:off x="3308350" y="4786313"/>
              <a:ext cx="1125137" cy="3696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50</a:t>
              </a:r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＋</a:t>
              </a:r>
              <a:r>
                <a:rPr lang="en-US" altLang="zh-CN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50×</a:t>
              </a:r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9236" name="TextBox 91"/>
            <p:cNvSpPr txBox="1">
              <a:spLocks noChangeArrowheads="1"/>
            </p:cNvSpPr>
            <p:nvPr/>
          </p:nvSpPr>
          <p:spPr bwMode="auto">
            <a:xfrm>
              <a:off x="4445000" y="4645025"/>
              <a:ext cx="319179" cy="6469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u="sng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1</a:t>
              </a:r>
            </a:p>
            <a:p>
              <a:pPr eaLnBrk="1" hangingPunct="1"/>
              <a:r>
                <a:rPr lang="en-US" altLang="zh-CN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5</a:t>
              </a:r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3" name="TextBox 92"/>
          <p:cNvSpPr txBox="1">
            <a:spLocks noChangeArrowheads="1"/>
          </p:cNvSpPr>
          <p:nvPr/>
        </p:nvSpPr>
        <p:spPr bwMode="auto">
          <a:xfrm>
            <a:off x="3071816" y="3941763"/>
            <a:ext cx="112562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=50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＋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10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TextBox 93"/>
          <p:cNvSpPr txBox="1">
            <a:spLocks noChangeArrowheads="1"/>
          </p:cNvSpPr>
          <p:nvPr/>
        </p:nvSpPr>
        <p:spPr bwMode="auto">
          <a:xfrm>
            <a:off x="3092451" y="4352925"/>
            <a:ext cx="131799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=60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（辆）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ldLvl="0" animBg="1"/>
      <p:bldP spid="4109" grpId="0"/>
      <p:bldP spid="4110" grpId="0"/>
      <p:bldP spid="3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流程图: 可选过程 3"/>
          <p:cNvSpPr/>
          <p:nvPr/>
        </p:nvSpPr>
        <p:spPr>
          <a:xfrm>
            <a:off x="290260" y="203141"/>
            <a:ext cx="1342581" cy="431392"/>
          </a:xfrm>
          <a:prstGeom prst="flowChartAlternateProcess">
            <a:avLst/>
          </a:prstGeom>
          <a:solidFill>
            <a:srgbClr val="7CD52B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55000" dir="5400000" sy="-100000" algn="bl" rotWithShape="0"/>
            <a:softEdge rad="63500"/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lIns="44924" tIns="22462" rIns="44924" bIns="22462" anchor="ctr"/>
          <a:lstStyle/>
          <a:p>
            <a:pPr algn="ctr" fontAlgn="auto">
              <a:lnSpc>
                <a:spcPct val="150000"/>
              </a:lnSpc>
              <a:defRPr/>
            </a:pPr>
            <a:r>
              <a:rPr lang="zh-CN" altLang="en-US" sz="1600" b="1" noProof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探究新知</a:t>
            </a:r>
          </a:p>
        </p:txBody>
      </p:sp>
      <p:sp>
        <p:nvSpPr>
          <p:cNvPr id="10243" name="副标题 2"/>
          <p:cNvSpPr txBox="1">
            <a:spLocks noChangeArrowheads="1"/>
          </p:cNvSpPr>
          <p:nvPr/>
        </p:nvSpPr>
        <p:spPr bwMode="auto">
          <a:xfrm>
            <a:off x="539750" y="700090"/>
            <a:ext cx="1093788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875" tIns="40938" rIns="81875" bIns="40938"/>
          <a:lstStyle>
            <a:lvl1pPr defTabSz="8191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defTabSz="8191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defTabSz="8191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defTabSz="8191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defTabSz="8191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8191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8191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8191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8191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探究二：</a:t>
            </a:r>
          </a:p>
        </p:txBody>
      </p:sp>
      <p:grpSp>
        <p:nvGrpSpPr>
          <p:cNvPr id="2" name="Group 3"/>
          <p:cNvGrpSpPr/>
          <p:nvPr/>
        </p:nvGrpSpPr>
        <p:grpSpPr bwMode="auto">
          <a:xfrm>
            <a:off x="3192464" y="1443038"/>
            <a:ext cx="3240087" cy="104775"/>
            <a:chOff x="1655" y="2251"/>
            <a:chExt cx="1588" cy="90"/>
          </a:xfrm>
        </p:grpSpPr>
        <p:sp>
          <p:nvSpPr>
            <p:cNvPr id="10276" name="Line 4"/>
            <p:cNvSpPr>
              <a:spLocks noChangeShapeType="1"/>
            </p:cNvSpPr>
            <p:nvPr/>
          </p:nvSpPr>
          <p:spPr bwMode="auto">
            <a:xfrm>
              <a:off x="1655" y="2341"/>
              <a:ext cx="1588" cy="0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277" name="Line 5"/>
            <p:cNvSpPr>
              <a:spLocks noChangeShapeType="1"/>
            </p:cNvSpPr>
            <p:nvPr/>
          </p:nvSpPr>
          <p:spPr bwMode="auto">
            <a:xfrm>
              <a:off x="1655" y="2251"/>
              <a:ext cx="0" cy="90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278" name="Line 6"/>
            <p:cNvSpPr>
              <a:spLocks noChangeShapeType="1"/>
            </p:cNvSpPr>
            <p:nvPr/>
          </p:nvSpPr>
          <p:spPr bwMode="auto">
            <a:xfrm>
              <a:off x="3243" y="2251"/>
              <a:ext cx="0" cy="90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3" name="Group 24"/>
          <p:cNvGrpSpPr/>
          <p:nvPr/>
        </p:nvGrpSpPr>
        <p:grpSpPr bwMode="auto">
          <a:xfrm>
            <a:off x="3178175" y="1420813"/>
            <a:ext cx="3263900" cy="146050"/>
            <a:chOff x="1855" y="2362"/>
            <a:chExt cx="2056" cy="92"/>
          </a:xfrm>
        </p:grpSpPr>
        <p:sp>
          <p:nvSpPr>
            <p:cNvPr id="10269" name="Line 8"/>
            <p:cNvSpPr>
              <a:spLocks noChangeShapeType="1"/>
            </p:cNvSpPr>
            <p:nvPr/>
          </p:nvSpPr>
          <p:spPr bwMode="auto">
            <a:xfrm flipV="1">
              <a:off x="1855" y="2445"/>
              <a:ext cx="2049" cy="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270" name="Line 12"/>
            <p:cNvSpPr>
              <a:spLocks noChangeShapeType="1"/>
            </p:cNvSpPr>
            <p:nvPr/>
          </p:nvSpPr>
          <p:spPr bwMode="auto">
            <a:xfrm>
              <a:off x="1869" y="2363"/>
              <a:ext cx="0" cy="9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271" name="Line 13"/>
            <p:cNvSpPr>
              <a:spLocks noChangeShapeType="1"/>
            </p:cNvSpPr>
            <p:nvPr/>
          </p:nvSpPr>
          <p:spPr bwMode="auto">
            <a:xfrm>
              <a:off x="2278" y="2363"/>
              <a:ext cx="0" cy="9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272" name="Line 14"/>
            <p:cNvSpPr>
              <a:spLocks noChangeShapeType="1"/>
            </p:cNvSpPr>
            <p:nvPr/>
          </p:nvSpPr>
          <p:spPr bwMode="auto">
            <a:xfrm>
              <a:off x="2686" y="2363"/>
              <a:ext cx="0" cy="9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273" name="Line 15"/>
            <p:cNvSpPr>
              <a:spLocks noChangeShapeType="1"/>
            </p:cNvSpPr>
            <p:nvPr/>
          </p:nvSpPr>
          <p:spPr bwMode="auto">
            <a:xfrm>
              <a:off x="3093" y="2363"/>
              <a:ext cx="0" cy="9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274" name="Line 16"/>
            <p:cNvSpPr>
              <a:spLocks noChangeShapeType="1"/>
            </p:cNvSpPr>
            <p:nvPr/>
          </p:nvSpPr>
          <p:spPr bwMode="auto">
            <a:xfrm>
              <a:off x="3502" y="2362"/>
              <a:ext cx="0" cy="9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275" name="Line 17"/>
            <p:cNvSpPr>
              <a:spLocks noChangeShapeType="1"/>
            </p:cNvSpPr>
            <p:nvPr/>
          </p:nvSpPr>
          <p:spPr bwMode="auto">
            <a:xfrm>
              <a:off x="3911" y="2362"/>
              <a:ext cx="0" cy="9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652311" name="AutoShape 23"/>
          <p:cNvSpPr/>
          <p:nvPr/>
        </p:nvSpPr>
        <p:spPr bwMode="auto">
          <a:xfrm rot="5400000">
            <a:off x="4700590" y="-373062"/>
            <a:ext cx="215900" cy="3232150"/>
          </a:xfrm>
          <a:prstGeom prst="leftBrace">
            <a:avLst>
              <a:gd name="adj1" fmla="val 124616"/>
              <a:gd name="adj2" fmla="val 50000"/>
            </a:avLst>
          </a:prstGeom>
          <a:noFill/>
          <a:ln w="25400">
            <a:solidFill>
              <a:srgbClr val="FF0000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 anchor="ctr"/>
          <a:lstStyle/>
          <a:p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5" name="Group 19"/>
          <p:cNvGrpSpPr/>
          <p:nvPr/>
        </p:nvGrpSpPr>
        <p:grpSpPr bwMode="auto">
          <a:xfrm>
            <a:off x="5789613" y="1435102"/>
            <a:ext cx="641350" cy="104775"/>
            <a:chOff x="1655" y="2251"/>
            <a:chExt cx="1588" cy="90"/>
          </a:xfrm>
        </p:grpSpPr>
        <p:sp>
          <p:nvSpPr>
            <p:cNvPr id="10266" name="Line 20"/>
            <p:cNvSpPr>
              <a:spLocks noChangeShapeType="1"/>
            </p:cNvSpPr>
            <p:nvPr/>
          </p:nvSpPr>
          <p:spPr bwMode="auto">
            <a:xfrm>
              <a:off x="1655" y="2341"/>
              <a:ext cx="1588" cy="0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267" name="Line 21"/>
            <p:cNvSpPr>
              <a:spLocks noChangeShapeType="1"/>
            </p:cNvSpPr>
            <p:nvPr/>
          </p:nvSpPr>
          <p:spPr bwMode="auto">
            <a:xfrm>
              <a:off x="1655" y="2251"/>
              <a:ext cx="0" cy="90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268" name="Line 22"/>
            <p:cNvSpPr>
              <a:spLocks noChangeShapeType="1"/>
            </p:cNvSpPr>
            <p:nvPr/>
          </p:nvSpPr>
          <p:spPr bwMode="auto">
            <a:xfrm>
              <a:off x="3243" y="2251"/>
              <a:ext cx="0" cy="90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652313" name="Text Box 25"/>
          <p:cNvSpPr txBox="1">
            <a:spLocks noChangeArrowheads="1"/>
          </p:cNvSpPr>
          <p:nvPr/>
        </p:nvSpPr>
        <p:spPr bwMode="auto">
          <a:xfrm>
            <a:off x="1563691" y="1227138"/>
            <a:ext cx="930361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第一天</a:t>
            </a:r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</a:rPr>
              <a:t>:</a:t>
            </a:r>
          </a:p>
        </p:txBody>
      </p:sp>
      <p:sp>
        <p:nvSpPr>
          <p:cNvPr id="652314" name="Text Box 26"/>
          <p:cNvSpPr txBox="1">
            <a:spLocks noChangeArrowheads="1"/>
          </p:cNvSpPr>
          <p:nvPr/>
        </p:nvSpPr>
        <p:spPr bwMode="auto">
          <a:xfrm>
            <a:off x="1563691" y="2546351"/>
            <a:ext cx="930361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第二天</a:t>
            </a:r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</a:rPr>
              <a:t>:</a:t>
            </a:r>
          </a:p>
        </p:txBody>
      </p:sp>
      <p:sp>
        <p:nvSpPr>
          <p:cNvPr id="652317" name="Text Box 29"/>
          <p:cNvSpPr txBox="1">
            <a:spLocks noChangeArrowheads="1"/>
          </p:cNvSpPr>
          <p:nvPr/>
        </p:nvSpPr>
        <p:spPr bwMode="auto">
          <a:xfrm>
            <a:off x="4164017" y="601664"/>
            <a:ext cx="681895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</a:rPr>
              <a:t>50</a:t>
            </a: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辆</a:t>
            </a:r>
          </a:p>
        </p:txBody>
      </p:sp>
      <p:sp>
        <p:nvSpPr>
          <p:cNvPr id="652319" name="AutoShape 31"/>
          <p:cNvSpPr/>
          <p:nvPr/>
        </p:nvSpPr>
        <p:spPr bwMode="auto">
          <a:xfrm rot="16200000" flipV="1">
            <a:off x="4959354" y="1117601"/>
            <a:ext cx="320675" cy="3771900"/>
          </a:xfrm>
          <a:prstGeom prst="leftBrace">
            <a:avLst>
              <a:gd name="adj1" fmla="val 97911"/>
              <a:gd name="adj2" fmla="val 49579"/>
            </a:avLst>
          </a:prstGeom>
          <a:noFill/>
          <a:ln w="25400">
            <a:solidFill>
              <a:srgbClr val="FF0000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 anchor="ctr"/>
          <a:lstStyle/>
          <a:p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52320" name="Text Box 32"/>
          <p:cNvSpPr txBox="1">
            <a:spLocks noChangeArrowheads="1"/>
          </p:cNvSpPr>
          <p:nvPr/>
        </p:nvSpPr>
        <p:spPr bwMode="auto">
          <a:xfrm>
            <a:off x="4826003" y="3082926"/>
            <a:ext cx="643423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？辆</a:t>
            </a:r>
          </a:p>
        </p:txBody>
      </p:sp>
      <p:sp>
        <p:nvSpPr>
          <p:cNvPr id="652321" name="AutoShape 33"/>
          <p:cNvSpPr>
            <a:spLocks noChangeArrowheads="1"/>
          </p:cNvSpPr>
          <p:nvPr/>
        </p:nvSpPr>
        <p:spPr bwMode="auto">
          <a:xfrm>
            <a:off x="4449767" y="3968750"/>
            <a:ext cx="4524375" cy="869950"/>
          </a:xfrm>
          <a:prstGeom prst="cloudCallout">
            <a:avLst>
              <a:gd name="adj1" fmla="val 47921"/>
              <a:gd name="adj2" fmla="val -10704"/>
            </a:avLst>
          </a:prstGeom>
          <a:solidFill>
            <a:srgbClr val="FF99CC"/>
          </a:solidFill>
          <a:ln w="25400">
            <a:solidFill>
              <a:srgbClr val="FFFF00"/>
            </a:solidFill>
            <a:round/>
          </a:ln>
        </p:spPr>
        <p:txBody>
          <a:bodyPr lIns="90000" tIns="46800" rIns="90000" bIns="46800" anchor="ctr"/>
          <a:lstStyle/>
          <a:p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我们可以画线段图来分析</a:t>
            </a:r>
            <a:r>
              <a:rPr lang="zh-CN" altLang="en-US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</a:p>
        </p:txBody>
      </p:sp>
      <p:grpSp>
        <p:nvGrpSpPr>
          <p:cNvPr id="6" name="Group 24"/>
          <p:cNvGrpSpPr/>
          <p:nvPr/>
        </p:nvGrpSpPr>
        <p:grpSpPr bwMode="auto">
          <a:xfrm>
            <a:off x="3155950" y="2617788"/>
            <a:ext cx="3887788" cy="201612"/>
            <a:chOff x="1855" y="2362"/>
            <a:chExt cx="2056" cy="92"/>
          </a:xfrm>
        </p:grpSpPr>
        <p:sp>
          <p:nvSpPr>
            <p:cNvPr id="10263" name="Line 8"/>
            <p:cNvSpPr>
              <a:spLocks noChangeShapeType="1"/>
            </p:cNvSpPr>
            <p:nvPr/>
          </p:nvSpPr>
          <p:spPr bwMode="auto">
            <a:xfrm flipV="1">
              <a:off x="1855" y="2445"/>
              <a:ext cx="2049" cy="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264" name="Line 12"/>
            <p:cNvSpPr>
              <a:spLocks noChangeShapeType="1"/>
            </p:cNvSpPr>
            <p:nvPr/>
          </p:nvSpPr>
          <p:spPr bwMode="auto">
            <a:xfrm>
              <a:off x="1869" y="2363"/>
              <a:ext cx="0" cy="9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265" name="Line 17"/>
            <p:cNvSpPr>
              <a:spLocks noChangeShapeType="1"/>
            </p:cNvSpPr>
            <p:nvPr/>
          </p:nvSpPr>
          <p:spPr bwMode="auto">
            <a:xfrm>
              <a:off x="3911" y="2362"/>
              <a:ext cx="0" cy="9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cxnSp>
        <p:nvCxnSpPr>
          <p:cNvPr id="5134" name="直接连接符 40"/>
          <p:cNvCxnSpPr>
            <a:cxnSpLocks noChangeShapeType="1"/>
          </p:cNvCxnSpPr>
          <p:nvPr/>
        </p:nvCxnSpPr>
        <p:spPr bwMode="auto">
          <a:xfrm rot="16200000" flipH="1" flipV="1">
            <a:off x="5792789" y="2170113"/>
            <a:ext cx="1268413" cy="7938"/>
          </a:xfrm>
          <a:prstGeom prst="line">
            <a:avLst/>
          </a:prstGeom>
          <a:noFill/>
          <a:ln w="25400">
            <a:solidFill>
              <a:srgbClr val="FF0000"/>
            </a:solidFill>
            <a:prstDash val="sysDash"/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52318" name="AutoShape 30"/>
          <p:cNvSpPr/>
          <p:nvPr/>
        </p:nvSpPr>
        <p:spPr bwMode="auto">
          <a:xfrm rot="5400000">
            <a:off x="6627817" y="2017715"/>
            <a:ext cx="168275" cy="555625"/>
          </a:xfrm>
          <a:prstGeom prst="leftBrace">
            <a:avLst>
              <a:gd name="adj1" fmla="val 20637"/>
              <a:gd name="adj2" fmla="val 50000"/>
            </a:avLst>
          </a:prstGeom>
          <a:noFill/>
          <a:ln w="25400">
            <a:solidFill>
              <a:srgbClr val="FF0000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 anchor="ctr"/>
          <a:lstStyle/>
          <a:p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141" name="Text Box 27"/>
          <p:cNvSpPr txBox="1">
            <a:spLocks noChangeArrowheads="1"/>
          </p:cNvSpPr>
          <p:nvPr/>
        </p:nvSpPr>
        <p:spPr bwMode="auto">
          <a:xfrm>
            <a:off x="5222875" y="1955800"/>
            <a:ext cx="1842469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比第一天增加    </a:t>
            </a:r>
          </a:p>
        </p:txBody>
      </p:sp>
      <p:sp>
        <p:nvSpPr>
          <p:cNvPr id="5142" name="TextBox 37"/>
          <p:cNvSpPr txBox="1">
            <a:spLocks noChangeArrowheads="1"/>
          </p:cNvSpPr>
          <p:nvPr/>
        </p:nvSpPr>
        <p:spPr bwMode="auto">
          <a:xfrm>
            <a:off x="6642100" y="1774827"/>
            <a:ext cx="31931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u="sng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</a:p>
          <a:p>
            <a:pPr eaLnBrk="1" hangingPunct="1"/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5137" name="直接箭头连接符 41"/>
          <p:cNvCxnSpPr>
            <a:cxnSpLocks noChangeShapeType="1"/>
          </p:cNvCxnSpPr>
          <p:nvPr/>
        </p:nvCxnSpPr>
        <p:spPr bwMode="auto">
          <a:xfrm rot="5400000" flipH="1" flipV="1">
            <a:off x="7054854" y="2333626"/>
            <a:ext cx="371475" cy="349250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8" name="组合 46"/>
          <p:cNvGrpSpPr/>
          <p:nvPr/>
        </p:nvGrpSpPr>
        <p:grpSpPr bwMode="auto">
          <a:xfrm>
            <a:off x="7054855" y="1739899"/>
            <a:ext cx="1080745" cy="646331"/>
            <a:chOff x="6603997" y="1460343"/>
            <a:chExt cx="1080464" cy="645949"/>
          </a:xfrm>
        </p:grpSpPr>
        <p:sp>
          <p:nvSpPr>
            <p:cNvPr id="10261" name="TextBox 45"/>
            <p:cNvSpPr txBox="1">
              <a:spLocks noChangeArrowheads="1"/>
            </p:cNvSpPr>
            <p:nvPr/>
          </p:nvSpPr>
          <p:spPr bwMode="auto">
            <a:xfrm>
              <a:off x="6603997" y="1546569"/>
              <a:ext cx="1080464" cy="369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（</a:t>
              </a:r>
              <a:r>
                <a:rPr lang="en-US" altLang="zh-CN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</a:t>
              </a:r>
              <a:r>
                <a:rPr lang="zh-CN" altLang="en-US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＋ ）</a:t>
              </a:r>
            </a:p>
          </p:txBody>
        </p:sp>
        <p:sp>
          <p:nvSpPr>
            <p:cNvPr id="10262" name="TextBox 44"/>
            <p:cNvSpPr txBox="1">
              <a:spLocks noChangeArrowheads="1"/>
            </p:cNvSpPr>
            <p:nvPr/>
          </p:nvSpPr>
          <p:spPr bwMode="auto">
            <a:xfrm>
              <a:off x="7159928" y="1460343"/>
              <a:ext cx="319235" cy="6459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u="sng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</a:t>
              </a:r>
            </a:p>
            <a:p>
              <a:pPr eaLnBrk="1" hangingPunct="1"/>
              <a:r>
                <a:rPr lang="en-US" altLang="zh-CN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5</a:t>
              </a:r>
              <a:endParaRPr lang="zh-CN" altLang="en-US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52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523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523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52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52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523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52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652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8.09249E-7 L -0.00156 0.18474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" y="9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0.00162 L 0.06805 0.18548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00" y="9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000"/>
                            </p:stCondLst>
                            <p:childTnLst>
                              <p:par>
                                <p:cTn id="4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523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523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52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5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5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523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6523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652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6523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523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652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 tmFilter="0, 0; .2, .5; .8, .5; 1, 0"/>
                                        <p:tgtEl>
                                          <p:spTgt spid="6523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5" dur="250" autoRev="1" fill="hold"/>
                                        <p:tgtEl>
                                          <p:spTgt spid="6523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2311" grpId="0" bldLvl="0" animBg="1"/>
      <p:bldP spid="652313" grpId="0"/>
      <p:bldP spid="652314" grpId="0"/>
      <p:bldP spid="652317" grpId="0"/>
      <p:bldP spid="652319" grpId="0" bldLvl="0" animBg="1"/>
      <p:bldP spid="652320" grpId="0"/>
      <p:bldP spid="652321" grpId="0" bldLvl="0" animBg="1"/>
      <p:bldP spid="652318" grpId="0" bldLvl="0" animBg="1"/>
      <p:bldP spid="5141" grpId="0"/>
      <p:bldP spid="514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流程图: 可选过程 3"/>
          <p:cNvSpPr/>
          <p:nvPr/>
        </p:nvSpPr>
        <p:spPr>
          <a:xfrm>
            <a:off x="290260" y="203141"/>
            <a:ext cx="1342581" cy="431392"/>
          </a:xfrm>
          <a:prstGeom prst="flowChartAlternateProcess">
            <a:avLst/>
          </a:prstGeom>
          <a:solidFill>
            <a:srgbClr val="7CD52B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55000" dir="5400000" sy="-100000" algn="bl" rotWithShape="0"/>
            <a:softEdge rad="63500"/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lIns="44924" tIns="22462" rIns="44924" bIns="22462" anchor="ctr"/>
          <a:lstStyle/>
          <a:p>
            <a:pPr algn="ctr" fontAlgn="auto">
              <a:lnSpc>
                <a:spcPct val="150000"/>
              </a:lnSpc>
              <a:defRPr/>
            </a:pPr>
            <a:r>
              <a:rPr lang="zh-CN" altLang="en-US" sz="1600" b="1" noProof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探究新知</a:t>
            </a:r>
          </a:p>
        </p:txBody>
      </p:sp>
      <p:sp>
        <p:nvSpPr>
          <p:cNvPr id="11267" name="副标题 2"/>
          <p:cNvSpPr txBox="1">
            <a:spLocks noChangeArrowheads="1"/>
          </p:cNvSpPr>
          <p:nvPr/>
        </p:nvSpPr>
        <p:spPr bwMode="auto">
          <a:xfrm>
            <a:off x="539750" y="700090"/>
            <a:ext cx="1093788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875" tIns="40938" rIns="81875" bIns="40938"/>
          <a:lstStyle>
            <a:lvl1pPr defTabSz="8191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defTabSz="8191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defTabSz="8191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defTabSz="8191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defTabSz="8191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8191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8191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8191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8191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探究三：</a:t>
            </a:r>
          </a:p>
        </p:txBody>
      </p:sp>
      <p:grpSp>
        <p:nvGrpSpPr>
          <p:cNvPr id="2" name="组合 9"/>
          <p:cNvGrpSpPr/>
          <p:nvPr/>
        </p:nvGrpSpPr>
        <p:grpSpPr bwMode="auto">
          <a:xfrm>
            <a:off x="2425701" y="876302"/>
            <a:ext cx="1521570" cy="646331"/>
            <a:chOff x="6603997" y="1388525"/>
            <a:chExt cx="1521797" cy="646551"/>
          </a:xfrm>
        </p:grpSpPr>
        <p:sp>
          <p:nvSpPr>
            <p:cNvPr id="11275" name="TextBox 10"/>
            <p:cNvSpPr txBox="1">
              <a:spLocks noChangeArrowheads="1"/>
            </p:cNvSpPr>
            <p:nvPr/>
          </p:nvSpPr>
          <p:spPr bwMode="auto">
            <a:xfrm>
              <a:off x="7582038" y="1388525"/>
              <a:ext cx="319366" cy="6465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u="sng">
                  <a:solidFill>
                    <a:srgbClr val="0D0D0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</a:t>
              </a:r>
            </a:p>
            <a:p>
              <a:pPr eaLnBrk="1" hangingPunct="1"/>
              <a:r>
                <a:rPr lang="en-US" altLang="zh-CN">
                  <a:solidFill>
                    <a:srgbClr val="0D0D0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5</a:t>
              </a:r>
              <a:endParaRPr lang="zh-CN" altLang="en-US">
                <a:solidFill>
                  <a:srgbClr val="0D0D0D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1276" name="TextBox 11"/>
            <p:cNvSpPr txBox="1">
              <a:spLocks noChangeArrowheads="1"/>
            </p:cNvSpPr>
            <p:nvPr/>
          </p:nvSpPr>
          <p:spPr bwMode="auto">
            <a:xfrm>
              <a:off x="6603997" y="1547173"/>
              <a:ext cx="1521797" cy="3694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>
                  <a:solidFill>
                    <a:srgbClr val="0D0D0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50×</a:t>
              </a:r>
              <a:r>
                <a:rPr lang="zh-CN" altLang="en-US">
                  <a:solidFill>
                    <a:srgbClr val="0D0D0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（</a:t>
              </a:r>
              <a:r>
                <a:rPr lang="en-US" altLang="zh-CN">
                  <a:solidFill>
                    <a:srgbClr val="0D0D0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</a:t>
              </a:r>
              <a:r>
                <a:rPr lang="zh-CN" altLang="en-US">
                  <a:solidFill>
                    <a:srgbClr val="0D0D0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＋ ）</a:t>
              </a:r>
            </a:p>
          </p:txBody>
        </p:sp>
      </p:grpSp>
      <p:grpSp>
        <p:nvGrpSpPr>
          <p:cNvPr id="3" name="组合 9"/>
          <p:cNvGrpSpPr/>
          <p:nvPr/>
        </p:nvGrpSpPr>
        <p:grpSpPr bwMode="auto">
          <a:xfrm>
            <a:off x="2478090" y="1446213"/>
            <a:ext cx="1111933" cy="646331"/>
            <a:chOff x="2478088" y="1805305"/>
            <a:chExt cx="1111297" cy="645379"/>
          </a:xfrm>
        </p:grpSpPr>
        <p:sp>
          <p:nvSpPr>
            <p:cNvPr id="11273" name="TextBox 12"/>
            <p:cNvSpPr txBox="1">
              <a:spLocks noChangeArrowheads="1"/>
            </p:cNvSpPr>
            <p:nvPr/>
          </p:nvSpPr>
          <p:spPr bwMode="auto">
            <a:xfrm>
              <a:off x="2478088" y="1879600"/>
              <a:ext cx="796557" cy="368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=50×</a:t>
              </a:r>
            </a:p>
          </p:txBody>
        </p:sp>
        <p:sp>
          <p:nvSpPr>
            <p:cNvPr id="11274" name="TextBox 13"/>
            <p:cNvSpPr txBox="1">
              <a:spLocks noChangeArrowheads="1"/>
            </p:cNvSpPr>
            <p:nvPr/>
          </p:nvSpPr>
          <p:spPr bwMode="auto">
            <a:xfrm>
              <a:off x="3270250" y="1805305"/>
              <a:ext cx="319135" cy="6453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u="sng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6</a:t>
              </a:r>
            </a:p>
            <a:p>
              <a:pPr eaLnBrk="1" hangingPunct="1"/>
              <a:r>
                <a:rPr lang="en-US" altLang="zh-CN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5</a:t>
              </a:r>
              <a:endParaRPr lang="zh-CN" altLang="en-US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6149" name="TextBox 14"/>
          <p:cNvSpPr txBox="1">
            <a:spLocks noChangeArrowheads="1"/>
          </p:cNvSpPr>
          <p:nvPr/>
        </p:nvSpPr>
        <p:spPr bwMode="auto">
          <a:xfrm>
            <a:off x="2414588" y="2092325"/>
            <a:ext cx="131799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=60</a:t>
            </a:r>
            <a:r>
              <a:rPr lang="zh-CN" altLang="en-US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（辆）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1471616" y="2714625"/>
            <a:ext cx="322395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>
                <a:solidFill>
                  <a:srgbClr val="0D0D0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答：第二天的成交量是</a:t>
            </a:r>
            <a:r>
              <a:rPr lang="en-US" altLang="zh-CN">
                <a:solidFill>
                  <a:srgbClr val="0D0D0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60</a:t>
            </a:r>
            <a:r>
              <a:rPr lang="zh-CN" altLang="en-US">
                <a:solidFill>
                  <a:srgbClr val="0D0D0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辆。</a:t>
            </a:r>
          </a:p>
        </p:txBody>
      </p:sp>
      <p:sp>
        <p:nvSpPr>
          <p:cNvPr id="7" name="矩形 18"/>
          <p:cNvSpPr>
            <a:spLocks noChangeArrowheads="1"/>
          </p:cNvSpPr>
          <p:nvPr/>
        </p:nvSpPr>
        <p:spPr bwMode="auto">
          <a:xfrm>
            <a:off x="458788" y="3413125"/>
            <a:ext cx="8450262" cy="1131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25000"/>
              </a:lnSpc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“已知一个数比另一个数多（或少）几分之几，求这个数”的解题方法：①先根据分数乘法的意义，求出多（或少）的几分之几是多少，再用加（或减）法求这个数；②先求出另一个数占单位“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”的几分之几，再根据分数乘法的意义，用乘法计算。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/>
      <p:bldP spid="16" grpId="0"/>
      <p:bldP spid="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223145315"/>
  <p:tag name="MH_LIBRARY" val="GRAPHIC"/>
  <p:tag name="MH_TYPE" val="SubTitle"/>
  <p:tag name="MH_ORDER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223145315"/>
  <p:tag name="MH_LIBRARY" val="GRAPHIC"/>
  <p:tag name="MH_TYPE" val="SubTitle"/>
  <p:tag name="MH_ORDER" val="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223145315"/>
  <p:tag name="MH_LIBRARY" val="GRAPHIC"/>
  <p:tag name="MH_TYPE" val="SubTitle"/>
  <p:tag name="MH_ORDER" val="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223145831"/>
  <p:tag name="MH_LIBRARY" val="GRAPHIC"/>
  <p:tag name="MH_TYPE" val="Other"/>
  <p:tag name="MH_ORDER" val="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223145831"/>
  <p:tag name="MH_LIBRARY" val="GRAPHIC"/>
  <p:tag name="MH_TYPE" val="Other"/>
  <p:tag name="MH_ORDER" val="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223145831"/>
  <p:tag name="MH_LIBRARY" val="GRAPHIC"/>
  <p:tag name="MH_TYPE" val="Other"/>
  <p:tag name="MH_ORDER" val="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223145831"/>
  <p:tag name="MH_LIBRARY" val="GRAPHIC"/>
  <p:tag name="MH_TYPE" val="Other"/>
  <p:tag name="MH_ORDER" val="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223145831"/>
  <p:tag name="MH_LIBRARY" val="GRAPHIC"/>
  <p:tag name="MH_TYPE" val="Other"/>
  <p:tag name="MH_ORDER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223145831"/>
  <p:tag name="MH_LIBRARY" val="GRAPHIC"/>
  <p:tag name="MH_TYPE" val="Other"/>
  <p:tag name="MH_ORDER" val="2"/>
</p:tagLst>
</file>

<file path=ppt/theme/theme1.xml><?xml version="1.0" encoding="utf-8"?>
<a:theme xmlns:a="http://schemas.openxmlformats.org/drawingml/2006/main" name="WWW.2PPT.COM&#10;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  <a:ln w="9525" cap="flat" cmpd="sng">
          <a:solidFill>
            <a:srgbClr val="D60093"/>
          </a:solidFill>
          <a:prstDash val="solid"/>
          <a:miter/>
          <a:headEnd type="none" w="med" len="med"/>
          <a:tailEnd type="none" w="med" len="med"/>
        </a:ln>
      </a:spPr>
      <a:bodyPr wrap="square" lIns="68041" tIns="35381" rIns="68041" bIns="35381">
        <a:spAutoFit/>
      </a:bodyPr>
      <a:lstStyle>
        <a:defPPr algn="l">
          <a:defRPr lang="zh-CN" altLang="en-US" sz="1800" dirty="0">
            <a:solidFill>
              <a:srgbClr val="D60093"/>
            </a:solidFill>
            <a:latin typeface="微软雅黑" panose="020B0503020204020204" pitchFamily="34" charset="-122"/>
            <a:ea typeface="微软雅黑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1127</Words>
  <Application>Microsoft Office PowerPoint</Application>
  <PresentationFormat>自定义</PresentationFormat>
  <Paragraphs>156</Paragraphs>
  <Slides>24</Slides>
  <Notes>10</Notes>
  <HiddenSlides>0</HiddenSlides>
  <MMClips>0</MMClips>
  <ScaleCrop>false</ScaleCrop>
  <HeadingPairs>
    <vt:vector size="8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24</vt:i4>
      </vt:variant>
    </vt:vector>
  </HeadingPairs>
  <TitlesOfParts>
    <vt:vector size="32" baseType="lpstr">
      <vt:lpstr>黑体</vt:lpstr>
      <vt:lpstr>宋体</vt:lpstr>
      <vt:lpstr>微软雅黑</vt:lpstr>
      <vt:lpstr>Agency FB</vt:lpstr>
      <vt:lpstr>Arial</vt:lpstr>
      <vt:lpstr>Calibri</vt:lpstr>
      <vt:lpstr>WWW.2PPT.COM
</vt:lpstr>
      <vt:lpstr>Equation.KSEE3</vt:lpstr>
      <vt:lpstr>六年级上册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www.ppt818.com</dc:title>
  <dc:subject>www.ppt818.com</dc:subject>
  <dc:creator>www.ppt818.com</dc:creator>
  <dc:description>www.ppt818.com-提供资源下载</dc:description>
  <cp:lastModifiedBy>Windows 用户</cp:lastModifiedBy>
  <cp:revision>2</cp:revision>
  <dcterms:created xsi:type="dcterms:W3CDTF">2016-08-11T08:55:00Z</dcterms:created>
  <dcterms:modified xsi:type="dcterms:W3CDTF">2023-01-17T03:17:39Z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2052-11.1.0.11194</vt:lpwstr>
  </property>
  <property fmtid="{D5CDD505-2E9C-101B-9397-08002B2CF9AE}" pid="3" name="ICV">
    <vt:lpwstr>A9FCAD464F45478993FAE5EE2A44EBF1</vt:lpwstr>
  </property>
  <property fmtid="{A09F084E-AD41-489F-8076-AA5BE3082BCA}" pid="100">
    <vt:ui4>5</vt:ui4>
  </property>
  <property fmtid="{64440492-4C8B-11D1-8B70-080036B11A03}" pid="11">
    <vt:lpwstr>www.2ppt.com-爱PPT提供资源下载</vt:lpwstr>
  </property>
</Properties>
</file>