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9" r:id="rId2"/>
    <p:sldId id="390" r:id="rId3"/>
    <p:sldId id="369" r:id="rId4"/>
    <p:sldId id="372" r:id="rId5"/>
    <p:sldId id="374" r:id="rId6"/>
    <p:sldId id="373" r:id="rId7"/>
    <p:sldId id="376" r:id="rId8"/>
    <p:sldId id="377" r:id="rId9"/>
    <p:sldId id="383" r:id="rId10"/>
    <p:sldId id="344" r:id="rId11"/>
    <p:sldId id="355" r:id="rId12"/>
    <p:sldId id="384" r:id="rId13"/>
    <p:sldId id="345" r:id="rId14"/>
    <p:sldId id="358" r:id="rId15"/>
    <p:sldId id="378" r:id="rId16"/>
    <p:sldId id="380" r:id="rId17"/>
    <p:sldId id="379" r:id="rId18"/>
    <p:sldId id="382" r:id="rId19"/>
  </p:sldIdLst>
  <p:sldSz cx="12192000" cy="6858000"/>
  <p:notesSz cx="7104063" cy="10234613"/>
  <p:embeddedFontLst>
    <p:embeddedFont>
      <p:font typeface="华文楷体" panose="02010600040101010101" pitchFamily="2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楷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236"/>
    <a:srgbClr val="CC3300"/>
    <a:srgbClr val="B5D999"/>
    <a:srgbClr val="52806B"/>
    <a:srgbClr val="0033CC"/>
    <a:srgbClr val="0000CC"/>
    <a:srgbClr val="0000FF"/>
    <a:srgbClr val="CC0000"/>
    <a:srgbClr val="00923F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1536" y="-768"/>
      </p:cViewPr>
      <p:guideLst>
        <p:guide orient="horz" pos="2160"/>
        <p:guide pos="3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2" y="75434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认识</a:t>
            </a:r>
            <a:r>
              <a:rPr lang="en-US" altLang="zh-CN" sz="40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40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以内的数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229705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prstClr val="white"/>
                </a:solidFill>
                <a:latin typeface="+mn-ea"/>
              </a:rPr>
              <a:t>0</a:t>
            </a:r>
            <a:r>
              <a:rPr lang="zh-CN" altLang="en-US" sz="7200" b="1" dirty="0">
                <a:solidFill>
                  <a:prstClr val="white"/>
                </a:solidFill>
                <a:latin typeface="+mn-ea"/>
              </a:rPr>
              <a:t>的认识</a:t>
            </a:r>
          </a:p>
        </p:txBody>
      </p:sp>
      <p:sp>
        <p:nvSpPr>
          <p:cNvPr id="10" name="矩形 9"/>
          <p:cNvSpPr/>
          <p:nvPr/>
        </p:nvSpPr>
        <p:spPr>
          <a:xfrm>
            <a:off x="4684394" y="4076850"/>
            <a:ext cx="2823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white"/>
                </a:solidFill>
              </a:rPr>
              <a:t>新知探究</a:t>
            </a:r>
            <a:r>
              <a:rPr lang="en-US" altLang="zh-CN" sz="1600" dirty="0" smtClean="0">
                <a:solidFill>
                  <a:prstClr val="white"/>
                </a:solidFill>
              </a:rPr>
              <a:t>-</a:t>
            </a:r>
            <a:r>
              <a:rPr lang="zh-CN" altLang="en-US" sz="1600" dirty="0">
                <a:solidFill>
                  <a:prstClr val="white"/>
                </a:solidFill>
              </a:rPr>
              <a:t>课堂</a:t>
            </a:r>
            <a:r>
              <a:rPr lang="zh-CN" altLang="en-US" sz="1600" dirty="0" smtClean="0">
                <a:solidFill>
                  <a:prstClr val="white"/>
                </a:solidFill>
              </a:rPr>
              <a:t>小结</a:t>
            </a:r>
            <a:r>
              <a:rPr lang="en-US" altLang="zh-CN" sz="1600" dirty="0" smtClean="0">
                <a:solidFill>
                  <a:prstClr val="white"/>
                </a:solidFill>
              </a:rPr>
              <a:t>-</a:t>
            </a:r>
            <a:r>
              <a:rPr lang="zh-CN" altLang="en-US" sz="1600" dirty="0" smtClean="0">
                <a:solidFill>
                  <a:prstClr val="white"/>
                </a:solidFill>
              </a:rPr>
              <a:t>课堂作业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95002" y="4410265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</a:rPr>
              <a:t>苏教版  数学  一年级  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-2" y="588134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2754489" y="2402596"/>
            <a:ext cx="6369872" cy="190976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sz="2800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prstClr val="white"/>
                </a:solidFill>
              </a:rPr>
              <a:t>  1</a:t>
            </a:r>
            <a:r>
              <a:rPr lang="en-US" altLang="zh-CN" sz="2800" dirty="0">
                <a:solidFill>
                  <a:prstClr val="white"/>
                </a:solidFill>
              </a:rPr>
              <a:t>. </a:t>
            </a:r>
            <a:r>
              <a:rPr lang="zh-CN" altLang="en-US" sz="2800" dirty="0">
                <a:solidFill>
                  <a:prstClr val="white"/>
                </a:solidFill>
              </a:rPr>
              <a:t>一个也没有，就用</a:t>
            </a:r>
            <a:r>
              <a:rPr lang="en-US" altLang="zh-CN" sz="2800" dirty="0">
                <a:solidFill>
                  <a:prstClr val="white"/>
                </a:solidFill>
              </a:rPr>
              <a:t>0</a:t>
            </a:r>
            <a:r>
              <a:rPr lang="zh-CN" altLang="en-US" sz="2800" dirty="0">
                <a:solidFill>
                  <a:prstClr val="white"/>
                </a:solidFill>
              </a:rPr>
              <a:t>表示。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prstClr val="white"/>
                </a:solidFill>
              </a:rPr>
              <a:t>  2</a:t>
            </a:r>
            <a:r>
              <a:rPr lang="en-US" altLang="zh-CN" sz="2800" dirty="0">
                <a:solidFill>
                  <a:prstClr val="white"/>
                </a:solidFill>
              </a:rPr>
              <a:t>. “0”</a:t>
            </a:r>
            <a:r>
              <a:rPr lang="zh-CN" altLang="en-US" sz="2800" dirty="0">
                <a:solidFill>
                  <a:prstClr val="white"/>
                </a:solidFill>
              </a:rPr>
              <a:t>可以表示起点。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59137" y="1823862"/>
            <a:ext cx="4437779" cy="367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0577" y="689348"/>
            <a:ext cx="2225638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24998" y="1835150"/>
            <a:ext cx="4473404" cy="367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9731" y="5584981"/>
            <a:ext cx="490039" cy="9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0420" y="5584981"/>
            <a:ext cx="492197" cy="9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7032978" y="903495"/>
            <a:ext cx="3223596" cy="682985"/>
          </a:xfrm>
          <a:prstGeom prst="wedgeRoundRectCallout">
            <a:avLst>
              <a:gd name="adj1" fmla="val 54826"/>
              <a:gd name="adj2" fmla="val 40106"/>
              <a:gd name="adj3" fmla="val 16667"/>
            </a:avLst>
          </a:prstGeom>
          <a:solidFill>
            <a:srgbClr val="B5D999"/>
          </a:solidFill>
          <a:ln w="19050"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你会用数表示吗？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0505" y="5664004"/>
            <a:ext cx="370447" cy="7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9731" y="5694168"/>
            <a:ext cx="352575" cy="69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14793" y="5689404"/>
            <a:ext cx="350951" cy="67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7032978" y="903495"/>
            <a:ext cx="3223596" cy="682985"/>
          </a:xfrm>
          <a:prstGeom prst="wedgeRoundRectCallout">
            <a:avLst>
              <a:gd name="adj1" fmla="val 54826"/>
              <a:gd name="adj2" fmla="val 40106"/>
              <a:gd name="adj3" fmla="val 16667"/>
            </a:avLst>
          </a:prstGeom>
          <a:solidFill>
            <a:srgbClr val="B5D999"/>
          </a:solidFill>
          <a:ln w="19050"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你会用数表示吗？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59137" y="1823862"/>
            <a:ext cx="4437779" cy="367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0577" y="689348"/>
            <a:ext cx="2225638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24998" y="1835150"/>
            <a:ext cx="4473404" cy="367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537" y="660566"/>
            <a:ext cx="2471607" cy="7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圆角矩形标注 39"/>
          <p:cNvSpPr/>
          <p:nvPr/>
        </p:nvSpPr>
        <p:spPr>
          <a:xfrm>
            <a:off x="7383439" y="832515"/>
            <a:ext cx="2606721" cy="714063"/>
          </a:xfrm>
          <a:prstGeom prst="wedgeRoundRectCallout">
            <a:avLst>
              <a:gd name="adj1" fmla="val 61201"/>
              <a:gd name="adj2" fmla="val -22395"/>
              <a:gd name="adj3" fmla="val 16667"/>
            </a:avLst>
          </a:prstGeom>
          <a:solidFill>
            <a:srgbClr val="B5D999"/>
          </a:solidFill>
          <a:ln w="19050"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树上有几个桃？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99683" y="2231947"/>
            <a:ext cx="10704748" cy="3624773"/>
            <a:chOff x="857729" y="1780391"/>
            <a:chExt cx="10704748" cy="3624773"/>
          </a:xfrm>
        </p:grpSpPr>
        <p:grpSp>
          <p:nvGrpSpPr>
            <p:cNvPr id="14" name="组合 10"/>
            <p:cNvGrpSpPr/>
            <p:nvPr/>
          </p:nvGrpSpPr>
          <p:grpSpPr bwMode="auto">
            <a:xfrm>
              <a:off x="857729" y="1780391"/>
              <a:ext cx="10704748" cy="2395821"/>
              <a:chOff x="500034" y="1142990"/>
              <a:chExt cx="8312392" cy="1500198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00034" y="1142990"/>
                <a:ext cx="4038680" cy="1500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786314" y="1142990"/>
                <a:ext cx="4026112" cy="1500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952881" y="4247427"/>
              <a:ext cx="578039" cy="1118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980817" y="4272827"/>
              <a:ext cx="547616" cy="105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237180" y="4287113"/>
              <a:ext cx="578040" cy="1118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46570" y="4287113"/>
              <a:ext cx="578040" cy="1118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45143" y="4272827"/>
              <a:ext cx="578039" cy="1118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780661" y="4304576"/>
              <a:ext cx="550151" cy="1074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569387" y="4330925"/>
              <a:ext cx="555223" cy="1064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直接连接符 17"/>
            <p:cNvCxnSpPr/>
            <p:nvPr/>
          </p:nvCxnSpPr>
          <p:spPr>
            <a:xfrm flipH="1">
              <a:off x="7383439" y="4330925"/>
              <a:ext cx="266587" cy="103455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6664" y="2153105"/>
            <a:ext cx="5310048" cy="330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79754" y="2255033"/>
            <a:ext cx="1529024" cy="318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3539" y="4441737"/>
            <a:ext cx="459918" cy="91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369929" y="4423974"/>
            <a:ext cx="483764" cy="93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23635" y="4443219"/>
            <a:ext cx="463110" cy="91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圆角矩形标注 27"/>
          <p:cNvSpPr/>
          <p:nvPr/>
        </p:nvSpPr>
        <p:spPr>
          <a:xfrm>
            <a:off x="7507111" y="832515"/>
            <a:ext cx="2483049" cy="747929"/>
          </a:xfrm>
          <a:prstGeom prst="wedgeRoundRectCallout">
            <a:avLst>
              <a:gd name="adj1" fmla="val 61201"/>
              <a:gd name="adj2" fmla="val -22395"/>
              <a:gd name="adj3" fmla="val 16667"/>
            </a:avLst>
          </a:prstGeom>
          <a:solidFill>
            <a:srgbClr val="B5D999"/>
          </a:solidFill>
          <a:ln w="19050"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有几个珠子？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537" y="660566"/>
            <a:ext cx="2471607" cy="7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32336" y="2527992"/>
            <a:ext cx="5312062" cy="96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3279" y="3950346"/>
            <a:ext cx="5268462" cy="91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0428" y="2579598"/>
            <a:ext cx="464023" cy="87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38003" y="2566092"/>
            <a:ext cx="458489" cy="8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4815" y="3947812"/>
            <a:ext cx="479827" cy="91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02323" y="3959871"/>
            <a:ext cx="469425" cy="88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53857" y="3943048"/>
            <a:ext cx="451156" cy="87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圆角矩形标注 26"/>
          <p:cNvSpPr/>
          <p:nvPr/>
        </p:nvSpPr>
        <p:spPr>
          <a:xfrm>
            <a:off x="7137779" y="832515"/>
            <a:ext cx="2852381" cy="725352"/>
          </a:xfrm>
          <a:prstGeom prst="wedgeRoundRectCallout">
            <a:avLst>
              <a:gd name="adj1" fmla="val 61201"/>
              <a:gd name="adj2" fmla="val -22395"/>
              <a:gd name="adj3" fmla="val 16667"/>
            </a:avLst>
          </a:prstGeom>
          <a:solidFill>
            <a:srgbClr val="B5D999"/>
          </a:solidFill>
          <a:ln w="19050"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补上缺少的数。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3753186" y="2566092"/>
            <a:ext cx="266588" cy="8596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537" y="660566"/>
            <a:ext cx="2471607" cy="7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3495492" y="754580"/>
            <a:ext cx="372583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你在哪儿见过</a:t>
            </a:r>
            <a:r>
              <a:rPr lang="en-US" altLang="zh-CN" sz="3200" b="1" dirty="0" smtClean="0">
                <a:latin typeface="+mn-ea"/>
              </a:rPr>
              <a:t>0</a:t>
            </a:r>
            <a:r>
              <a:rPr lang="zh-CN" altLang="en-US" sz="3200" b="1" dirty="0" smtClean="0">
                <a:latin typeface="+mn-ea"/>
              </a:rPr>
              <a:t>？</a:t>
            </a:r>
            <a:endParaRPr lang="zh-CN" altLang="en-US" sz="3200" b="1" dirty="0">
              <a:latin typeface="+mn-ea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6782" y="1880726"/>
            <a:ext cx="6123579" cy="41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537" y="660566"/>
            <a:ext cx="2471607" cy="7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0738" y="1829158"/>
            <a:ext cx="6123579" cy="41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椭圆 29"/>
          <p:cNvSpPr/>
          <p:nvPr/>
        </p:nvSpPr>
        <p:spPr>
          <a:xfrm>
            <a:off x="4258100" y="3179929"/>
            <a:ext cx="382139" cy="34119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04236"/>
              </a:solidFill>
              <a:latin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472518" y="4970061"/>
            <a:ext cx="382139" cy="34119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04236"/>
              </a:solidFill>
              <a:latin typeface="+mn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358416" y="2090383"/>
            <a:ext cx="393512" cy="34119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04236"/>
              </a:solidFill>
              <a:latin typeface="+mn-ea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453718" y="5477302"/>
            <a:ext cx="393512" cy="34119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04236"/>
              </a:solidFill>
              <a:latin typeface="+mn-ea"/>
            </a:endParaRPr>
          </a:p>
        </p:txBody>
      </p:sp>
      <p:sp>
        <p:nvSpPr>
          <p:cNvPr id="35" name="文本框 3"/>
          <p:cNvSpPr txBox="1"/>
          <p:nvPr/>
        </p:nvSpPr>
        <p:spPr>
          <a:xfrm>
            <a:off x="4749422" y="1160059"/>
            <a:ext cx="2579426" cy="8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E04236"/>
                </a:solidFill>
                <a:latin typeface="+mn-ea"/>
                <a:cs typeface="楷体" panose="02010609060101010101" pitchFamily="49" charset="-122"/>
              </a:rPr>
              <a:t>0</a:t>
            </a:r>
            <a:r>
              <a:rPr lang="zh-CN" altLang="en-US" sz="2800" dirty="0" smtClean="0">
                <a:solidFill>
                  <a:srgbClr val="E04236"/>
                </a:solidFill>
                <a:latin typeface="+mn-ea"/>
                <a:cs typeface="楷体" panose="02010609060101010101" pitchFamily="49" charset="-122"/>
              </a:rPr>
              <a:t>表示编码</a:t>
            </a:r>
            <a:endParaRPr lang="zh-CN" altLang="en-US" sz="2800" dirty="0">
              <a:solidFill>
                <a:srgbClr val="E04236"/>
              </a:solidFill>
              <a:latin typeface="+mn-ea"/>
              <a:cs typeface="楷体" panose="02010609060101010101" pitchFamily="49" charset="-122"/>
            </a:endParaRPr>
          </a:p>
        </p:txBody>
      </p:sp>
      <p:sp>
        <p:nvSpPr>
          <p:cNvPr id="36" name="文本框 3"/>
          <p:cNvSpPr txBox="1"/>
          <p:nvPr/>
        </p:nvSpPr>
        <p:spPr>
          <a:xfrm>
            <a:off x="179696" y="4615218"/>
            <a:ext cx="2579426" cy="8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E04236"/>
                </a:solidFill>
                <a:latin typeface="+mn-ea"/>
                <a:cs typeface="楷体" panose="02010609060101010101" pitchFamily="49" charset="-122"/>
              </a:rPr>
              <a:t>0</a:t>
            </a:r>
            <a:r>
              <a:rPr lang="zh-CN" altLang="en-US" sz="2800" dirty="0" smtClean="0">
                <a:solidFill>
                  <a:srgbClr val="E04236"/>
                </a:solidFill>
                <a:latin typeface="+mn-ea"/>
                <a:cs typeface="楷体" panose="02010609060101010101" pitchFamily="49" charset="-122"/>
              </a:rPr>
              <a:t>表示分界</a:t>
            </a:r>
            <a:endParaRPr lang="zh-CN" altLang="en-US" sz="2800" dirty="0">
              <a:solidFill>
                <a:srgbClr val="E04236"/>
              </a:solidFill>
              <a:latin typeface="+mn-ea"/>
              <a:cs typeface="楷体" panose="02010609060101010101" pitchFamily="49" charset="-122"/>
            </a:endParaRPr>
          </a:p>
        </p:txBody>
      </p:sp>
      <p:sp>
        <p:nvSpPr>
          <p:cNvPr id="37" name="文本框 3"/>
          <p:cNvSpPr txBox="1"/>
          <p:nvPr/>
        </p:nvSpPr>
        <p:spPr>
          <a:xfrm>
            <a:off x="5816221" y="5106537"/>
            <a:ext cx="6375779" cy="8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E04236"/>
                </a:solidFill>
                <a:latin typeface="+mn-ea"/>
                <a:cs typeface="楷体" panose="02010609060101010101" pitchFamily="49" charset="-122"/>
              </a:rPr>
              <a:t>0</a:t>
            </a:r>
            <a:r>
              <a:rPr lang="zh-CN" altLang="en-US" sz="2800" dirty="0" smtClean="0">
                <a:solidFill>
                  <a:srgbClr val="E04236"/>
                </a:solidFill>
                <a:latin typeface="+mn-ea"/>
                <a:cs typeface="楷体" panose="02010609060101010101" pitchFamily="49" charset="-122"/>
              </a:rPr>
              <a:t>表示一个数，一个数字，一种状态。</a:t>
            </a:r>
            <a:endParaRPr lang="zh-CN" altLang="en-US" sz="2800" dirty="0">
              <a:solidFill>
                <a:srgbClr val="E04236"/>
              </a:solidFill>
              <a:latin typeface="+mn-ea"/>
              <a:cs typeface="楷体" panose="02010609060101010101" pitchFamily="49" charset="-122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rot="5400000">
            <a:off x="4319517" y="2245056"/>
            <a:ext cx="1050877" cy="6005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5993643" y="2035791"/>
            <a:ext cx="1348853" cy="1069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V="1">
            <a:off x="1965276" y="5158854"/>
            <a:ext cx="464025" cy="13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rot="10800000">
            <a:off x="4981436" y="5650175"/>
            <a:ext cx="859807" cy="272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3495492" y="754580"/>
            <a:ext cx="372583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你在哪儿见过</a:t>
            </a:r>
            <a:r>
              <a:rPr lang="en-US" altLang="zh-CN" sz="3200" b="1" dirty="0" smtClean="0">
                <a:latin typeface="+mn-ea"/>
              </a:rPr>
              <a:t>0</a:t>
            </a:r>
            <a:r>
              <a:rPr lang="zh-CN" altLang="en-US" sz="3200" b="1" dirty="0" smtClean="0">
                <a:latin typeface="+mn-ea"/>
              </a:rPr>
              <a:t>？</a:t>
            </a:r>
            <a:endParaRPr lang="zh-CN" altLang="en-US" sz="3200" b="1" dirty="0">
              <a:latin typeface="+mn-ea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537" y="660566"/>
            <a:ext cx="2471607" cy="7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677" y="1279547"/>
            <a:ext cx="9434797" cy="116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822597" y="2743198"/>
            <a:ext cx="11369403" cy="4524315"/>
            <a:chOff x="822597" y="2743198"/>
            <a:chExt cx="11369403" cy="4524315"/>
          </a:xfrm>
        </p:grpSpPr>
        <p:sp>
          <p:nvSpPr>
            <p:cNvPr id="3" name="文本框 3"/>
            <p:cNvSpPr txBox="1"/>
            <p:nvPr/>
          </p:nvSpPr>
          <p:spPr>
            <a:xfrm>
              <a:off x="822597" y="2743198"/>
              <a:ext cx="11369403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en-US" sz="2800" dirty="0" smtClean="0">
                  <a:latin typeface="+mn-ea"/>
                  <a:cs typeface="楷体" panose="02010609060101010101" pitchFamily="49" charset="-122"/>
                </a:rPr>
                <a:t>1.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一共有（</a:t>
              </a:r>
              <a:r>
                <a:rPr lang="en-US" altLang="en-US" sz="2800" dirty="0" smtClean="0">
                  <a:latin typeface="+mn-ea"/>
                  <a:cs typeface="楷体" panose="02010609060101010101" pitchFamily="49" charset="-122"/>
                </a:rPr>
                <a:t>   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）盘蛋糕。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800" dirty="0" smtClean="0">
                  <a:latin typeface="+mn-ea"/>
                  <a:cs typeface="楷体" panose="02010609060101010101" pitchFamily="49" charset="-122"/>
                </a:rPr>
                <a:t>2.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从左边数，第（</a:t>
              </a:r>
              <a:r>
                <a:rPr lang="en-US" altLang="en-US" sz="2800" dirty="0" smtClean="0">
                  <a:latin typeface="+mn-ea"/>
                  <a:cs typeface="楷体" panose="02010609060101010101" pitchFamily="49" charset="-122"/>
                </a:rPr>
                <a:t>   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）盘有</a:t>
              </a:r>
              <a:r>
                <a:rPr lang="en-US" altLang="en-US" sz="2800" dirty="0" smtClean="0">
                  <a:latin typeface="+mn-ea"/>
                  <a:cs typeface="楷体" panose="02010609060101010101" pitchFamily="49" charset="-122"/>
                </a:rPr>
                <a:t>5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块蛋糕；有</a:t>
              </a:r>
              <a:r>
                <a:rPr lang="en-US" altLang="en-US" sz="2800" dirty="0" smtClean="0">
                  <a:latin typeface="+mn-ea"/>
                  <a:cs typeface="楷体" panose="02010609060101010101" pitchFamily="49" charset="-122"/>
                </a:rPr>
                <a:t>4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块蛋糕的是左起第（</a:t>
              </a:r>
              <a:r>
                <a:rPr lang="en-US" altLang="en-US" sz="2800" dirty="0" smtClean="0">
                  <a:latin typeface="+mn-ea"/>
                  <a:cs typeface="楷体" panose="02010609060101010101" pitchFamily="49" charset="-122"/>
                </a:rPr>
                <a:t>   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）盘。</a:t>
              </a:r>
            </a:p>
            <a:p>
              <a:pPr>
                <a:lnSpc>
                  <a:spcPct val="200000"/>
                </a:lnSpc>
              </a:pPr>
              <a:r>
                <a:rPr lang="en-US" altLang="en-US" sz="2800" dirty="0" smtClean="0">
                  <a:latin typeface="+mn-ea"/>
                  <a:cs typeface="楷体" panose="02010609060101010101" pitchFamily="49" charset="-122"/>
                </a:rPr>
                <a:t>3.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从右边数，第</a:t>
              </a:r>
              <a:r>
                <a:rPr lang="en-US" altLang="en-US" sz="2800" dirty="0" smtClean="0">
                  <a:latin typeface="+mn-ea"/>
                  <a:cs typeface="楷体" panose="02010609060101010101" pitchFamily="49" charset="-122"/>
                </a:rPr>
                <a:t>2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盘有（</a:t>
              </a:r>
              <a:r>
                <a:rPr lang="en-US" altLang="en-US" sz="2800" dirty="0" smtClean="0">
                  <a:latin typeface="+mn-ea"/>
                  <a:cs typeface="楷体" panose="02010609060101010101" pitchFamily="49" charset="-122"/>
                </a:rPr>
                <a:t>   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）块蛋糕；有</a:t>
              </a:r>
              <a:r>
                <a:rPr lang="en-US" altLang="en-US" sz="2800" dirty="0" smtClean="0">
                  <a:latin typeface="+mn-ea"/>
                  <a:cs typeface="楷体" panose="02010609060101010101" pitchFamily="49" charset="-122"/>
                </a:rPr>
                <a:t>1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块蛋糕的是右起第（</a:t>
              </a:r>
              <a:r>
                <a:rPr lang="en-US" altLang="en-US" sz="2800" dirty="0" smtClean="0">
                  <a:latin typeface="+mn-ea"/>
                  <a:cs typeface="楷体" panose="02010609060101010101" pitchFamily="49" charset="-122"/>
                </a:rPr>
                <a:t>   </a:t>
              </a:r>
              <a:r>
                <a:rPr lang="zh-CN" altLang="en-US" sz="2800" dirty="0" smtClean="0">
                  <a:latin typeface="+mn-ea"/>
                  <a:cs typeface="楷体" panose="02010609060101010101" pitchFamily="49" charset="-122"/>
                </a:rPr>
                <a:t>）盘。</a:t>
              </a:r>
            </a:p>
            <a:p>
              <a:pPr>
                <a:lnSpc>
                  <a:spcPct val="200000"/>
                </a:lnSpc>
              </a:pPr>
              <a:endParaRPr lang="zh-CN" altLang="zh-CN" sz="2800" dirty="0" smtClean="0">
                <a:latin typeface="+mn-ea"/>
                <a:cs typeface="楷体" panose="02010609060101010101" pitchFamily="49" charset="-122"/>
              </a:endParaRPr>
            </a:p>
            <a:p>
              <a:pPr>
                <a:lnSpc>
                  <a:spcPct val="200000"/>
                </a:lnSpc>
              </a:pPr>
              <a:endParaRPr lang="zh-CN" altLang="en-US" sz="3200" dirty="0">
                <a:latin typeface="+mn-ea"/>
                <a:cs typeface="楷体" panose="02010609060101010101" pitchFamily="49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19870" y="2743198"/>
              <a:ext cx="9689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800" dirty="0" smtClean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endPara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5" name="文本框 3"/>
            <p:cNvSpPr txBox="1"/>
            <p:nvPr/>
          </p:nvSpPr>
          <p:spPr>
            <a:xfrm>
              <a:off x="3577570" y="3595704"/>
              <a:ext cx="9689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  <a:cs typeface="楷体" panose="02010609060101010101" pitchFamily="49" charset="-122"/>
                </a:rPr>
                <a:t> 2</a:t>
              </a:r>
              <a:endParaRPr lang="zh-CN" altLang="en-US" sz="2800" dirty="0">
                <a:solidFill>
                  <a:srgbClr val="E04236"/>
                </a:solidFill>
                <a:latin typeface="+mn-ea"/>
                <a:cs typeface="楷体" panose="02010609060101010101" pitchFamily="49" charset="-122"/>
              </a:endParaRP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10436318" y="3595704"/>
              <a:ext cx="9689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  <a:cs typeface="楷体" panose="02010609060101010101" pitchFamily="49" charset="-122"/>
                </a:rPr>
                <a:t>5</a:t>
              </a:r>
              <a:endParaRPr lang="zh-CN" altLang="en-US" sz="2800" dirty="0">
                <a:solidFill>
                  <a:srgbClr val="E04236"/>
                </a:solidFill>
                <a:latin typeface="+mn-ea"/>
                <a:cs typeface="楷体" panose="02010609060101010101" pitchFamily="49" charset="-122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4591715" y="4470788"/>
              <a:ext cx="968989" cy="82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  <a:cs typeface="楷体" panose="02010609060101010101" pitchFamily="49" charset="-122"/>
                </a:rPr>
                <a:t>0</a:t>
              </a:r>
              <a:endParaRPr lang="zh-CN" altLang="en-US" sz="2800" dirty="0">
                <a:solidFill>
                  <a:srgbClr val="E04236"/>
                </a:solidFill>
                <a:latin typeface="+mn-ea"/>
                <a:cs typeface="楷体" panose="02010609060101010101" pitchFamily="49" charset="-122"/>
              </a:endParaRPr>
            </a:p>
          </p:txBody>
        </p:sp>
        <p:sp>
          <p:nvSpPr>
            <p:cNvPr id="8" name="文本框 3"/>
            <p:cNvSpPr txBox="1"/>
            <p:nvPr/>
          </p:nvSpPr>
          <p:spPr>
            <a:xfrm>
              <a:off x="10425028" y="4459499"/>
              <a:ext cx="968989" cy="824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  <a:cs typeface="楷体" panose="02010609060101010101" pitchFamily="49" charset="-122"/>
                </a:rPr>
                <a:t>3</a:t>
              </a:r>
              <a:endParaRPr lang="zh-CN" altLang="en-US" sz="2800" dirty="0">
                <a:solidFill>
                  <a:srgbClr val="E04236"/>
                </a:solidFill>
                <a:latin typeface="+mn-ea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4"/>
          <p:cNvSpPr>
            <a:spLocks noChangeArrowheads="1"/>
          </p:cNvSpPr>
          <p:nvPr/>
        </p:nvSpPr>
        <p:spPr bwMode="auto">
          <a:xfrm>
            <a:off x="824805" y="1402950"/>
            <a:ext cx="10958649" cy="3701009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理解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的具体含义，知道当物体的个数“没有”时，可以用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表示；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有时也用来表示“开始”“边界”等。</a:t>
            </a:r>
          </a:p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能正确读出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，能规范书写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结合具体的实物初步感受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～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的排列顺序，体会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以内数的大小。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3F1D7"/>
              </a:clrFrom>
              <a:clrTo>
                <a:srgbClr val="F3F1D7">
                  <a:alpha val="0"/>
                </a:srgbClr>
              </a:clrTo>
            </a:clrChange>
          </a:blip>
          <a:srcRect b="20024"/>
          <a:stretch>
            <a:fillRect/>
          </a:stretch>
        </p:blipFill>
        <p:spPr bwMode="auto">
          <a:xfrm>
            <a:off x="1677252" y="2114421"/>
            <a:ext cx="8651489" cy="397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圆角矩形标注 11"/>
          <p:cNvSpPr/>
          <p:nvPr/>
        </p:nvSpPr>
        <p:spPr>
          <a:xfrm>
            <a:off x="2511189" y="832515"/>
            <a:ext cx="7478973" cy="725352"/>
          </a:xfrm>
          <a:prstGeom prst="wedgeRoundRectCallout">
            <a:avLst>
              <a:gd name="adj1" fmla="val 54534"/>
              <a:gd name="adj2" fmla="val -13304"/>
              <a:gd name="adj3" fmla="val 16667"/>
            </a:avLst>
          </a:prstGeom>
          <a:solidFill>
            <a:srgbClr val="B5D999"/>
          </a:solidFill>
          <a:ln w="19050"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小兔们在采蘑菇。数一数，它们采了多少个？</a:t>
            </a:r>
            <a:endParaRPr lang="zh-CN" altLang="en-US" sz="2800" dirty="0">
              <a:solidFill>
                <a:schemeClr val="tx1"/>
              </a:solidFill>
              <a:latin typeface="+mn-ea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3F1D7"/>
              </a:clrFrom>
              <a:clrTo>
                <a:srgbClr val="F3F1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690" y="1933766"/>
            <a:ext cx="7586866" cy="348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7389" y="5435779"/>
            <a:ext cx="4642356" cy="9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圆角矩形标注 12"/>
          <p:cNvSpPr/>
          <p:nvPr/>
        </p:nvSpPr>
        <p:spPr>
          <a:xfrm>
            <a:off x="2511189" y="832515"/>
            <a:ext cx="7478973" cy="725352"/>
          </a:xfrm>
          <a:prstGeom prst="wedgeRoundRectCallout">
            <a:avLst>
              <a:gd name="adj1" fmla="val 54534"/>
              <a:gd name="adj2" fmla="val -13304"/>
              <a:gd name="adj3" fmla="val 16667"/>
            </a:avLst>
          </a:prstGeom>
          <a:solidFill>
            <a:srgbClr val="B5D999"/>
          </a:solidFill>
          <a:ln w="19050"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小兔们在采蘑菇。数一数，它们采了多少个？</a:t>
            </a:r>
            <a:endParaRPr lang="zh-CN" altLang="en-US" sz="2800" dirty="0">
              <a:solidFill>
                <a:schemeClr val="tx1"/>
              </a:solidFill>
              <a:latin typeface="+mn-ea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标注 11"/>
          <p:cNvSpPr/>
          <p:nvPr/>
        </p:nvSpPr>
        <p:spPr>
          <a:xfrm>
            <a:off x="4107977" y="832515"/>
            <a:ext cx="5882186" cy="600501"/>
          </a:xfrm>
          <a:prstGeom prst="wedgeRoundRectCallout">
            <a:avLst>
              <a:gd name="adj1" fmla="val 54534"/>
              <a:gd name="adj2" fmla="val -13304"/>
              <a:gd name="adj3" fmla="val 16667"/>
            </a:avLst>
          </a:prstGeom>
          <a:solidFill>
            <a:srgbClr val="B5D999"/>
          </a:solidFill>
          <a:ln w="19050"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一个也没有采到，用什么数表示？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49045" y="1933766"/>
            <a:ext cx="7880376" cy="4489012"/>
            <a:chOff x="1015268" y="1515831"/>
            <a:chExt cx="8647348" cy="4925913"/>
          </a:xfrm>
        </p:grpSpPr>
        <p:pic>
          <p:nvPicPr>
            <p:cNvPr id="573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3967" y="5350990"/>
              <a:ext cx="5293792" cy="1090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15268" y="1515831"/>
              <a:ext cx="8647348" cy="385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椭圆 10"/>
            <p:cNvSpPr/>
            <p:nvPr/>
          </p:nvSpPr>
          <p:spPr>
            <a:xfrm>
              <a:off x="7754199" y="2963840"/>
              <a:ext cx="1539925" cy="229054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44157" y="2033172"/>
            <a:ext cx="7575576" cy="4374846"/>
            <a:chOff x="1015268" y="1515831"/>
            <a:chExt cx="8647348" cy="4993787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3351" y="5365276"/>
              <a:ext cx="747001" cy="1144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组合 2"/>
            <p:cNvGrpSpPr/>
            <p:nvPr/>
          </p:nvGrpSpPr>
          <p:grpSpPr>
            <a:xfrm>
              <a:off x="1015268" y="1515831"/>
              <a:ext cx="8647348" cy="4925913"/>
              <a:chOff x="1015268" y="1515831"/>
              <a:chExt cx="8647348" cy="4925913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015268" y="1515831"/>
                <a:ext cx="8647348" cy="4925913"/>
                <a:chOff x="1015268" y="1515831"/>
                <a:chExt cx="8647348" cy="4925913"/>
              </a:xfrm>
            </p:grpSpPr>
            <p:pic>
              <p:nvPicPr>
                <p:cNvPr id="57346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823967" y="5350990"/>
                  <a:ext cx="5293792" cy="10907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" name="Picture 13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1015268" y="1515831"/>
                  <a:ext cx="8647348" cy="3850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1" name="椭圆 10"/>
              <p:cNvSpPr/>
              <p:nvPr/>
            </p:nvSpPr>
            <p:spPr>
              <a:xfrm>
                <a:off x="7754199" y="2963840"/>
                <a:ext cx="1539925" cy="2290548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0000CC"/>
                  </a:solidFill>
                </a:endParaRPr>
              </a:p>
            </p:txBody>
          </p:sp>
        </p:grpSp>
      </p:grpSp>
      <p:sp>
        <p:nvSpPr>
          <p:cNvPr id="17" name="圆角矩形标注 16"/>
          <p:cNvSpPr/>
          <p:nvPr/>
        </p:nvSpPr>
        <p:spPr>
          <a:xfrm>
            <a:off x="4107977" y="832515"/>
            <a:ext cx="5882186" cy="600501"/>
          </a:xfrm>
          <a:prstGeom prst="wedgeRoundRectCallout">
            <a:avLst>
              <a:gd name="adj1" fmla="val 54534"/>
              <a:gd name="adj2" fmla="val -13304"/>
              <a:gd name="adj3" fmla="val 16667"/>
            </a:avLst>
          </a:prstGeom>
          <a:solidFill>
            <a:srgbClr val="B5D999"/>
          </a:solidFill>
          <a:ln w="19050"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一个也没有采到，用什么数表示？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2675467" y="2017323"/>
            <a:ext cx="0" cy="714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283" y="2402945"/>
            <a:ext cx="6152603" cy="13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标注 20"/>
          <p:cNvSpPr/>
          <p:nvPr/>
        </p:nvSpPr>
        <p:spPr bwMode="auto">
          <a:xfrm>
            <a:off x="1785938" y="1323975"/>
            <a:ext cx="1752824" cy="561190"/>
          </a:xfrm>
          <a:prstGeom prst="wedgeRoundRectCallout">
            <a:avLst>
              <a:gd name="adj1" fmla="val -63997"/>
              <a:gd name="adj2" fmla="val 41564"/>
              <a:gd name="adj3" fmla="val 16667"/>
            </a:avLst>
          </a:prstGeom>
          <a:solidFill>
            <a:srgbClr val="B5D999"/>
          </a:solidFill>
          <a:ln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785938" y="1323975"/>
            <a:ext cx="19281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latin typeface="+mn-ea"/>
                <a:ea typeface="+mn-ea"/>
              </a:rPr>
              <a:t>从</a:t>
            </a:r>
            <a:r>
              <a:rPr lang="en-US" altLang="zh-CN" sz="2800" dirty="0">
                <a:latin typeface="+mn-ea"/>
                <a:ea typeface="+mn-ea"/>
              </a:rPr>
              <a:t>0</a:t>
            </a:r>
            <a:r>
              <a:rPr lang="zh-CN" altLang="en-US" sz="2800" dirty="0">
                <a:latin typeface="+mn-ea"/>
                <a:ea typeface="+mn-ea"/>
              </a:rPr>
              <a:t>开始。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283" y="2402945"/>
            <a:ext cx="6152603" cy="13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标注 17"/>
          <p:cNvSpPr/>
          <p:nvPr/>
        </p:nvSpPr>
        <p:spPr bwMode="auto">
          <a:xfrm>
            <a:off x="1785938" y="1323975"/>
            <a:ext cx="1752824" cy="561190"/>
          </a:xfrm>
          <a:prstGeom prst="wedgeRoundRectCallout">
            <a:avLst>
              <a:gd name="adj1" fmla="val -63997"/>
              <a:gd name="adj2" fmla="val 41564"/>
              <a:gd name="adj3" fmla="val 16667"/>
            </a:avLst>
          </a:prstGeom>
          <a:solidFill>
            <a:srgbClr val="B5D999"/>
          </a:solidFill>
          <a:ln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785938" y="1323975"/>
            <a:ext cx="19281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latin typeface="+mn-ea"/>
                <a:ea typeface="+mn-ea"/>
              </a:rPr>
              <a:t>从</a:t>
            </a:r>
            <a:r>
              <a:rPr lang="en-US" altLang="zh-CN" sz="2800" dirty="0">
                <a:latin typeface="+mn-ea"/>
                <a:ea typeface="+mn-ea"/>
              </a:rPr>
              <a:t>0</a:t>
            </a:r>
            <a:r>
              <a:rPr lang="zh-CN" altLang="en-US" sz="2800" dirty="0">
                <a:latin typeface="+mn-ea"/>
                <a:ea typeface="+mn-ea"/>
              </a:rPr>
              <a:t>开始。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946875" y="2491456"/>
            <a:ext cx="0" cy="714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8940" y="4000534"/>
            <a:ext cx="70786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C008D"/>
              </a:clrFrom>
              <a:clrTo>
                <a:srgbClr val="EC008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5190" y="4033871"/>
            <a:ext cx="4556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7202" y="4038634"/>
            <a:ext cx="4635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17790" y="4048159"/>
            <a:ext cx="4556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152" y="4043396"/>
            <a:ext cx="4556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57690" y="4033871"/>
            <a:ext cx="4556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54627" y="4038634"/>
            <a:ext cx="4556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圆角矩形标注 24"/>
          <p:cNvSpPr/>
          <p:nvPr/>
        </p:nvSpPr>
        <p:spPr>
          <a:xfrm>
            <a:off x="7882890" y="832485"/>
            <a:ext cx="2148205" cy="600710"/>
          </a:xfrm>
          <a:prstGeom prst="wedgeRoundRectCallout">
            <a:avLst>
              <a:gd name="adj1" fmla="val 54534"/>
              <a:gd name="adj2" fmla="val -13304"/>
              <a:gd name="adj3" fmla="val 16667"/>
            </a:avLst>
          </a:prstGeom>
          <a:solidFill>
            <a:srgbClr val="B5D999"/>
          </a:solidFill>
          <a:ln w="19050"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你会写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0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623382" y="620357"/>
            <a:ext cx="109703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lnSpc>
                <a:spcPct val="150000"/>
              </a:lnSpc>
            </a:pPr>
            <a:r>
              <a:rPr lang="en-US" altLang="zh-CN" sz="3200" b="1" dirty="0" smtClean="0">
                <a:latin typeface="+mn-ea"/>
                <a:cs typeface="楷体" panose="02010609060101010101" pitchFamily="49" charset="-122"/>
              </a:rPr>
              <a:t>0</a:t>
            </a:r>
            <a:r>
              <a:rPr lang="zh-CN" altLang="en-US" sz="3200" b="1" dirty="0" smtClean="0">
                <a:latin typeface="+mn-ea"/>
                <a:cs typeface="楷体" panose="02010609060101010101" pitchFamily="49" charset="-122"/>
              </a:rPr>
              <a:t>的来历</a:t>
            </a:r>
          </a:p>
          <a:p>
            <a:pPr>
              <a:lnSpc>
                <a:spcPct val="200000"/>
              </a:lnSpc>
            </a:pPr>
            <a:r>
              <a:rPr lang="zh-CN" altLang="en-US" sz="2800" dirty="0" smtClean="0">
                <a:latin typeface="+mn-ea"/>
                <a:cs typeface="楷体" panose="02010609060101010101" pitchFamily="49" charset="-122"/>
              </a:rPr>
              <a:t>    在刚产生阿拉伯数字的时候，并没有</a:t>
            </a:r>
            <a:r>
              <a:rPr lang="en-US" altLang="zh-CN" sz="2800" dirty="0" smtClean="0">
                <a:latin typeface="+mn-ea"/>
                <a:cs typeface="楷体" panose="02010609060101010101" pitchFamily="49" charset="-122"/>
              </a:rPr>
              <a:t>0</a:t>
            </a:r>
            <a:r>
              <a:rPr lang="zh-CN" altLang="en-US" sz="2800" dirty="0" smtClean="0">
                <a:latin typeface="+mn-ea"/>
                <a:cs typeface="楷体" panose="02010609060101010101" pitchFamily="49" charset="-122"/>
              </a:rPr>
              <a:t>这个数字。在表示数时，人们为了表示某一位上一个数字也没有，就不写或空着。后来，印度人在数字中间加上“</a:t>
            </a:r>
            <a:r>
              <a:rPr lang="en-US" altLang="zh-CN" sz="2800" dirty="0" smtClean="0">
                <a:latin typeface="+mn-ea"/>
                <a:cs typeface="楷体" panose="02010609060101010101" pitchFamily="49" charset="-122"/>
              </a:rPr>
              <a:t>·”</a:t>
            </a:r>
            <a:r>
              <a:rPr lang="zh-CN" altLang="en-US" sz="2800" dirty="0" smtClean="0">
                <a:latin typeface="+mn-ea"/>
                <a:cs typeface="楷体" panose="02010609060101010101" pitchFamily="49" charset="-122"/>
              </a:rPr>
              <a:t>表示空位。又过来很长时间，人们把“</a:t>
            </a:r>
            <a:r>
              <a:rPr lang="en-US" altLang="zh-CN" sz="2800" dirty="0" smtClean="0">
                <a:latin typeface="+mn-ea"/>
                <a:cs typeface="楷体" panose="02010609060101010101" pitchFamily="49" charset="-122"/>
              </a:rPr>
              <a:t>·”</a:t>
            </a:r>
            <a:r>
              <a:rPr lang="zh-CN" altLang="en-US" sz="2800" dirty="0" smtClean="0">
                <a:latin typeface="+mn-ea"/>
                <a:cs typeface="楷体" panose="02010609060101010101" pitchFamily="49" charset="-122"/>
              </a:rPr>
              <a:t>写成了“</a:t>
            </a:r>
            <a:r>
              <a:rPr lang="en-US" altLang="zh-CN" sz="2800" dirty="0" smtClean="0">
                <a:latin typeface="+mn-ea"/>
                <a:cs typeface="楷体" panose="02010609060101010101" pitchFamily="49" charset="-122"/>
              </a:rPr>
              <a:t>0</a:t>
            </a:r>
            <a:r>
              <a:rPr lang="zh-CN" altLang="en-US" sz="2800" dirty="0" smtClean="0">
                <a:latin typeface="+mn-ea"/>
                <a:cs typeface="楷体" panose="02010609060101010101" pitchFamily="49" charset="-122"/>
              </a:rPr>
              <a:t>”表示空位。这个过程，前后经历了一千多年。我国古代用算筹记数，也采用</a:t>
            </a:r>
            <a:r>
              <a:rPr lang="en-US" altLang="zh-CN" sz="2800" dirty="0" smtClean="0">
                <a:latin typeface="+mn-ea"/>
                <a:cs typeface="楷体" panose="02010609060101010101" pitchFamily="49" charset="-122"/>
              </a:rPr>
              <a:t>0</a:t>
            </a:r>
            <a:r>
              <a:rPr lang="zh-CN" altLang="en-US" sz="2800" dirty="0" smtClean="0">
                <a:latin typeface="+mn-ea"/>
                <a:cs typeface="楷体" panose="02010609060101010101" pitchFamily="49" charset="-122"/>
              </a:rPr>
              <a:t>表示空位。</a:t>
            </a:r>
            <a:endParaRPr lang="zh-CN" altLang="zh-CN" sz="2800" dirty="0" smtClean="0">
              <a:latin typeface="+mn-ea"/>
              <a:cs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3200" dirty="0">
              <a:latin typeface="+mn-ea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宽屏</PresentationFormat>
  <Paragraphs>38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华文楷体</vt:lpstr>
      <vt:lpstr>Calibri</vt:lpstr>
      <vt:lpstr>楷体</vt:lpstr>
      <vt:lpstr>微软雅黑</vt:lpstr>
      <vt:lpstr>宋体</vt:lpstr>
      <vt:lpstr>Arial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2023-01-17T03:17:56Z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AB0540A049DB4FFD94ED048D449C7D8A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