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88" r:id="rId2"/>
    <p:sldId id="279" r:id="rId3"/>
    <p:sldId id="352" r:id="rId4"/>
    <p:sldId id="347" r:id="rId5"/>
    <p:sldId id="292" r:id="rId6"/>
    <p:sldId id="333" r:id="rId7"/>
    <p:sldId id="334" r:id="rId8"/>
    <p:sldId id="336" r:id="rId9"/>
    <p:sldId id="340" r:id="rId10"/>
    <p:sldId id="349" r:id="rId11"/>
    <p:sldId id="308" r:id="rId12"/>
    <p:sldId id="389" r:id="rId13"/>
    <p:sldId id="390" r:id="rId14"/>
    <p:sldId id="392" r:id="rId15"/>
    <p:sldId id="394" r:id="rId16"/>
    <p:sldId id="395" r:id="rId17"/>
    <p:sldId id="396" r:id="rId18"/>
    <p:sldId id="339" r:id="rId19"/>
    <p:sldId id="314" r:id="rId20"/>
    <p:sldId id="350" r:id="rId21"/>
    <p:sldId id="354" r:id="rId22"/>
    <p:sldId id="391" r:id="rId23"/>
    <p:sldId id="309" r:id="rId24"/>
    <p:sldId id="355" r:id="rId25"/>
    <p:sldId id="310" r:id="rId26"/>
    <p:sldId id="361" r:id="rId27"/>
    <p:sldId id="356" r:id="rId28"/>
    <p:sldId id="311" r:id="rId29"/>
    <p:sldId id="358" r:id="rId30"/>
    <p:sldId id="342" r:id="rId31"/>
    <p:sldId id="359" r:id="rId32"/>
    <p:sldId id="364" r:id="rId33"/>
    <p:sldId id="343" r:id="rId34"/>
    <p:sldId id="344" r:id="rId35"/>
    <p:sldId id="345" r:id="rId36"/>
    <p:sldId id="313" r:id="rId37"/>
    <p:sldId id="362" r:id="rId38"/>
    <p:sldId id="274" r:id="rId39"/>
    <p:sldId id="280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0000"/>
    <a:srgbClr val="FFFF66"/>
    <a:srgbClr val="009900"/>
    <a:srgbClr val="FF9933"/>
    <a:srgbClr val="CC66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17894-E6D5-4CA6-A0EF-74477EA160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3786-CDCD-4BD9-A94C-08EF101185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A3786-CDCD-4BD9-A94C-08EF101185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24625-2C31-42CD-8AE7-94050B249D7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D696-31CD-4A8D-9E7D-4D14216A883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0FEA-D5DF-4DA4-90A2-DC07B2BB88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1D0B-6217-4CA4-8F2C-28DB2BB1C21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91993-54AC-43C4-9894-B069804450D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E1049-9987-4E39-8BDD-50C10911FC2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79E3-5D35-4D47-AC7C-CD4BD576C86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D832-13B3-428A-AAC6-2F09E862824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2DC5-1431-4331-8C4B-6CB23BC29F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836C-3C9C-44C3-BEE7-F6FE1BC820C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8066A-8A4B-49A0-96D4-F9778597ED3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A83C97C-CBBA-4580-B32F-C13DB9ACC4A5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Unit%202%20Activity%202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38142;&#25509;&#36164;&#28304;/Module%201%20Unit%202-2.av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E:\&#29645;&#29645;&#30340;&#24037;&#20316;\&#21021;&#20013;&#35838;&#20214;\W&#29256;&#20843;&#24180;&#32423;(&#19979;)\Module%201\&#35838;&#20214;\&#38142;&#25509;&#36164;&#28304;\M1%20U1-2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/>
          </p:cNvSpPr>
          <p:nvPr/>
        </p:nvSpPr>
        <p:spPr bwMode="auto">
          <a:xfrm>
            <a:off x="2895644" y="1511271"/>
            <a:ext cx="4952870" cy="6223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4800" b="1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</a:rPr>
              <a:t>Look after yourself</a:t>
            </a:r>
            <a:endParaRPr lang="zh-CN" altLang="en-US" sz="4800" b="1" dirty="0">
              <a:ln w="9525" cmpd="sng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895614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/>
              <a:t>Unit 2 </a:t>
            </a:r>
            <a:r>
              <a:rPr lang="zh-CN" altLang="en-US" sz="5400" b="1" dirty="0" smtClean="0"/>
              <a:t> </a:t>
            </a:r>
            <a:r>
              <a:rPr lang="zh-CN" altLang="en-US" sz="5400" b="1" dirty="0" smtClean="0">
                <a:solidFill>
                  <a:srgbClr val="FF0000"/>
                </a:solidFill>
              </a:rPr>
              <a:t>Get </a:t>
            </a:r>
            <a:r>
              <a:rPr lang="zh-CN" altLang="en-US" sz="5400" b="1" dirty="0">
                <a:solidFill>
                  <a:srgbClr val="FF0000"/>
                </a:solidFill>
              </a:rPr>
              <a:t>off</a:t>
            </a:r>
            <a:r>
              <a:rPr lang="zh-CN" altLang="en-US" sz="5400" b="1" dirty="0"/>
              <a:t> the sofa!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51004" y="1066862"/>
            <a:ext cx="1639848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8" name="Oval 2"/>
          <p:cNvSpPr>
            <a:spLocks noChangeArrowheads="1"/>
          </p:cNvSpPr>
          <p:nvPr/>
        </p:nvSpPr>
        <p:spPr bwMode="auto">
          <a:xfrm>
            <a:off x="1066893" y="1244572"/>
            <a:ext cx="1219168" cy="1025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354229" y="1173135"/>
            <a:ext cx="13684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6600" b="1" dirty="0"/>
              <a:t>5</a:t>
            </a:r>
          </a:p>
        </p:txBody>
      </p:sp>
      <p:sp>
        <p:nvSpPr>
          <p:cNvPr id="10" name="矩形 9"/>
          <p:cNvSpPr/>
          <p:nvPr/>
        </p:nvSpPr>
        <p:spPr>
          <a:xfrm>
            <a:off x="2794910" y="5577993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936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5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981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66858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/>
          </p:cNvSpPr>
          <p:nvPr/>
        </p:nvSpPr>
        <p:spPr bwMode="auto">
          <a:xfrm>
            <a:off x="381000" y="762000"/>
            <a:ext cx="7848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Listen to the passage and answer the questions.</a:t>
            </a:r>
            <a:endParaRPr lang="zh-CN" altLang="en-US" sz="3600" b="1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7696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1. Do people live longer than before?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46926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Yes, they did.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78581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2. Is eating fruit and vegetables good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for your health?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90600" y="4713288"/>
            <a:ext cx="4427538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Yes, it is.</a:t>
            </a:r>
          </a:p>
        </p:txBody>
      </p:sp>
      <p:pic>
        <p:nvPicPr>
          <p:cNvPr id="13319" name="Picture 7" descr="喇叭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938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403350" y="1228725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 cmpd="sng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Watch and read</a:t>
            </a:r>
            <a:endParaRPr lang="zh-CN" altLang="en-US" sz="3600" b="1" kern="10">
              <a:ln w="12700" cmpd="sng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14339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124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228600"/>
            <a:ext cx="7239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Read the passage and answer the questions. </a:t>
            </a:r>
          </a:p>
        </p:txBody>
      </p:sp>
      <p:pic>
        <p:nvPicPr>
          <p:cNvPr id="15363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1066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62200" y="1524000"/>
            <a:ext cx="542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</a:rPr>
              <a:t>Five rules for a healthy life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2362200"/>
            <a:ext cx="88392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Thanks to </a:t>
            </a:r>
            <a:r>
              <a:rPr lang="zh-CN" altLang="en-US" sz="3200" b="1">
                <a:latin typeface="Times New Roman" panose="02020603050405020304" pitchFamily="18" charset="0"/>
              </a:rPr>
              <a:t>better health care, most people are living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healthier and longer</a:t>
            </a:r>
            <a:r>
              <a:rPr lang="zh-CN" altLang="en-US" sz="3200" b="1">
                <a:latin typeface="Times New Roman" panose="02020603050405020304" pitchFamily="18" charset="0"/>
              </a:rPr>
              <a:t> lives. Someone who is born today can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expect to </a:t>
            </a:r>
            <a:r>
              <a:rPr lang="zh-CN" altLang="en-US" sz="3200" b="1">
                <a:latin typeface="Times New Roman" panose="02020603050405020304" pitchFamily="18" charset="0"/>
              </a:rPr>
              <a:t>live about thirty-five years longer than someone who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was born in</a:t>
            </a:r>
            <a:r>
              <a:rPr lang="zh-CN" altLang="en-US" sz="3200" b="1">
                <a:latin typeface="Times New Roman" panose="02020603050405020304" pitchFamily="18" charset="0"/>
              </a:rPr>
              <a:t> the nineteenth century. It is even thought that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the future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more and more </a:t>
            </a:r>
            <a:r>
              <a:rPr lang="zh-CN" altLang="en-US" sz="3200" b="1">
                <a:latin typeface="Times New Roman" panose="02020603050405020304" pitchFamily="18" charset="0"/>
              </a:rPr>
              <a:t>people will celebrate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their hundredth birthdays</a:t>
            </a:r>
            <a:r>
              <a:rPr lang="zh-CN" altLang="en-US" sz="3200" b="1">
                <a:latin typeface="Times New Roman" panose="02020603050405020304" pitchFamily="18" charset="0"/>
              </a:rPr>
              <a:t>. Here are five rules for a healthy life.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0600" y="3886200"/>
            <a:ext cx="32861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 born in 出生在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10200" y="4419600"/>
            <a:ext cx="32639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the future 将来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 animBg="1" autoUpdateAnimBg="0"/>
      <p:bldP spid="15367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609600"/>
            <a:ext cx="88392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Get off the sofa!</a:t>
            </a:r>
          </a:p>
          <a:p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b="1" dirty="0">
                <a:latin typeface="Times New Roman" panose="02020603050405020304" pitchFamily="18" charset="0"/>
              </a:rPr>
              <a:t>     Sure, it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 comfortable to</a:t>
            </a:r>
            <a:r>
              <a:rPr lang="zh-CN" altLang="en-US" sz="3200" b="1" dirty="0">
                <a:latin typeface="Times New Roman" panose="02020603050405020304" pitchFamily="18" charset="0"/>
              </a:rPr>
              <a:t> sit on the sofa and watch TV. But doctors say you should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 off</a:t>
            </a:r>
            <a:r>
              <a:rPr lang="zh-CN" altLang="en-US" sz="3200" b="1" dirty="0">
                <a:latin typeface="Times New Roman" panose="02020603050405020304" pitchFamily="18" charset="0"/>
              </a:rPr>
              <a:t> the sofa. To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 fit</a:t>
            </a:r>
            <a:r>
              <a:rPr lang="zh-CN" altLang="en-US" sz="3200" b="1" dirty="0">
                <a:latin typeface="Times New Roman" panose="02020603050405020304" pitchFamily="18" charset="0"/>
              </a:rPr>
              <a:t>, you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to </a:t>
            </a:r>
            <a:r>
              <a:rPr lang="zh-CN" altLang="en-US" sz="3200" b="1" dirty="0">
                <a:latin typeface="Times New Roman" panose="02020603050405020304" pitchFamily="18" charset="0"/>
              </a:rPr>
              <a:t>walk at least 10,000 steps every day. In the past, people's job required more physical effort. They often had to walk for miles every day. When farmers were working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the fields</a:t>
            </a:r>
            <a:r>
              <a:rPr lang="zh-CN" altLang="en-US" sz="3200" b="1" dirty="0">
                <a:latin typeface="Times New Roman" panose="02020603050405020304" pitchFamily="18" charset="0"/>
              </a:rPr>
              <a:t>, they were keeping fit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the same time</a:t>
            </a:r>
            <a:r>
              <a:rPr lang="zh-CN" altLang="en-US" sz="3200" b="1" dirty="0">
                <a:latin typeface="Times New Roman" panose="02020603050405020304" pitchFamily="18" charset="0"/>
              </a:rPr>
              <a:t>. Think about it: Do you get the same amount of exercise today as they did in the past?   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6450" y="152486"/>
            <a:ext cx="75311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comfortable to do sth. 做某事是舒服的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91000" y="2209800"/>
            <a:ext cx="46291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get off 下车，离开，出发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0" y="4191000"/>
            <a:ext cx="59499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the fields 在田野中，在某方面</a:t>
            </a:r>
            <a:endParaRPr lang="zh-CN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4724400"/>
            <a:ext cx="39306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the same time 同时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 autoUpdateAnimBg="0"/>
      <p:bldP spid="16388" grpId="0" bldLvl="0" animBg="1" autoUpdateAnimBg="0"/>
      <p:bldP spid="16389" grpId="0" bldLvl="0" animBg="1" autoUpdateAnimBg="0"/>
      <p:bldP spid="16390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2 Eat healthy food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important to </a:t>
            </a:r>
            <a:r>
              <a:rPr lang="zh-CN" altLang="en-US" sz="3200" b="1" dirty="0">
                <a:latin typeface="Times New Roman" panose="02020603050405020304" pitchFamily="18" charset="0"/>
              </a:rPr>
              <a:t>eat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food that</a:t>
            </a:r>
            <a:r>
              <a:rPr lang="zh-CN" altLang="en-US" sz="3200" b="1" dirty="0">
                <a:latin typeface="Times New Roman" panose="02020603050405020304" pitchFamily="18" charset="0"/>
              </a:rPr>
              <a:t> is fresh and natural,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</a:t>
            </a:r>
            <a:r>
              <a:rPr lang="zh-CN" altLang="en-US" sz="3200" b="1" dirty="0">
                <a:latin typeface="Times New Roman" panose="02020603050405020304" pitchFamily="18" charset="0"/>
              </a:rPr>
              <a:t>, fruit and vegetables.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Fast food</a:t>
            </a:r>
            <a:r>
              <a:rPr lang="zh-CN" altLang="en-US" sz="3200" b="1" dirty="0">
                <a:latin typeface="Times New Roman" panose="02020603050405020304" pitchFamily="18" charset="0"/>
              </a:rPr>
              <a:t> is not healthy. You should only have it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once in a while</a:t>
            </a:r>
            <a:r>
              <a:rPr lang="zh-CN" altLang="en-US" sz="3200" b="1" dirty="0">
                <a:latin typeface="Times New Roman" panose="02020603050405020304" pitchFamily="18" charset="0"/>
              </a:rPr>
              <a:t>. Eating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too much </a:t>
            </a:r>
            <a:r>
              <a:rPr lang="zh-CN" altLang="en-US" sz="3200" b="1" dirty="0">
                <a:latin typeface="Times New Roman" panose="02020603050405020304" pitchFamily="18" charset="0"/>
              </a:rPr>
              <a:t>of the wrong food will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harm</a:t>
            </a:r>
            <a:r>
              <a:rPr lang="zh-CN" altLang="en-US" sz="3200" b="1" dirty="0">
                <a:latin typeface="Times New Roman" panose="02020603050405020304" pitchFamily="18" charset="0"/>
              </a:rPr>
              <a:t> your health.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3 Rest while you can!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b="1" dirty="0">
                <a:latin typeface="Times New Roman" panose="02020603050405020304" pitchFamily="18" charset="0"/>
              </a:rPr>
              <a:t>    When we were babies, we slept for much of the night. Teenagers do not need as much sleep as babies, but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it is important for you to get</a:t>
            </a:r>
            <a:r>
              <a:rPr lang="zh-CN" altLang="en-US" sz="3200" b="1" dirty="0">
                <a:latin typeface="Times New Roman" panose="02020603050405020304" pitchFamily="18" charset="0"/>
              </a:rPr>
              <a:t> about     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00400" y="1143000"/>
            <a:ext cx="587216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跟在名词后的从句叫做定语从句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31623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 example 例如</a:t>
            </a:r>
            <a:endParaRPr lang="zh-CN" alt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5029200"/>
            <a:ext cx="9120188" cy="1554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 is important to do sth. 做某事是重要的 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 is important for sb to do sth.对某人来说做某事是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重要的。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 autoUpdateAnimBg="0"/>
      <p:bldP spid="17412" grpId="0" bldLvl="0" animBg="1" autoUpdateAnimBg="0"/>
      <p:bldP spid="17413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304800"/>
            <a:ext cx="8610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eight hours' sleep</a:t>
            </a:r>
            <a:r>
              <a:rPr lang="zh-CN" altLang="en-US" sz="3200" b="1">
                <a:latin typeface="Times New Roman" panose="02020603050405020304" pitchFamily="18" charset="0"/>
              </a:rPr>
              <a:t> a night.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weekends</a:t>
            </a:r>
            <a:r>
              <a:rPr lang="zh-CN" altLang="en-US" sz="3200" b="1">
                <a:latin typeface="Times New Roman" panose="02020603050405020304" pitchFamily="18" charset="0"/>
              </a:rPr>
              <a:t>, you have got more time, so use it not just for your friends, but for rest too.</a:t>
            </a:r>
          </a:p>
          <a:p>
            <a:endParaRPr lang="zh-CN" altLang="en-US" sz="3200" b="1">
              <a:latin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 Do not worry. Be happy!</a:t>
            </a:r>
          </a:p>
          <a:p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b="1">
                <a:latin typeface="Times New Roman" panose="02020603050405020304" pitchFamily="18" charset="0"/>
              </a:rPr>
              <a:t>     Many people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believe that</a:t>
            </a:r>
            <a:r>
              <a:rPr lang="zh-CN" altLang="en-US" sz="3200" b="1">
                <a:latin typeface="Times New Roman" panose="02020603050405020304" pitchFamily="18" charset="0"/>
              </a:rPr>
              <a:t> happiness is important for our general health. Sometimes it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is not easy to </a:t>
            </a:r>
            <a:r>
              <a:rPr lang="zh-CN" altLang="en-US" sz="3200" b="1">
                <a:latin typeface="Times New Roman" panose="02020603050405020304" pitchFamily="18" charset="0"/>
              </a:rPr>
              <a:t>be a teenager because of the difficulties of school, exams or friendships. If you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worried about</a:t>
            </a:r>
            <a:r>
              <a:rPr lang="zh-CN" altLang="en-US" sz="3200" b="1">
                <a:latin typeface="Times New Roman" panose="02020603050405020304" pitchFamily="18" charset="0"/>
              </a:rPr>
              <a:t> something,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talk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sz="3200" b="1">
                <a:latin typeface="Times New Roman" panose="02020603050405020304" pitchFamily="18" charset="0"/>
              </a:rPr>
              <a:t> your parents or your teacher.  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57499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eight hours' sleep 八小时的睡眠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95800" y="228600"/>
            <a:ext cx="361632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weekends 在周末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3352800"/>
            <a:ext cx="58737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跟在谓语后的从句叫做宾语从句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4343400"/>
            <a:ext cx="75184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 (not) easy to do sth. 做某事（不）容易 </a:t>
            </a:r>
            <a:endParaRPr lang="zh-CN" alt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334000"/>
            <a:ext cx="62103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 worried about 为.....担忧，烦恼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 autoUpdateAnimBg="0"/>
      <p:bldP spid="18436" grpId="0" bldLvl="0" animBg="1" autoUpdateAnimBg="0"/>
      <p:bldP spid="18437" grpId="0" bldLvl="0" animBg="1" autoUpdateAnimBg="0"/>
      <p:bldP spid="18438" grpId="0" bldLvl="0" animBg="1" autoUpdateAnimBg="0"/>
      <p:bldP spid="18439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381000"/>
            <a:ext cx="8839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 Say no to smoking!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b="1" dirty="0">
                <a:latin typeface="Times New Roman" panose="02020603050405020304" pitchFamily="18" charset="0"/>
              </a:rPr>
              <a:t>    Yes, you knew I was going to say this! It is so important. Smoking is not cool. It is dangerous. It harms nearly every part of your body.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Think about</a:t>
            </a:r>
            <a:r>
              <a:rPr lang="zh-CN" altLang="en-US" sz="3200" b="1" dirty="0">
                <a:latin typeface="Times New Roman" panose="02020603050405020304" pitchFamily="18" charset="0"/>
              </a:rPr>
              <a:t> how your family and friends will feel, and think about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it will do to your health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4939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4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6701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3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4685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5"/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4098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6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7130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7"/>
          <p:cNvSpPr>
            <a:spLocks noChangeArrowheads="1" noChangeShapeType="1"/>
          </p:cNvSpPr>
          <p:nvPr/>
        </p:nvSpPr>
        <p:spPr bwMode="auto">
          <a:xfrm>
            <a:off x="533400" y="228600"/>
            <a:ext cx="7924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2. Read the passage and match the rules with the pictures.</a:t>
            </a:r>
            <a:endParaRPr lang="zh-CN" altLang="en-US" sz="3600" b="1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486400" y="6019800"/>
            <a:ext cx="4572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2200" y="2884488"/>
            <a:ext cx="4572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305800" y="3276600"/>
            <a:ext cx="4572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562600" y="3200400"/>
            <a:ext cx="4572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362200" y="6084888"/>
            <a:ext cx="4572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utoUpdateAnimBg="0"/>
      <p:bldP spid="20489" grpId="0" autoUpdateAnimBg="0"/>
      <p:bldP spid="20490" grpId="0" autoUpdateAnimBg="0"/>
      <p:bldP spid="20491" grpId="0" autoUpdateAnimBg="0"/>
      <p:bldP spid="20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1. What are the five rules for a healthy life according to the writer?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Get off the sofa!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Eat healthy food!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Rest while you can!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Do not worry. Be happy!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Say no to smoking!</a:t>
            </a:r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457200" y="228600"/>
            <a:ext cx="7924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3. Read the passage again and answer the questions.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4876800"/>
            <a:ext cx="685800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Do you like sitting on the sofa and watching TV?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386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WordArt 4"/>
          <p:cNvSpPr>
            <a:spLocks noChangeArrowheads="1" noChangeShapeType="1"/>
          </p:cNvSpPr>
          <p:nvPr/>
        </p:nvSpPr>
        <p:spPr bwMode="auto">
          <a:xfrm>
            <a:off x="533400" y="304800"/>
            <a:ext cx="4876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Warming up</a:t>
            </a:r>
            <a:endParaRPr lang="zh-CN" altLang="en-US" sz="3600" b="1" dirty="0">
              <a:ln w="9525" cmpd="sng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393700"/>
            <a:ext cx="80772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755" indent="-4527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47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73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9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19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91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63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35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707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2. Are people today getting the same amount of exercise as they did in the past? Why?</a:t>
            </a:r>
          </a:p>
          <a:p>
            <a:pPr>
              <a:lnSpc>
                <a:spcPct val="105000"/>
              </a:lnSpc>
            </a:pP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No, they aren’t. Because in the past, people’s jobs required more physical effort.</a:t>
            </a:r>
          </a:p>
          <a:p>
            <a:pPr>
              <a:lnSpc>
                <a:spcPct val="105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3. Why is it sometimes difficult to be a teenager?</a:t>
            </a:r>
          </a:p>
          <a:p>
            <a:pPr>
              <a:lnSpc>
                <a:spcPct val="105000"/>
              </a:lnSpc>
            </a:pP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Because of the difficulties of school, exams or friendships.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81534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4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80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4. Who do you think the passage is written for?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written for teenagers.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95400" y="2071688"/>
            <a:ext cx="6705600" cy="671512"/>
          </a:xfrm>
          <a:prstGeom prst="rect">
            <a:avLst/>
          </a:prstGeom>
          <a:solidFill>
            <a:srgbClr val="0066FF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400" b="1">
                <a:solidFill>
                  <a:schemeClr val="bg1"/>
                </a:solidFill>
                <a:latin typeface="Times New Roman" panose="02020603050405020304" pitchFamily="18" charset="0"/>
              </a:rPr>
              <a:t>effort   expect   harm   health   sofa  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82296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zh-CN" sz="3200" b="1">
                <a:latin typeface="Times New Roman" panose="02020603050405020304" pitchFamily="18" charset="0"/>
              </a:rPr>
              <a:t>Exercise is very important. If you make a(n) (1) _____ to do exercise for thirty minutes a day, you can (2) _______ to be in good (3) ______. However, if you are always sitting on the (4) _____ and do no exercise at all, you will put on weight and (5) ______ your health.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19200" y="3352800"/>
            <a:ext cx="2209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effort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81400" y="3886200"/>
            <a:ext cx="1371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expect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" y="4495800"/>
            <a:ext cx="2209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health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05000" y="5038725"/>
            <a:ext cx="1219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sofa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57800" y="5638800"/>
            <a:ext cx="1219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harm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62000" y="838200"/>
            <a:ext cx="74676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200" b="1">
                <a:solidFill>
                  <a:srgbClr val="CC66FF"/>
                </a:solidFill>
              </a:rPr>
              <a:t>Complete the passage with the words in the box.</a:t>
            </a:r>
          </a:p>
        </p:txBody>
      </p:sp>
      <p:pic>
        <p:nvPicPr>
          <p:cNvPr id="24586" name="Picture 10" descr="summary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62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 autoUpdateAnimBg="0"/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30580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4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80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1.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Thanks</a:t>
            </a:r>
            <a:r>
              <a:rPr lang="zh-CN" altLang="zh-CN" sz="3400" b="1" dirty="0">
                <a:latin typeface="Times New Roman" panose="02020603050405020304" pitchFamily="18" charset="0"/>
              </a:rPr>
              <a:t>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zh-CN" sz="3400" b="1" dirty="0">
                <a:latin typeface="Times New Roman" panose="02020603050405020304" pitchFamily="18" charset="0"/>
              </a:rPr>
              <a:t> better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health</a:t>
            </a:r>
            <a:r>
              <a:rPr lang="zh-CN" altLang="zh-CN" sz="3400" b="1" dirty="0">
                <a:latin typeface="Times New Roman" panose="02020603050405020304" pitchFamily="18" charset="0"/>
              </a:rPr>
              <a:t>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care</a:t>
            </a:r>
            <a:r>
              <a:rPr lang="zh-CN" altLang="zh-CN" sz="3400" b="1" dirty="0">
                <a:latin typeface="Times New Roman" panose="02020603050405020304" pitchFamily="18" charset="0"/>
              </a:rPr>
              <a:t>, most people     are living healthier and longer lives.</a:t>
            </a:r>
          </a:p>
          <a:p>
            <a:pPr>
              <a:lnSpc>
                <a:spcPct val="125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    </a:t>
            </a:r>
            <a:r>
              <a:rPr lang="zh-CN" sz="3400" b="1" dirty="0">
                <a:latin typeface="Times New Roman" panose="02020603050405020304" pitchFamily="18" charset="0"/>
              </a:rPr>
              <a:t>多亏了更好的医疗服务</a:t>
            </a:r>
            <a:r>
              <a:rPr lang="zh-CN" altLang="zh-CN" sz="3400" b="1" dirty="0">
                <a:latin typeface="Times New Roman" panose="02020603050405020304" pitchFamily="18" charset="0"/>
              </a:rPr>
              <a:t>, </a:t>
            </a:r>
            <a:r>
              <a:rPr lang="zh-CN" sz="3400" b="1" dirty="0">
                <a:latin typeface="Times New Roman" panose="02020603050405020304" pitchFamily="18" charset="0"/>
              </a:rPr>
              <a:t>现在大多数人都    能生活地更健康</a:t>
            </a:r>
            <a:r>
              <a:rPr lang="zh-CN" altLang="zh-CN" sz="3400" b="1" dirty="0">
                <a:latin typeface="Times New Roman" panose="02020603050405020304" pitchFamily="18" charset="0"/>
              </a:rPr>
              <a:t>, </a:t>
            </a:r>
            <a:r>
              <a:rPr lang="zh-CN" sz="3400" b="1" dirty="0">
                <a:latin typeface="Times New Roman" panose="02020603050405020304" pitchFamily="18" charset="0"/>
              </a:rPr>
              <a:t>寿命更长。</a:t>
            </a:r>
          </a:p>
          <a:p>
            <a:pPr>
              <a:lnSpc>
                <a:spcPct val="125000"/>
              </a:lnSpc>
            </a:pPr>
            <a:r>
              <a:rPr lang="zh-CN" sz="3400" b="1" dirty="0">
                <a:latin typeface="Times New Roman" panose="02020603050405020304" pitchFamily="18" charset="0"/>
              </a:rPr>
              <a:t>   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thanks to+</a:t>
            </a:r>
            <a:r>
              <a:rPr 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名词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动词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ing, </a:t>
            </a:r>
            <a:r>
              <a:rPr 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表示“多亏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归     功于”。</a:t>
            </a:r>
          </a:p>
        </p:txBody>
      </p:sp>
      <p:pic>
        <p:nvPicPr>
          <p:cNvPr id="25603" name="Picture 3" descr="language points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2133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4582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2905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8510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3736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8956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3528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8100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2672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7244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e.g. I made much progress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thanks to</a:t>
            </a:r>
            <a:r>
              <a:rPr lang="zh-CN" altLang="zh-CN" sz="3400" b="1" dirty="0">
                <a:latin typeface="Times New Roman" panose="02020603050405020304" pitchFamily="18" charset="0"/>
              </a:rPr>
              <a:t> his      help.   </a:t>
            </a:r>
          </a:p>
          <a:p>
            <a:pPr>
              <a:lnSpc>
                <a:spcPct val="110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       </a:t>
            </a:r>
            <a:r>
              <a:rPr lang="zh-CN" sz="3400" b="1" dirty="0">
                <a:latin typeface="Times New Roman" panose="02020603050405020304" pitchFamily="18" charset="0"/>
              </a:rPr>
              <a:t>多亏有他的帮助</a:t>
            </a:r>
            <a:r>
              <a:rPr lang="zh-CN" altLang="zh-CN" sz="3400" b="1" dirty="0">
                <a:latin typeface="Times New Roman" panose="02020603050405020304" pitchFamily="18" charset="0"/>
              </a:rPr>
              <a:t>, </a:t>
            </a:r>
            <a:r>
              <a:rPr lang="zh-CN" sz="3400" b="1" dirty="0">
                <a:latin typeface="Times New Roman" panose="02020603050405020304" pitchFamily="18" charset="0"/>
              </a:rPr>
              <a:t>我才有这么大的进     步。</a:t>
            </a:r>
            <a:r>
              <a:rPr lang="zh-CN" sz="34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health care</a:t>
            </a:r>
            <a:r>
              <a:rPr 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表示“医疗服务”。</a:t>
            </a:r>
          </a:p>
          <a:p>
            <a:pPr>
              <a:lnSpc>
                <a:spcPct val="110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e.g. Old people can get good </a:t>
            </a:r>
            <a:r>
              <a:rPr lang="zh-CN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health care</a:t>
            </a:r>
            <a:r>
              <a:rPr lang="zh-CN" altLang="zh-CN" sz="3400" b="1" dirty="0">
                <a:latin typeface="Times New Roman" panose="02020603050405020304" pitchFamily="18" charset="0"/>
              </a:rPr>
              <a:t> in  </a:t>
            </a:r>
          </a:p>
          <a:p>
            <a:pPr>
              <a:lnSpc>
                <a:spcPct val="110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       our neighbourhood.</a:t>
            </a:r>
          </a:p>
          <a:p>
            <a:pPr>
              <a:lnSpc>
                <a:spcPct val="110000"/>
              </a:lnSpc>
            </a:pPr>
            <a:r>
              <a:rPr lang="zh-CN" altLang="zh-CN" sz="3400" b="1" dirty="0">
                <a:latin typeface="Times New Roman" panose="02020603050405020304" pitchFamily="18" charset="0"/>
              </a:rPr>
              <a:t>       </a:t>
            </a:r>
            <a:r>
              <a:rPr lang="zh-CN" sz="3400" b="1" dirty="0">
                <a:latin typeface="Times New Roman" panose="02020603050405020304" pitchFamily="18" charset="0"/>
              </a:rPr>
              <a:t>我们小区的老人能得到好的医疗服</a:t>
            </a:r>
          </a:p>
          <a:p>
            <a:pPr>
              <a:lnSpc>
                <a:spcPct val="110000"/>
              </a:lnSpc>
            </a:pPr>
            <a:r>
              <a:rPr lang="zh-CN" sz="3400" b="1" dirty="0">
                <a:latin typeface="Times New Roman" panose="02020603050405020304" pitchFamily="18" charset="0"/>
              </a:rPr>
              <a:t>       务。</a:t>
            </a:r>
            <a:endParaRPr lang="zh-CN" sz="3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534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3455" indent="-3429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5425" indent="-3429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8030" indent="-3429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0000" indent="-34290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2. Someone who is born today can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expect</a:t>
            </a:r>
            <a:r>
              <a:rPr lang="zh-CN" altLang="zh-CN" sz="3600" b="1" dirty="0">
                <a:latin typeface="Times New Roman" panose="02020603050405020304" pitchFamily="18" charset="0"/>
              </a:rPr>
              <a:t> to live about thirty-five years longer than someone who was born in the nineteenth century.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</a:t>
            </a:r>
            <a:r>
              <a:rPr lang="zh-CN" sz="3600" b="1" dirty="0">
                <a:latin typeface="Times New Roman" panose="02020603050405020304" pitchFamily="18" charset="0"/>
              </a:rPr>
              <a:t>今天出生的人期望能比</a:t>
            </a:r>
            <a:r>
              <a:rPr lang="zh-CN" altLang="zh-CN" sz="3600" b="1" dirty="0">
                <a:latin typeface="Times New Roman" panose="02020603050405020304" pitchFamily="18" charset="0"/>
              </a:rPr>
              <a:t>19</a:t>
            </a:r>
            <a:r>
              <a:rPr lang="zh-CN" sz="3600" b="1" dirty="0">
                <a:latin typeface="Times New Roman" panose="02020603050405020304" pitchFamily="18" charset="0"/>
              </a:rPr>
              <a:t>世纪出生的人多活大约</a:t>
            </a:r>
            <a:r>
              <a:rPr lang="zh-CN" altLang="zh-CN" sz="3600" b="1" dirty="0">
                <a:latin typeface="Times New Roman" panose="02020603050405020304" pitchFamily="18" charset="0"/>
              </a:rPr>
              <a:t>35</a:t>
            </a:r>
            <a:r>
              <a:rPr lang="zh-CN" sz="3600" b="1" dirty="0">
                <a:latin typeface="Times New Roman" panose="02020603050405020304" pitchFamily="18" charset="0"/>
              </a:rPr>
              <a:t>年。</a:t>
            </a:r>
          </a:p>
        </p:txBody>
      </p:sp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838200"/>
            <a:ext cx="81534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expect to do sth.</a:t>
            </a: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表示“预料做某事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预计</a:t>
            </a:r>
          </a:p>
          <a:p>
            <a:pPr>
              <a:lnSpc>
                <a:spcPct val="120000"/>
              </a:lnSpc>
            </a:pP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做某事”。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e.g. We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expect to</a:t>
            </a:r>
            <a:r>
              <a:rPr lang="zh-CN" altLang="zh-CN" sz="3600" b="1" dirty="0">
                <a:latin typeface="Times New Roman" panose="02020603050405020304" pitchFamily="18" charset="0"/>
              </a:rPr>
              <a:t> get more gold medals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   in the coming Olympic Games.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   </a:t>
            </a:r>
            <a:r>
              <a:rPr lang="zh-CN" sz="3600" b="1" dirty="0">
                <a:latin typeface="Times New Roman" panose="02020603050405020304" pitchFamily="18" charset="0"/>
              </a:rPr>
              <a:t>在下一届的奥运会上我们预期要拿</a:t>
            </a:r>
          </a:p>
          <a:p>
            <a:pPr>
              <a:lnSpc>
                <a:spcPct val="120000"/>
              </a:lnSpc>
            </a:pPr>
            <a:r>
              <a:rPr lang="zh-CN" sz="3600" b="1" dirty="0">
                <a:latin typeface="Times New Roman" panose="02020603050405020304" pitchFamily="18" charset="0"/>
              </a:rPr>
              <a:t>       更多的金牌。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3. To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</a:t>
            </a:r>
            <a:r>
              <a:rPr lang="zh-CN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fit</a:t>
            </a:r>
            <a:r>
              <a:rPr lang="zh-CN" altLang="zh-CN" sz="3600" b="1" dirty="0">
                <a:latin typeface="Times New Roman" panose="02020603050405020304" pitchFamily="18" charset="0"/>
              </a:rPr>
              <a:t>, you have to walk at least 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10,000 steps every day.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sz="3600" b="1" dirty="0">
                <a:latin typeface="Times New Roman" panose="02020603050405020304" pitchFamily="18" charset="0"/>
              </a:rPr>
              <a:t>为了保持健康</a:t>
            </a:r>
            <a:r>
              <a:rPr lang="zh-CN" altLang="zh-CN" sz="3600" b="1" dirty="0">
                <a:latin typeface="Times New Roman" panose="02020603050405020304" pitchFamily="18" charset="0"/>
              </a:rPr>
              <a:t>, </a:t>
            </a:r>
            <a:r>
              <a:rPr lang="zh-CN" sz="3600" b="1" dirty="0">
                <a:latin typeface="Times New Roman" panose="02020603050405020304" pitchFamily="18" charset="0"/>
              </a:rPr>
              <a:t>你每天必须要走至少</a:t>
            </a:r>
          </a:p>
          <a:p>
            <a:pPr>
              <a:lnSpc>
                <a:spcPct val="120000"/>
              </a:lnSpc>
            </a:pPr>
            <a:r>
              <a:rPr 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zh-CN" sz="3600" b="1" dirty="0">
                <a:latin typeface="Times New Roman" panose="02020603050405020304" pitchFamily="18" charset="0"/>
              </a:rPr>
              <a:t>10000</a:t>
            </a:r>
            <a:r>
              <a:rPr lang="zh-CN" sz="3600" b="1" dirty="0">
                <a:latin typeface="Times New Roman" panose="02020603050405020304" pitchFamily="18" charset="0"/>
              </a:rPr>
              <a:t>步。</a:t>
            </a:r>
          </a:p>
          <a:p>
            <a:pPr>
              <a:lnSpc>
                <a:spcPct val="120000"/>
              </a:lnSpc>
            </a:pPr>
            <a:r>
              <a:rPr 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 fit </a:t>
            </a: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表示“保持健康”。</a:t>
            </a:r>
          </a:p>
          <a:p>
            <a:pPr>
              <a:lnSpc>
                <a:spcPct val="120000"/>
              </a:lnSpc>
            </a:pPr>
            <a:r>
              <a:rPr lang="zh-CN" sz="3600" b="1" dirty="0">
                <a:latin typeface="Times New Roman" panose="02020603050405020304" pitchFamily="18" charset="0"/>
              </a:rPr>
              <a:t>   </a:t>
            </a:r>
            <a:r>
              <a:rPr lang="zh-CN" altLang="zh-CN" sz="3600" b="1" dirty="0">
                <a:latin typeface="Times New Roman" panose="02020603050405020304" pitchFamily="18" charset="0"/>
              </a:rPr>
              <a:t>e.g. She tries to </a:t>
            </a:r>
            <a:r>
              <a:rPr lang="zh-CN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 fit </a:t>
            </a:r>
            <a:r>
              <a:rPr lang="zh-CN" altLang="zh-CN" sz="3600" b="1" dirty="0">
                <a:latin typeface="Times New Roman" panose="02020603050405020304" pitchFamily="18" charset="0"/>
              </a:rPr>
              <a:t>by jogging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      everyday.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      </a:t>
            </a:r>
            <a:r>
              <a:rPr lang="zh-CN" sz="3600" b="1" dirty="0">
                <a:latin typeface="Times New Roman" panose="02020603050405020304" pitchFamily="18" charset="0"/>
              </a:rPr>
              <a:t>她每天慢跑以保持健康。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05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4. In the past, people’s jobs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required</a:t>
            </a:r>
            <a:r>
              <a:rPr lang="zh-CN" altLang="zh-CN" sz="3400" b="1">
                <a:latin typeface="Times New Roman" panose="02020603050405020304" pitchFamily="18" charset="0"/>
              </a:rPr>
              <a:t> more  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physical effort.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</a:t>
            </a:r>
            <a:r>
              <a:rPr lang="zh-CN" sz="3400" b="1">
                <a:latin typeface="Times New Roman" panose="02020603050405020304" pitchFamily="18" charset="0"/>
              </a:rPr>
              <a:t>在过去</a:t>
            </a:r>
            <a:r>
              <a:rPr lang="zh-CN" altLang="zh-CN" sz="3400" b="1">
                <a:latin typeface="Times New Roman" panose="02020603050405020304" pitchFamily="18" charset="0"/>
              </a:rPr>
              <a:t>, </a:t>
            </a:r>
            <a:r>
              <a:rPr lang="zh-CN" sz="3400" b="1">
                <a:latin typeface="Times New Roman" panose="02020603050405020304" pitchFamily="18" charset="0"/>
              </a:rPr>
              <a:t>人们的工作需要更多的体力。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require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表示“需要”。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require + </a:t>
            </a:r>
            <a:r>
              <a:rPr lang="zh-CN" altLang="zh-CN" sz="3300" b="1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./ to do sth./doing sth./that</a:t>
            </a:r>
            <a:r>
              <a:rPr 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从句</a:t>
            </a:r>
          </a:p>
          <a:p>
            <a:pPr>
              <a:lnSpc>
                <a:spcPct val="11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latin typeface="Times New Roman" panose="02020603050405020304" pitchFamily="18" charset="0"/>
              </a:rPr>
              <a:t>e.g. Theses pets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require</a:t>
            </a:r>
            <a:r>
              <a:rPr lang="zh-CN" altLang="zh-CN" sz="3400" b="1">
                <a:latin typeface="Times New Roman" panose="02020603050405020304" pitchFamily="18" charset="0"/>
              </a:rPr>
              <a:t> a lot of care.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    </a:t>
            </a:r>
            <a:r>
              <a:rPr lang="zh-CN" sz="3400" b="1">
                <a:latin typeface="Times New Roman" panose="02020603050405020304" pitchFamily="18" charset="0"/>
              </a:rPr>
              <a:t>这些宠物需要悉心照顾。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       </a:t>
            </a:r>
            <a:r>
              <a:rPr lang="zh-CN" altLang="zh-CN" sz="3400" b="1">
                <a:latin typeface="Times New Roman" panose="02020603050405020304" pitchFamily="18" charset="0"/>
              </a:rPr>
              <a:t>The situation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requires</a:t>
            </a:r>
            <a:r>
              <a:rPr lang="zh-CN" altLang="zh-CN" sz="3400" b="1">
                <a:latin typeface="Times New Roman" panose="02020603050405020304" pitchFamily="18" charset="0"/>
              </a:rPr>
              <a:t> that he be 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    present.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    </a:t>
            </a:r>
            <a:r>
              <a:rPr lang="zh-CN" sz="3400" b="1">
                <a:latin typeface="Times New Roman" panose="02020603050405020304" pitchFamily="18" charset="0"/>
              </a:rPr>
              <a:t>这种情形需要他在场。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80772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755" indent="-4527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472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9733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19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541905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9991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4563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135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370705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>
                <a:latin typeface="Times New Roman" panose="02020603050405020304" pitchFamily="18" charset="0"/>
              </a:rPr>
              <a:t>5. You should only have it 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once in a while</a:t>
            </a:r>
            <a:r>
              <a:rPr lang="zh-CN" altLang="zh-CN" sz="36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latin typeface="Times New Roman" panose="02020603050405020304" pitchFamily="18" charset="0"/>
              </a:rPr>
              <a:t>    </a:t>
            </a:r>
            <a:r>
              <a:rPr lang="zh-CN" sz="3600" b="1">
                <a:latin typeface="Times New Roman" panose="02020603050405020304" pitchFamily="18" charset="0"/>
              </a:rPr>
              <a:t>你可以偶尔吃一次。</a:t>
            </a:r>
          </a:p>
          <a:p>
            <a:pPr>
              <a:lnSpc>
                <a:spcPct val="120000"/>
              </a:lnSpc>
            </a:pP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once in a while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表示“偶尔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有时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间或”。</a:t>
            </a:r>
          </a:p>
          <a:p>
            <a:pPr>
              <a:lnSpc>
                <a:spcPct val="120000"/>
              </a:lnSpc>
            </a:pPr>
            <a:r>
              <a:rPr lang="zh-CN" sz="3600" b="1">
                <a:latin typeface="Times New Roman" panose="02020603050405020304" pitchFamily="18" charset="0"/>
              </a:rPr>
              <a:t>    </a:t>
            </a:r>
            <a:r>
              <a:rPr lang="zh-CN" altLang="zh-CN" sz="3600" b="1">
                <a:latin typeface="Times New Roman" panose="02020603050405020304" pitchFamily="18" charset="0"/>
              </a:rPr>
              <a:t>e.g. He went to see them 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once in a 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while</a:t>
            </a:r>
            <a:r>
              <a:rPr lang="zh-CN" altLang="zh-CN" sz="3600" b="1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latin typeface="Times New Roman" panose="02020603050405020304" pitchFamily="18" charset="0"/>
              </a:rPr>
              <a:t>          </a:t>
            </a:r>
            <a:r>
              <a:rPr lang="zh-CN" sz="3600" b="1">
                <a:latin typeface="Times New Roman" panose="02020603050405020304" pitchFamily="18" charset="0"/>
              </a:rPr>
              <a:t>他偶尔去探望他们。</a:t>
            </a:r>
            <a:r>
              <a:rPr lang="zh-CN" sz="36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5029200"/>
            <a:ext cx="78422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Do you like doing exercise every day?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768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820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6. Eating too much of the wrong food will  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harm</a:t>
            </a:r>
            <a:r>
              <a:rPr lang="zh-CN" altLang="zh-CN" sz="3400" b="1">
                <a:latin typeface="Times New Roman" panose="02020603050405020304" pitchFamily="18" charset="0"/>
              </a:rPr>
              <a:t> your health.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</a:t>
            </a:r>
            <a:r>
              <a:rPr lang="zh-CN" sz="3400" b="1">
                <a:latin typeface="Times New Roman" panose="02020603050405020304" pitchFamily="18" charset="0"/>
              </a:rPr>
              <a:t>吃太多不合适的食物会损害你的健康。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harm   </a:t>
            </a:r>
            <a:r>
              <a:rPr lang="zh-CN" altLang="zh-CN" sz="3400" b="1" i="1">
                <a:solidFill>
                  <a:srgbClr val="FF0000"/>
                </a:solidFill>
                <a:latin typeface="Times New Roman" panose="02020603050405020304" pitchFamily="18" charset="0"/>
              </a:rPr>
              <a:t>v./n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表示“损害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伤害”。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do harm to … 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表示“对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造成伤害”。</a:t>
            </a:r>
          </a:p>
          <a:p>
            <a:pPr>
              <a:lnSpc>
                <a:spcPct val="11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latin typeface="Times New Roman" panose="02020603050405020304" pitchFamily="18" charset="0"/>
              </a:rPr>
              <a:t>e.g. Be careful, or the sharp stone may 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harm</a:t>
            </a:r>
            <a:r>
              <a:rPr lang="zh-CN" altLang="zh-CN" sz="3400" b="1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400" b="1">
                <a:latin typeface="Times New Roman" panose="02020603050405020304" pitchFamily="18" charset="0"/>
              </a:rPr>
              <a:t>your foot.</a:t>
            </a:r>
          </a:p>
          <a:p>
            <a:pPr>
              <a:lnSpc>
                <a:spcPct val="11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    </a:t>
            </a:r>
            <a:r>
              <a:rPr lang="zh-CN" sz="3400" b="1">
                <a:latin typeface="Times New Roman" panose="02020603050405020304" pitchFamily="18" charset="0"/>
              </a:rPr>
              <a:t>当心点</a:t>
            </a:r>
            <a:r>
              <a:rPr lang="zh-CN" altLang="zh-CN" sz="3400" b="1">
                <a:latin typeface="Times New Roman" panose="02020603050405020304" pitchFamily="18" charset="0"/>
              </a:rPr>
              <a:t>, </a:t>
            </a:r>
            <a:r>
              <a:rPr lang="zh-CN" sz="3400" b="1">
                <a:latin typeface="Times New Roman" panose="02020603050405020304" pitchFamily="18" charset="0"/>
              </a:rPr>
              <a:t>否则那尖锐的石头会伤到你</a:t>
            </a:r>
          </a:p>
          <a:p>
            <a:pPr>
              <a:lnSpc>
                <a:spcPct val="11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       的脚。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458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7.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Say</a:t>
            </a:r>
            <a:r>
              <a:rPr lang="zh-CN" altLang="zh-CN" sz="3400" b="1">
                <a:latin typeface="Times New Roman" panose="02020603050405020304" pitchFamily="18" charset="0"/>
              </a:rPr>
              <a:t>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no to</a:t>
            </a:r>
            <a:r>
              <a:rPr lang="zh-CN" altLang="zh-CN" sz="3400" b="1">
                <a:latin typeface="Times New Roman" panose="02020603050405020304" pitchFamily="18" charset="0"/>
              </a:rPr>
              <a:t> smoking!</a:t>
            </a:r>
          </a:p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</a:t>
            </a:r>
            <a:r>
              <a:rPr lang="zh-CN" sz="3400" b="1">
                <a:latin typeface="Times New Roman" panose="02020603050405020304" pitchFamily="18" charset="0"/>
              </a:rPr>
              <a:t>拒绝吸烟！</a:t>
            </a:r>
          </a:p>
          <a:p>
            <a:pPr>
              <a:lnSpc>
                <a:spcPct val="120000"/>
              </a:lnSpc>
            </a:pP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say no/yes (to…) “(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向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说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不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行”。</a:t>
            </a:r>
          </a:p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e.g. Their offer was so good that I couldn’t </a:t>
            </a:r>
          </a:p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say no</a:t>
            </a:r>
            <a:r>
              <a:rPr lang="zh-CN" altLang="zh-CN" sz="34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</a:t>
            </a:r>
            <a:r>
              <a:rPr lang="zh-CN" sz="3400" b="1">
                <a:latin typeface="Times New Roman" panose="02020603050405020304" pitchFamily="18" charset="0"/>
              </a:rPr>
              <a:t>他们提出的条件太好</a:t>
            </a:r>
            <a:r>
              <a:rPr lang="zh-CN" altLang="zh-CN" sz="3400" b="1">
                <a:latin typeface="Times New Roman" panose="02020603050405020304" pitchFamily="18" charset="0"/>
              </a:rPr>
              <a:t>, </a:t>
            </a:r>
            <a:r>
              <a:rPr lang="zh-CN" sz="3400" b="1">
                <a:latin typeface="Times New Roman" panose="02020603050405020304" pitchFamily="18" charset="0"/>
              </a:rPr>
              <a:t>我无法拒绝。</a:t>
            </a:r>
          </a:p>
          <a:p>
            <a:pPr>
              <a:lnSpc>
                <a:spcPct val="120000"/>
              </a:lnSpc>
            </a:pPr>
            <a:r>
              <a:rPr lang="zh-CN" sz="3400" b="1">
                <a:latin typeface="Times New Roman" panose="02020603050405020304" pitchFamily="18" charset="0"/>
              </a:rPr>
              <a:t>       </a:t>
            </a:r>
            <a:r>
              <a:rPr lang="zh-CN" altLang="zh-CN" sz="3400" b="1">
                <a:latin typeface="Times New Roman" panose="02020603050405020304" pitchFamily="18" charset="0"/>
              </a:rPr>
              <a:t>Did you </a:t>
            </a:r>
            <a:r>
              <a:rPr lang="zh-CN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say yes</a:t>
            </a:r>
            <a:r>
              <a:rPr lang="zh-CN" altLang="zh-CN" sz="3400" b="1">
                <a:latin typeface="Times New Roman" panose="02020603050405020304" pitchFamily="18" charset="0"/>
              </a:rPr>
              <a:t> to her invitation?</a:t>
            </a:r>
          </a:p>
          <a:p>
            <a:pPr>
              <a:lnSpc>
                <a:spcPct val="120000"/>
              </a:lnSpc>
            </a:pPr>
            <a:r>
              <a:rPr lang="zh-CN" altLang="zh-CN" sz="3400" b="1">
                <a:latin typeface="Times New Roman" panose="02020603050405020304" pitchFamily="18" charset="0"/>
              </a:rPr>
              <a:t>       </a:t>
            </a:r>
            <a:r>
              <a:rPr lang="zh-CN" sz="3400" b="1">
                <a:latin typeface="Times New Roman" panose="02020603050405020304" pitchFamily="18" charset="0"/>
              </a:rPr>
              <a:t>你接受她的邀请了吗？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7696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i="1">
                <a:latin typeface="Times New Roman" panose="02020603050405020304" pitchFamily="18" charset="0"/>
              </a:rPr>
              <a:t>Doctors say you should exercise for at </a:t>
            </a:r>
          </a:p>
          <a:p>
            <a:pPr>
              <a:lnSpc>
                <a:spcPct val="120000"/>
              </a:lnSpc>
            </a:pPr>
            <a:r>
              <a:rPr lang="zh-CN" altLang="zh-CN" sz="3600" b="1" i="1">
                <a:latin typeface="Times New Roman" panose="02020603050405020304" pitchFamily="18" charset="0"/>
              </a:rPr>
              <a:t>least half an hour each day.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09600" y="838200"/>
            <a:ext cx="7543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/>
            <a:r>
              <a:rPr lang="zh-CN" altLang="zh-CN" sz="3400" b="1">
                <a:solidFill>
                  <a:srgbClr val="009900"/>
                </a:solidFill>
              </a:rPr>
              <a:t>5. Read the passage again. Think of one more example of what you should or should not do for each rule.</a:t>
            </a:r>
          </a:p>
        </p:txBody>
      </p:sp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457200"/>
            <a:ext cx="7924800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/>
            <a:r>
              <a:rPr lang="zh-CN" altLang="zh-CN" sz="3400" b="1" dirty="0">
                <a:solidFill>
                  <a:srgbClr val="009900"/>
                </a:solidFill>
              </a:rPr>
              <a:t>6. Think of more rules and examples of your own.</a:t>
            </a:r>
          </a:p>
          <a:p>
            <a:pPr marL="450850" indent="-450850">
              <a:buFont typeface="Arial" panose="020B0604020202020204" pitchFamily="34" charset="0"/>
              <a:buBlip>
                <a:blip r:embed="rId2"/>
              </a:buBlip>
            </a:pPr>
            <a:r>
              <a:rPr lang="zh-CN" altLang="zh-CN" sz="3200" b="1" dirty="0">
                <a:latin typeface="Times New Roman" panose="02020603050405020304" pitchFamily="18" charset="0"/>
              </a:rPr>
              <a:t>Eat more vegetables and fruit and less meat or fat </a:t>
            </a:r>
          </a:p>
          <a:p>
            <a:pPr marL="450850" indent="-450850">
              <a:buFont typeface="Arial" panose="020B0604020202020204" pitchFamily="34" charset="0"/>
              <a:buBlip>
                <a:blip r:embed="rId2"/>
              </a:buBlip>
            </a:pPr>
            <a:r>
              <a:rPr lang="zh-CN" altLang="zh-CN" sz="3200" b="1" dirty="0">
                <a:latin typeface="Times New Roman" panose="02020603050405020304" pitchFamily="18" charset="0"/>
              </a:rPr>
              <a:t>Drink more water instead of coke or other unhealthy drinks </a:t>
            </a:r>
          </a:p>
          <a:p>
            <a:pPr marL="450850" indent="-450850">
              <a:buFont typeface="Arial" panose="020B0604020202020204" pitchFamily="34" charset="0"/>
              <a:buBlip>
                <a:blip r:embed="rId2"/>
              </a:buBlip>
            </a:pPr>
            <a:r>
              <a:rPr lang="zh-CN" altLang="zh-CN" sz="3200" b="1" dirty="0">
                <a:latin typeface="Times New Roman" panose="02020603050405020304" pitchFamily="18" charset="0"/>
              </a:rPr>
              <a:t>Learn to relax ourselves </a:t>
            </a:r>
          </a:p>
          <a:p>
            <a:pPr marL="450850" indent="-450850">
              <a:buFont typeface="Arial" panose="020B0604020202020204" pitchFamily="34" charset="0"/>
              <a:buBlip>
                <a:blip r:embed="rId2"/>
              </a:buBlip>
            </a:pPr>
            <a:r>
              <a:rPr lang="zh-CN" altLang="zh-CN" sz="3200" b="1" dirty="0">
                <a:latin typeface="Times New Roman" panose="02020603050405020304" pitchFamily="18" charset="0"/>
              </a:rPr>
              <a:t>Sleep early at night and get up early in the morning </a:t>
            </a:r>
          </a:p>
          <a:p>
            <a:pPr marL="450850" indent="-450850">
              <a:buFont typeface="Arial" panose="020B0604020202020204" pitchFamily="34" charset="0"/>
              <a:buBlip>
                <a:blip r:embed="rId2"/>
              </a:buBlip>
            </a:pPr>
            <a:r>
              <a:rPr lang="zh-CN" altLang="zh-CN" sz="3200" b="1" dirty="0">
                <a:latin typeface="Times New Roman" panose="02020603050405020304" pitchFamily="18" charset="0"/>
              </a:rPr>
              <a:t>Do regular exercises, such as running or playing badminton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0" y="914400"/>
            <a:ext cx="76200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0850" indent="-450850">
              <a:lnSpc>
                <a:spcPct val="140000"/>
              </a:lnSpc>
            </a:pPr>
            <a:r>
              <a:rPr lang="zh-CN" altLang="zh-CN" sz="3400" b="1">
                <a:solidFill>
                  <a:srgbClr val="009900"/>
                </a:solidFill>
              </a:rPr>
              <a:t>7. Write a passage called </a:t>
            </a:r>
            <a:r>
              <a:rPr lang="zh-CN" altLang="zh-CN" sz="3400" b="1" i="1">
                <a:solidFill>
                  <a:srgbClr val="6600CC"/>
                </a:solidFill>
              </a:rPr>
              <a:t>My rules for a healthy life</a:t>
            </a:r>
            <a:r>
              <a:rPr lang="zh-CN" altLang="zh-CN" sz="3400" b="1">
                <a:solidFill>
                  <a:srgbClr val="009900"/>
                </a:solidFill>
              </a:rPr>
              <a:t>.</a:t>
            </a:r>
          </a:p>
          <a:p>
            <a:pPr marL="450850" indent="-450850">
              <a:lnSpc>
                <a:spcPct val="140000"/>
              </a:lnSpc>
            </a:pPr>
            <a:r>
              <a:rPr lang="zh-CN" altLang="zh-CN" sz="3400" b="1">
                <a:solidFill>
                  <a:srgbClr val="009900"/>
                </a:solidFill>
              </a:rPr>
              <a:t>    Include the rules and examples you have written in Activity 5 and 6.</a:t>
            </a:r>
          </a:p>
        </p:txBody>
      </p: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6868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1. His life was saved ___ better medical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technology.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A. thank to          B. thanks to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C. thank for        D. thanks for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2. Our parents _____ us to get higher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education.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A. worry  B. believe  C. expect   D. harm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495800" y="118745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581400" y="385445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8917" name="WordArt 5"/>
          <p:cNvSpPr>
            <a:spLocks noChangeArrowheads="1" noChangeShapeType="1"/>
          </p:cNvSpPr>
          <p:nvPr/>
        </p:nvSpPr>
        <p:spPr bwMode="auto">
          <a:xfrm>
            <a:off x="2590800" y="304800"/>
            <a:ext cx="37338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Exercises</a:t>
            </a:r>
            <a:endParaRPr lang="zh-CN" altLang="en-US" sz="3600" b="1" dirty="0">
              <a:ln w="9525" cmpd="sng">
                <a:solidFill>
                  <a:schemeClr val="tx1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70125" y="1335088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4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763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3. We face the same difficulty ____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everyone does in the beginning of the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business.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A. for        B. to       C. as           D. with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4. Everyone should ______ drinking when 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driving.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A. say no to           B. say yes to   </a:t>
            </a:r>
          </a:p>
          <a:p>
            <a:pPr>
              <a:lnSpc>
                <a:spcPct val="12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    C. say hello to       D. say thanks to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343400" y="3505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 flipH="1">
            <a:off x="6248400" y="914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76476" y="2819416"/>
            <a:ext cx="5638800" cy="7620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4000" b="1" dirty="0"/>
              <a:t>Finish the written task</a:t>
            </a:r>
            <a:r>
              <a:rPr lang="zh-CN" altLang="zh-CN" sz="4000" b="1" dirty="0" smtClean="0"/>
              <a:t>.</a:t>
            </a:r>
            <a:r>
              <a:rPr lang="en-US" altLang="zh-CN" sz="4000" b="1" dirty="0" smtClean="0"/>
              <a:t> </a:t>
            </a:r>
            <a:endParaRPr lang="zh-CN" altLang="zh-CN" sz="4000" b="1" dirty="0"/>
          </a:p>
        </p:txBody>
      </p:sp>
      <p:pic>
        <p:nvPicPr>
          <p:cNvPr id="40963" name="Picture 3" descr="homewor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39322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76400" y="4800600"/>
            <a:ext cx="57912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Do you often eat fast food?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648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14400" y="4724400"/>
            <a:ext cx="757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latin typeface="Times New Roman" panose="02020603050405020304" pitchFamily="18" charset="0"/>
              </a:rPr>
              <a:t>Do you often eat fruit and vegetables?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1816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4876800"/>
            <a:ext cx="8111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b="1" dirty="0">
                <a:latin typeface="Times New Roman" panose="02020603050405020304" pitchFamily="18" charset="0"/>
              </a:rPr>
              <a:t>Do you have eight </a:t>
            </a:r>
            <a:r>
              <a:rPr lang="zh-CN" altLang="zh-CN" sz="3600" b="1" dirty="0" smtClean="0">
                <a:latin typeface="Times New Roman" panose="02020603050405020304" pitchFamily="18" charset="0"/>
              </a:rPr>
              <a:t>hours’sleep </a:t>
            </a:r>
            <a:r>
              <a:rPr lang="zh-CN" altLang="zh-CN" sz="3600" b="1" dirty="0">
                <a:latin typeface="Times New Roman" panose="02020603050405020304" pitchFamily="18" charset="0"/>
              </a:rPr>
              <a:t>a night?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0292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4267200"/>
            <a:ext cx="73914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600" b="1" dirty="0">
                <a:latin typeface="Times New Roman" panose="02020603050405020304" pitchFamily="18" charset="0"/>
              </a:rPr>
              <a:t>Do you talk to your parents or your teacher when you are in trouble?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267200" cy="300355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2895600"/>
            <a:ext cx="5257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require           </a:t>
            </a:r>
            <a:r>
              <a:rPr lang="zh-CN" altLang="zh-CN" sz="3200" b="1" i="1" dirty="0">
                <a:latin typeface="Times New Roman" panose="02020603050405020304" pitchFamily="18" charset="0"/>
              </a:rPr>
              <a:t>v.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sz="3200" b="1" dirty="0">
                <a:latin typeface="Times New Roman" panose="02020603050405020304" pitchFamily="18" charset="0"/>
              </a:rPr>
              <a:t>需要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429000"/>
            <a:ext cx="6781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physical         </a:t>
            </a:r>
            <a:r>
              <a:rPr lang="zh-CN" altLang="zh-CN" sz="3200" b="1" i="1" dirty="0">
                <a:latin typeface="Times New Roman" panose="02020603050405020304" pitchFamily="18" charset="0"/>
              </a:rPr>
              <a:t>adj.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sz="3200" b="1" dirty="0">
                <a:latin typeface="Times New Roman" panose="02020603050405020304" pitchFamily="18" charset="0"/>
              </a:rPr>
              <a:t>身体的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体力的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4044950"/>
            <a:ext cx="6172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effort               </a:t>
            </a:r>
            <a:r>
              <a:rPr lang="zh-CN" altLang="zh-CN" sz="3200" b="1" i="1" dirty="0">
                <a:latin typeface="Times New Roman" panose="02020603050405020304" pitchFamily="18" charset="0"/>
              </a:rPr>
              <a:t>n.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sz="3200" b="1" dirty="0">
                <a:latin typeface="Times New Roman" panose="02020603050405020304" pitchFamily="18" charset="0"/>
              </a:rPr>
              <a:t>力气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精力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5657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harm                </a:t>
            </a:r>
            <a:r>
              <a:rPr lang="zh-CN" altLang="zh-CN" sz="3200" b="1" i="1" dirty="0">
                <a:latin typeface="Times New Roman" panose="02020603050405020304" pitchFamily="18" charset="0"/>
              </a:rPr>
              <a:t>v.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sz="3200" b="1" dirty="0">
                <a:latin typeface="Times New Roman" panose="02020603050405020304" pitchFamily="18" charset="0"/>
              </a:rPr>
              <a:t>损害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伤害 </a:t>
            </a:r>
          </a:p>
        </p:txBody>
      </p:sp>
      <p:sp>
        <p:nvSpPr>
          <p:cNvPr id="10246" name="WordArt 6"/>
          <p:cNvSpPr>
            <a:spLocks noChangeArrowheads="1" noChangeShapeType="1"/>
          </p:cNvSpPr>
          <p:nvPr/>
        </p:nvSpPr>
        <p:spPr bwMode="auto">
          <a:xfrm>
            <a:off x="381000" y="457200"/>
            <a:ext cx="33528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dirty="0">
                <a:ln w="9525" cmpd="sng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New words</a:t>
            </a:r>
            <a:endParaRPr lang="zh-CN" altLang="en-US" sz="3600" b="1" dirty="0">
              <a:ln w="9525" cmpd="sng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14400" y="2368550"/>
            <a:ext cx="60166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expect             </a:t>
            </a:r>
            <a:r>
              <a:rPr lang="zh-CN" altLang="zh-CN" sz="3200" b="1" i="1" dirty="0">
                <a:latin typeface="Times New Roman" panose="02020603050405020304" pitchFamily="18" charset="0"/>
              </a:rPr>
              <a:t>v.</a:t>
            </a:r>
            <a:r>
              <a:rPr lang="zh-CN" altLang="zh-CN" sz="3200" b="1" dirty="0">
                <a:latin typeface="Times New Roman" panose="02020603050405020304" pitchFamily="18" charset="0"/>
              </a:rPr>
              <a:t> </a:t>
            </a:r>
            <a:r>
              <a:rPr lang="zh-CN" sz="3200" b="1" dirty="0">
                <a:latin typeface="Times New Roman" panose="02020603050405020304" pitchFamily="18" charset="0"/>
              </a:rPr>
              <a:t>预料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预计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563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thanks to        </a:t>
            </a:r>
            <a:r>
              <a:rPr lang="zh-CN" sz="3200" b="1" dirty="0">
                <a:latin typeface="Times New Roman" panose="02020603050405020304" pitchFamily="18" charset="0"/>
              </a:rPr>
              <a:t>多亏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归功于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914400" y="1835150"/>
            <a:ext cx="63769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health care     </a:t>
            </a:r>
            <a:r>
              <a:rPr lang="zh-CN" sz="3200" b="1" dirty="0">
                <a:latin typeface="Times New Roman" panose="02020603050405020304" pitchFamily="18" charset="0"/>
              </a:rPr>
              <a:t>医疗保健</a:t>
            </a:r>
            <a:r>
              <a:rPr lang="zh-CN" altLang="zh-CN" sz="3200" b="1" dirty="0">
                <a:latin typeface="Times New Roman" panose="02020603050405020304" pitchFamily="18" charset="0"/>
              </a:rPr>
              <a:t>(</a:t>
            </a:r>
            <a:r>
              <a:rPr lang="zh-CN" sz="3200" b="1" dirty="0">
                <a:latin typeface="Times New Roman" panose="02020603050405020304" pitchFamily="18" charset="0"/>
              </a:rPr>
              <a:t>服务</a:t>
            </a:r>
            <a:r>
              <a:rPr lang="zh-CN" altLang="zh-CN" sz="32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14400" y="4578350"/>
            <a:ext cx="7543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zh-CN" altLang="zh-CN" sz="3200" b="1" dirty="0">
                <a:latin typeface="Times New Roman" panose="02020603050405020304" pitchFamily="18" charset="0"/>
              </a:rPr>
              <a:t>once in a while    </a:t>
            </a:r>
            <a:r>
              <a:rPr lang="zh-CN" sz="3200" b="1" dirty="0">
                <a:latin typeface="Times New Roman" panose="02020603050405020304" pitchFamily="18" charset="0"/>
              </a:rPr>
              <a:t>偶尔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有时</a:t>
            </a:r>
            <a:r>
              <a:rPr lang="zh-CN" altLang="zh-CN" sz="3200" b="1" dirty="0">
                <a:latin typeface="Times New Roman" panose="02020603050405020304" pitchFamily="18" charset="0"/>
              </a:rPr>
              <a:t>; </a:t>
            </a:r>
            <a:r>
              <a:rPr lang="zh-CN" sz="3200" b="1" dirty="0">
                <a:latin typeface="Times New Roman" panose="02020603050405020304" pitchFamily="18" charset="0"/>
              </a:rPr>
              <a:t>间或</a:t>
            </a: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457200" y="609600"/>
            <a:ext cx="8229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1. Look at the pictures. What do the pictures tell you?</a:t>
            </a:r>
            <a:endParaRPr lang="zh-CN" altLang="en-US" sz="3600" b="1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267" name="Picture 3" descr="6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1836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Microsoft Office PowerPoint</Application>
  <PresentationFormat>全屏显示(4:3)</PresentationFormat>
  <Paragraphs>187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汉真广标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2012-06-30T07:09:00Z</dcterms:created>
  <dcterms:modified xsi:type="dcterms:W3CDTF">2023-01-17T03:18:02Z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32E41E996A0A4D4B9D2651CFB8A98637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