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1" r:id="rId3"/>
    <p:sldId id="259" r:id="rId4"/>
    <p:sldId id="260" r:id="rId5"/>
    <p:sldId id="261" r:id="rId6"/>
    <p:sldId id="279" r:id="rId7"/>
    <p:sldId id="272" r:id="rId8"/>
    <p:sldId id="263" r:id="rId9"/>
    <p:sldId id="264" r:id="rId10"/>
    <p:sldId id="273" r:id="rId11"/>
    <p:sldId id="265" r:id="rId12"/>
    <p:sldId id="280" r:id="rId13"/>
    <p:sldId id="266" r:id="rId14"/>
    <p:sldId id="267" r:id="rId15"/>
    <p:sldId id="274" r:id="rId16"/>
    <p:sldId id="275" r:id="rId17"/>
    <p:sldId id="268" r:id="rId18"/>
    <p:sldId id="269" r:id="rId19"/>
    <p:sldId id="277" r:id="rId20"/>
    <p:sldId id="270" r:id="rId21"/>
    <p:sldId id="27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8E87-03B5-46D7-A0F7-DE5994E8D16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7E955-A474-4FA2-90B7-EF47499701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7E955-A474-4FA2-90B7-EF47499701F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/>
              <a:t>Unit 9: Lesson51:</a:t>
            </a:r>
            <a:br>
              <a:rPr lang="en-US" altLang="zh-CN" sz="3600" dirty="0"/>
            </a:br>
            <a:r>
              <a:rPr lang="en-US" altLang="zh-CN" sz="4800" dirty="0"/>
              <a:t>What could Be Wrong?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2924754" y="50851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3974" y="642919"/>
            <a:ext cx="9090025" cy="621508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和某人出现问题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…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之间（两者）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过去常常做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找出；弄清楚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和某人有相同的经历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两者都不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冷静下来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直接去找某人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结束友谊       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 end the friendship</a:t>
            </a:r>
            <a:endParaRPr lang="zh-CN" alt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向前走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不再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向某人道歉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打招呼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635375" y="692150"/>
            <a:ext cx="4425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 problems with sb.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284663" y="1196975"/>
            <a:ext cx="3282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between…and…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92500" y="1700213"/>
            <a:ext cx="27114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used to do sth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419475" y="2133600"/>
            <a:ext cx="19748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figure out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461000" y="2360613"/>
            <a:ext cx="4967288" cy="1200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 the same experience as sb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555875" y="3141663"/>
            <a:ext cx="2520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neither of…,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132138" y="3573463"/>
            <a:ext cx="21018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cool down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203575" y="4076700"/>
            <a:ext cx="31432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directly to sb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392113" y="-109538"/>
            <a:ext cx="8569325" cy="701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Memorize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2176463" y="31750"/>
            <a:ext cx="184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kumimoji="1"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700338" y="4941888"/>
            <a:ext cx="17716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move on</a:t>
            </a:r>
            <a:endParaRPr kumimoji="1"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1413" y="5445125"/>
            <a:ext cx="28257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not…anymore</a:t>
            </a:r>
            <a:endParaRPr kumimoji="1"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067175" y="6021388"/>
            <a:ext cx="33210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say sorry/hi to sb</a:t>
            </a:r>
            <a:endParaRPr kumimoji="1"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  <p:bldP spid="33799" grpId="0"/>
      <p:bldP spid="33800" grpId="0"/>
      <p:bldP spid="33801" grpId="0"/>
      <p:bldP spid="33802" grpId="0"/>
      <p:bldP spid="33803" grpId="0"/>
      <p:bldP spid="33808" grpId="0"/>
      <p:bldP spid="33809" grpId="0"/>
      <p:bldP spid="338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points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629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1. We used to study and play together, but ever since last Friday, she hasn’t spoken to me.</a:t>
            </a:r>
          </a:p>
          <a:p>
            <a:pPr marL="609600" indent="-609600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ever since + </a:t>
            </a:r>
            <a:r>
              <a:rPr lang="zh-CN" altLang="en-US" sz="2800" dirty="0" smtClean="0">
                <a:solidFill>
                  <a:srgbClr val="FF0000"/>
                </a:solidFill>
              </a:rPr>
              <a:t>过去的时间状语，主句用现在完成时态。</a:t>
            </a:r>
          </a:p>
          <a:p>
            <a:pPr marL="609600" indent="-609600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use to do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</a:rPr>
              <a:t>过去常常做某事</a:t>
            </a:r>
          </a:p>
          <a:p>
            <a:pPr marL="609600" indent="-609600"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拓展：</a:t>
            </a:r>
            <a:r>
              <a:rPr lang="en-US" altLang="zh-CN" sz="2800" dirty="0" smtClean="0">
                <a:solidFill>
                  <a:srgbClr val="FF0000"/>
                </a:solidFill>
              </a:rPr>
              <a:t>be used to doing </a:t>
            </a:r>
            <a:r>
              <a:rPr lang="zh-CN" altLang="en-US" sz="2800" dirty="0" smtClean="0">
                <a:solidFill>
                  <a:srgbClr val="FF0000"/>
                </a:solidFill>
              </a:rPr>
              <a:t>习惯于做某事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609600" indent="-609600"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例句：</a:t>
            </a:r>
            <a:r>
              <a:rPr lang="en-US" altLang="zh-CN" sz="2800" dirty="0" smtClean="0">
                <a:solidFill>
                  <a:srgbClr val="FF0000"/>
                </a:solidFill>
              </a:rPr>
              <a:t>The old man is used to living alone.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kumimoji="1" lang="en-US" altLang="zh-CN" sz="2800" i="1" dirty="0" smtClean="0">
                <a:solidFill>
                  <a:srgbClr val="FF0000"/>
                </a:solidFill>
                <a:ea typeface="Malgun Gothic" panose="020B0503020000020004" pitchFamily="34" charset="-127"/>
                <a:cs typeface="Browallia New" pitchFamily="34" charset="-34"/>
              </a:rPr>
              <a:t>2.</a:t>
            </a:r>
            <a:r>
              <a:rPr kumimoji="1" lang="en-US" altLang="zh-CN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algun Gothic" panose="020B0503020000020004" pitchFamily="34" charset="-127"/>
                <a:cs typeface="Browallia New" pitchFamily="34" charset="-34"/>
              </a:rPr>
              <a:t>I </a:t>
            </a:r>
            <a:r>
              <a:rPr kumimoji="1" lang="en-US" altLang="zh-C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algun Gothic" panose="020B0503020000020004" pitchFamily="34" charset="-127"/>
                <a:cs typeface="Browallia New" pitchFamily="34" charset="-34"/>
              </a:rPr>
              <a:t>considered all the things that could be wrong, but I still can’t figure out what the problem is.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consider v </a:t>
            </a:r>
            <a:r>
              <a:rPr lang="zh-CN" altLang="en-US" sz="2800" dirty="0" smtClean="0">
                <a:solidFill>
                  <a:srgbClr val="FF0000"/>
                </a:solidFill>
              </a:rPr>
              <a:t>考虑；思考 </a:t>
            </a:r>
            <a:r>
              <a:rPr lang="en-US" altLang="zh-CN" sz="2800" dirty="0" smtClean="0">
                <a:solidFill>
                  <a:srgbClr val="FF0000"/>
                </a:solidFill>
              </a:rPr>
              <a:t>consider doing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sth</a:t>
            </a:r>
            <a:r>
              <a:rPr lang="zh-CN" altLang="en-US" sz="2800" dirty="0" smtClean="0">
                <a:solidFill>
                  <a:srgbClr val="FF0000"/>
                </a:solidFill>
              </a:rPr>
              <a:t>考虑做某事、某事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例句：</a:t>
            </a:r>
            <a:r>
              <a:rPr lang="en-US" altLang="zh-CN" sz="2800" dirty="0" smtClean="0">
                <a:solidFill>
                  <a:srgbClr val="FF0000"/>
                </a:solidFill>
              </a:rPr>
              <a:t>The man is considering receiving the challenge.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figure out </a:t>
            </a:r>
            <a:r>
              <a:rPr lang="zh-CN" altLang="en-US" sz="2800" dirty="0" smtClean="0">
                <a:solidFill>
                  <a:srgbClr val="FF0000"/>
                </a:solidFill>
              </a:rPr>
              <a:t>弄清楚；弄明白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3.If neither of these things works, just leave your friend alone.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neither of </a:t>
            </a:r>
            <a:r>
              <a:rPr lang="zh-CN" altLang="en-US" sz="2800" dirty="0" smtClean="0">
                <a:solidFill>
                  <a:srgbClr val="FF0000"/>
                </a:solidFill>
              </a:rPr>
              <a:t>后加名词复数或人称代词宾格作主语时，谓语动词用单数。</a:t>
            </a:r>
          </a:p>
          <a:p>
            <a:pPr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例句</a:t>
            </a:r>
            <a:r>
              <a:rPr lang="en-US" altLang="zh-CN" sz="2800" dirty="0" smtClean="0">
                <a:solidFill>
                  <a:srgbClr val="FF0000"/>
                </a:solidFill>
              </a:rPr>
              <a:t>: Neither of these answers is right.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4.But even if you’re not friends anymore, you should still be friendly.</a:t>
            </a:r>
          </a:p>
          <a:p>
            <a:pPr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但即使你们不再是朋友，你应该仍然友好。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even if </a:t>
            </a:r>
            <a:r>
              <a:rPr lang="zh-CN" altLang="en-US" sz="2800" dirty="0" smtClean="0">
                <a:solidFill>
                  <a:srgbClr val="FF0000"/>
                </a:solidFill>
              </a:rPr>
              <a:t>引导的是一个让步状语从句，相当于</a:t>
            </a:r>
            <a:r>
              <a:rPr lang="en-US" altLang="zh-CN" sz="2800" dirty="0" smtClean="0">
                <a:solidFill>
                  <a:srgbClr val="FF0000"/>
                </a:solidFill>
              </a:rPr>
              <a:t>even though.</a:t>
            </a:r>
          </a:p>
          <a:p>
            <a:pPr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例句</a:t>
            </a:r>
            <a:r>
              <a:rPr lang="en-US" altLang="zh-CN" sz="2800" dirty="0" smtClean="0">
                <a:solidFill>
                  <a:srgbClr val="FF0000"/>
                </a:solidFill>
              </a:rPr>
              <a:t>: I have to go to work, even if it is raining heavily.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7ad96a0bha2e86e7e9839&amp;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7696200" cy="58674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solidFill>
                  <a:srgbClr val="FF0000"/>
                </a:solidFill>
              </a:rPr>
              <a:t>Let’s Do It</a:t>
            </a:r>
            <a:r>
              <a:rPr lang="zh-CN" altLang="en-US" sz="4000" dirty="0" smtClean="0">
                <a:solidFill>
                  <a:srgbClr val="FF0000"/>
                </a:solidFill>
              </a:rPr>
              <a:t>！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Read the lesson and answer the questions.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1.What has happened to the Lost Girl?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2.What are Sue’s suggestions if a friend wants  to end the friendship?</a:t>
            </a:r>
          </a:p>
          <a:p>
            <a:pPr eaLnBrk="1" hangingPunct="1">
              <a:buFontTx/>
              <a:buNone/>
            </a:pPr>
            <a:endParaRPr lang="en-US" altLang="zh-CN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CC00CC"/>
                </a:solidFill>
              </a:rPr>
              <a:t/>
            </a:r>
            <a:br>
              <a:rPr lang="en-US" altLang="zh-CN" b="1" dirty="0" smtClean="0">
                <a:solidFill>
                  <a:srgbClr val="CC00CC"/>
                </a:solidFill>
              </a:rPr>
            </a:br>
            <a:r>
              <a:rPr lang="en-US" altLang="zh-CN" b="1" dirty="0" smtClean="0">
                <a:solidFill>
                  <a:srgbClr val="CC00CC"/>
                </a:solidFill>
                <a:latin typeface="Dotum" pitchFamily="34" charset="-127"/>
                <a:ea typeface="Dotum" pitchFamily="34" charset="-127"/>
              </a:rPr>
              <a:t> Listen to Part 1 and answer the following questions.</a:t>
            </a:r>
            <a:r>
              <a:rPr lang="en-US" altLang="zh-CN" b="1" dirty="0" smtClean="0">
                <a:solidFill>
                  <a:srgbClr val="CC00CC"/>
                </a:solidFill>
              </a:rPr>
              <a:t/>
            </a:r>
            <a:br>
              <a:rPr lang="en-US" altLang="zh-CN" b="1" dirty="0" smtClean="0">
                <a:solidFill>
                  <a:srgbClr val="CC00CC"/>
                </a:solidFill>
              </a:rPr>
            </a:br>
            <a:endParaRPr lang="en-US" altLang="zh-CN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12875"/>
            <a:ext cx="7772400" cy="48958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latin typeface="Gulim" pitchFamily="34" charset="-127"/>
                <a:ea typeface="Gulim" pitchFamily="34" charset="-127"/>
              </a:rPr>
              <a:t>1.When did the lost girl have a      problem with her friend?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Gulim" pitchFamily="34" charset="-127"/>
                <a:ea typeface="Gulim" pitchFamily="34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2.Can she figure out what the problem is?.</a:t>
            </a:r>
          </a:p>
          <a:p>
            <a:pPr>
              <a:lnSpc>
                <a:spcPct val="90000"/>
              </a:lnSpc>
              <a:buNone/>
            </a:pPr>
            <a:endParaRPr lang="en-US" altLang="zh-CN" sz="3600" b="1" dirty="0" smtClean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en-US" altLang="zh-CN" sz="3600" b="1" dirty="0" smtClean="0">
                <a:solidFill>
                  <a:srgbClr val="FF0000"/>
                </a:solidFill>
                <a:latin typeface="Gulim" pitchFamily="34" charset="-127"/>
                <a:ea typeface="Gulim" pitchFamily="34" charset="-127"/>
              </a:rPr>
              <a:t>. Her friend  didn’t answer the call ,did she?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Listen to the reply from the Lost Girl and fill in the blanks.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Dear Sue,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Thanks for your advice. I wrote to my friend a letter and told her I wouldn’t  want to lose her as a friend. I asked her what was wrong. She wrote back to me after she __. There was a __. I didn’t go home with her last Thursday as we had planned. She __ me, but I missed the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call.I</a:t>
            </a:r>
            <a:r>
              <a:rPr lang="en-US" altLang="zh-CN" sz="2800" dirty="0" smtClean="0">
                <a:solidFill>
                  <a:srgbClr val="FF0000"/>
                </a:solidFill>
              </a:rPr>
              <a:t> __ it was all my fault. I went to her and said sorry. We are now friends again.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Read the lesson again and tick the advice Sue gave to the Lost Girl.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( ) Say sorry if you hurt your friend.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 Give your friend some time to cool down.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)Clearly express how you feel.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)Write to your friend and ask what’s wrong.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 Talk to your friend directly as soon as possible.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)You can still be friendly even if you are not friends anymore.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( ) Be aware of your body language.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3104" y="35768"/>
            <a:ext cx="8915400" cy="6705600"/>
          </a:xfrm>
        </p:spPr>
        <p:txBody>
          <a:bodyPr/>
          <a:lstStyle/>
          <a:p>
            <a:pPr marL="609600" indent="-609600" eaLnBrk="1" hangingPunct="1"/>
            <a:r>
              <a:rPr lang="en-US" altLang="zh-CN" sz="3600" dirty="0" smtClean="0">
                <a:solidFill>
                  <a:srgbClr val="FF0000"/>
                </a:solidFill>
              </a:rPr>
              <a:t>EXERCISES:                            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400" dirty="0" smtClean="0"/>
              <a:t>     </a:t>
            </a:r>
            <a:r>
              <a:rPr lang="zh-CN" altLang="en-US" sz="2400" dirty="0" smtClean="0"/>
              <a:t>完成句子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zh-CN" altLang="en-US" sz="2400" dirty="0" smtClean="0"/>
              <a:t>他正在努力想办法解决这个问题。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z="2400" dirty="0" smtClean="0"/>
              <a:t>      </a:t>
            </a:r>
            <a:r>
              <a:rPr lang="en-US" altLang="zh-CN" sz="2400" dirty="0" smtClean="0"/>
              <a:t>He is trying to — — a way to solve the problem.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400" dirty="0" smtClean="0"/>
              <a:t> 2.</a:t>
            </a:r>
            <a:r>
              <a:rPr lang="zh-CN" altLang="en-US" sz="2400" dirty="0" smtClean="0"/>
              <a:t>即使她很忙，她也会去。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z="2400" dirty="0" smtClean="0"/>
              <a:t>     </a:t>
            </a:r>
            <a:r>
              <a:rPr lang="en-US" altLang="zh-CN" sz="2400" dirty="0" smtClean="0"/>
              <a:t>— — she was very busy ,she would go.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400" dirty="0" smtClean="0"/>
              <a:t> 3. </a:t>
            </a:r>
            <a:r>
              <a:rPr lang="zh-CN" altLang="en-US" sz="2400" dirty="0" smtClean="0"/>
              <a:t>她头发的颜色跟她母亲的一样。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z="2400" dirty="0" smtClean="0"/>
              <a:t>     </a:t>
            </a:r>
            <a:r>
              <a:rPr lang="en-US" altLang="zh-CN" sz="2400" dirty="0" smtClean="0"/>
              <a:t>Her hair is — — — — her mother’s.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400" dirty="0" smtClean="0"/>
              <a:t> 4.</a:t>
            </a:r>
            <a:r>
              <a:rPr lang="zh-CN" altLang="en-US" sz="2400" dirty="0" smtClean="0"/>
              <a:t>争论过后好久，她才得以平静下来。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z="2400" dirty="0" smtClean="0"/>
              <a:t>     </a:t>
            </a:r>
            <a:r>
              <a:rPr lang="en-US" altLang="zh-CN" sz="2400" dirty="0" smtClean="0"/>
              <a:t>It took her a long time to — — after the argument.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400" dirty="0" smtClean="0"/>
              <a:t> 5.</a:t>
            </a:r>
            <a:r>
              <a:rPr lang="zh-CN" altLang="en-US" sz="2400" dirty="0" smtClean="0"/>
              <a:t>她每周给父母写一封信。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z="2400" dirty="0" smtClean="0"/>
              <a:t>     </a:t>
            </a:r>
            <a:r>
              <a:rPr lang="en-US" altLang="zh-CN" sz="2400" dirty="0" smtClean="0"/>
              <a:t>She — — her parents once a week.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90800" y="1677907"/>
            <a:ext cx="1136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figure out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668507"/>
            <a:ext cx="882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Even if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81200" y="3735307"/>
            <a:ext cx="25146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the same color as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419600" y="4649707"/>
            <a:ext cx="12128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cool down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43000" y="5792707"/>
            <a:ext cx="10350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writes to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924944"/>
            <a:ext cx="6858000" cy="1524000"/>
          </a:xfrm>
        </p:spPr>
        <p:txBody>
          <a:bodyPr/>
          <a:lstStyle/>
          <a:p>
            <a:pPr algn="l" eaLnBrk="1" hangingPunct="1"/>
            <a:r>
              <a:rPr lang="en-US" altLang="zh-CN" sz="3200" dirty="0" smtClean="0"/>
              <a:t>  </a:t>
            </a:r>
            <a:r>
              <a:rPr lang="en-US" altLang="zh-CN" sz="4000" dirty="0" smtClean="0">
                <a:solidFill>
                  <a:srgbClr val="FF0000"/>
                </a:solidFill>
              </a:rPr>
              <a:t>REVIEW</a:t>
            </a:r>
          </a:p>
          <a:p>
            <a:pPr algn="l" eaLnBrk="1" hangingPunct="1"/>
            <a:r>
              <a:rPr lang="en-US" altLang="zh-CN" sz="3200" dirty="0" smtClean="0">
                <a:solidFill>
                  <a:srgbClr val="FF0000"/>
                </a:solidFill>
              </a:rPr>
              <a:t>  Check the points of Lesson 50.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1.Master the new words and phrases.</a:t>
            </a:r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2.Master the new language points.</a:t>
            </a:r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3.Learn to solve the problem properly in a friendship.</a:t>
            </a:r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4.Preview the lesson 52: The Power of a Smile.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6000" smtClean="0">
                <a:solidFill>
                  <a:srgbClr val="FF0000"/>
                </a:solidFill>
              </a:rPr>
              <a:t>                                          Good bye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04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THINK ABOUT 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sz="3200" dirty="0" smtClean="0">
                <a:solidFill>
                  <a:srgbClr val="FF0000"/>
                </a:solidFill>
              </a:rPr>
              <a:t>1.Have you had any problems with your friends?</a:t>
            </a:r>
          </a:p>
          <a:p>
            <a:pPr>
              <a:buNone/>
            </a:pPr>
            <a:r>
              <a:rPr lang="en-US" altLang="zh-CN" sz="3200" dirty="0" smtClean="0">
                <a:solidFill>
                  <a:srgbClr val="FF0000"/>
                </a:solidFill>
              </a:rPr>
              <a:t>2.When you have a problem with a friend, what do you usually do?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New words: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figure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v. </a:t>
            </a:r>
            <a:r>
              <a:rPr lang="zh-CN" altLang="en-US" sz="2400" dirty="0" smtClean="0">
                <a:solidFill>
                  <a:srgbClr val="FF0000"/>
                </a:solidFill>
              </a:rPr>
              <a:t>计算；认为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n. </a:t>
            </a:r>
            <a:r>
              <a:rPr lang="zh-CN" altLang="en-US" sz="2400" dirty="0" smtClean="0">
                <a:solidFill>
                  <a:srgbClr val="FF0000"/>
                </a:solidFill>
              </a:rPr>
              <a:t>数字；人物；图形；价格；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figure out  </a:t>
            </a:r>
            <a:r>
              <a:rPr lang="zh-CN" altLang="en-US" sz="2400" dirty="0" smtClean="0">
                <a:solidFill>
                  <a:srgbClr val="FF0000"/>
                </a:solidFill>
              </a:rPr>
              <a:t>弄清楚；弄明白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kumimoji="1"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kumimoji="1"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Learning aims:</a:t>
            </a:r>
            <a:br>
              <a:rPr kumimoji="1"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1.Master:  figure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2.Master: figure out; cool down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3.Focus structures: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We use to study and play together, but ever since last Friday, she hasn’t spoken to me.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I considered all the things that could be wrong, but I still can’t figure out what the problem is.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zh-CN" sz="40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If neither of these things works, just leave your friend alone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kumimoji="1" lang="en-US" altLang="zh-CN" sz="40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But even if you’re not friends anymore, you should still be friendly.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 lesson51and find out phrases</a:t>
            </a:r>
            <a:endParaRPr lang="zh-CN" altLang="en-US" dirty="0"/>
          </a:p>
        </p:txBody>
      </p:sp>
      <p:pic>
        <p:nvPicPr>
          <p:cNvPr id="1026" name="Picture 2" descr="C:\Users\hp\Desktop\201508100551464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33650" y="2386806"/>
            <a:ext cx="4076700" cy="2952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Phrases in lesson51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not…anymore              </a:t>
            </a: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move on</a:t>
            </a:r>
            <a:endParaRPr kumimoji="1"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have problems with </a:t>
            </a:r>
            <a:r>
              <a:rPr kumimoji="1"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endParaRPr kumimoji="1"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cool  down</a:t>
            </a: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figure out</a:t>
            </a: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neither of…</a:t>
            </a: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say sorry/hi to </a:t>
            </a:r>
            <a:r>
              <a:rPr kumimoji="1"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endParaRPr kumimoji="1"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end the friendship</a:t>
            </a: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go directly to </a:t>
            </a:r>
            <a:r>
              <a:rPr kumimoji="1"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endParaRPr kumimoji="1"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have the same experience as </a:t>
            </a:r>
            <a:r>
              <a:rPr kumimoji="1"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sb</a:t>
            </a:r>
            <a:endParaRPr kumimoji="1"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used to do </a:t>
            </a:r>
            <a:r>
              <a:rPr kumimoji="1"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endParaRPr kumimoji="1"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between…and…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932</Words>
  <Application>Microsoft Office PowerPoint</Application>
  <PresentationFormat>全屏显示(4:3)</PresentationFormat>
  <Paragraphs>120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Browallia New</vt:lpstr>
      <vt:lpstr>BrowalliaUPC</vt:lpstr>
      <vt:lpstr>Dotum</vt:lpstr>
      <vt:lpstr>Gulim</vt:lpstr>
      <vt:lpstr>Malgun Gothic</vt:lpstr>
      <vt:lpstr>宋体</vt:lpstr>
      <vt:lpstr>微软雅黑</vt:lpstr>
      <vt:lpstr>Arial</vt:lpstr>
      <vt:lpstr>Calibri</vt:lpstr>
      <vt:lpstr>Calisto MT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THINK ABOUT IT</vt:lpstr>
      <vt:lpstr>New words:</vt:lpstr>
      <vt:lpstr> Learning aims: </vt:lpstr>
      <vt:lpstr>PowerPoint 演示文稿</vt:lpstr>
      <vt:lpstr>Read lesson51and find out phrases</vt:lpstr>
      <vt:lpstr> Phrases in lesson51</vt:lpstr>
      <vt:lpstr>PowerPoint 演示文稿</vt:lpstr>
      <vt:lpstr>PowerPoint 演示文稿</vt:lpstr>
      <vt:lpstr>Language points</vt:lpstr>
      <vt:lpstr>PowerPoint 演示文稿</vt:lpstr>
      <vt:lpstr>PowerPoint 演示文稿</vt:lpstr>
      <vt:lpstr>PowerPoint 演示文稿</vt:lpstr>
      <vt:lpstr>PowerPoint 演示文稿</vt:lpstr>
      <vt:lpstr>  Listen to Part 1 and answer the following questions. </vt:lpstr>
      <vt:lpstr>Listen to the reply from the Lost Girl and fill in the blanks.</vt:lpstr>
      <vt:lpstr>Read the lesson again and tick the advice Sue gave to the Lost Girl.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2018-05-17T23:59:00Z</dcterms:created>
  <dcterms:modified xsi:type="dcterms:W3CDTF">2023-01-17T03:18:09Z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792EACE12A7642008787200C61C9D2C2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