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3F415-2AD6-4735-8E4A-677328958B3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49394-DBC4-497E-A044-83EE38FD303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49394-DBC4-497E-A044-83EE38FD303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FFE19B-1A1C-4D59-9C88-B6C91449D53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04D7D6-911D-43D2-93EC-2A5A2B397FC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4CC8B4-902B-4BDA-ADFA-58C80B0EE2B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4B83AA-BEE7-41D1-901F-2B10B273E3D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DDA6A9-1BF8-4E0F-A285-D4B24C90CE0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7E34D4-83A8-45D7-85A1-83A96AEF882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83A6E8-CC4F-4CE9-AC8C-96BD314785C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A5ED84-047C-4D2F-8E99-82C3D7D4E82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38E3F4-744C-4EA0-ABC4-DA52053D722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97EA06-1E44-435F-B8CA-CCAB3A85452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D751CF-296E-4A48-8227-6DF4D15ACB4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888260F-60FC-49DB-8B5B-751CD374737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528" y="508203"/>
            <a:ext cx="8453438" cy="3505617"/>
          </a:xfrm>
          <a:prstGeom prst="roundRect">
            <a:avLst>
              <a:gd name="adj" fmla="val 5000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C038B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800" dirty="0"/>
              <a:t> </a:t>
            </a:r>
            <a:r>
              <a:rPr lang="en-US" altLang="zh-CN" dirty="0"/>
              <a:t>Unit </a:t>
            </a:r>
            <a:r>
              <a:rPr lang="en-US" altLang="zh-CN" dirty="0" smtClean="0"/>
              <a:t>3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5400" dirty="0" smtClean="0"/>
              <a:t>Could </a:t>
            </a:r>
            <a:r>
              <a:rPr lang="en-US" altLang="zh-CN" sz="5400" dirty="0"/>
              <a:t>you please clean your room?</a:t>
            </a:r>
          </a:p>
        </p:txBody>
      </p:sp>
      <p:sp>
        <p:nvSpPr>
          <p:cNvPr id="219139" name="AutoShape 5"/>
          <p:cNvSpPr>
            <a:spLocks noChangeArrowheads="1"/>
          </p:cNvSpPr>
          <p:nvPr/>
        </p:nvSpPr>
        <p:spPr bwMode="auto">
          <a:xfrm>
            <a:off x="1034852" y="4005064"/>
            <a:ext cx="7416824" cy="646986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Section B 3a—3b   (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含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Self  Check)</a:t>
            </a:r>
          </a:p>
        </p:txBody>
      </p:sp>
      <p:sp>
        <p:nvSpPr>
          <p:cNvPr id="6" name="矩形 5"/>
          <p:cNvSpPr/>
          <p:nvPr/>
        </p:nvSpPr>
        <p:spPr>
          <a:xfrm>
            <a:off x="2837134" y="537321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6369" y="1700808"/>
            <a:ext cx="7778079" cy="3959225"/>
          </a:xfrm>
          <a:extLst>
            <a:ext uri="{909E8E84-426E-40DD-AFC4-6F175D3DCCD1}">
              <a14:hiddenFill xmlns:a14="http://schemas.microsoft.com/office/drawing/2010/main">
                <a:solidFill>
                  <a:srgbClr val="E3E8A2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/>
              <a:t>    Do you think children should do some chores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/>
              <a:t>at home?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/>
              <a:t>    In my opinion, I think you teenagers should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/>
              <a:t>learn how to do chores and help your parents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/>
              <a:t>with housework. Nowadays, most of you depend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/>
              <a:t>on your parents too much. Doing chores can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/>
              <a:t>help develop your independence and teach you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/>
              <a:t> how to look after yourselves well. </a:t>
            </a:r>
            <a:endParaRPr lang="en-US" altLang="zh-CN" sz="2800" dirty="0"/>
          </a:p>
        </p:txBody>
      </p:sp>
      <p:sp>
        <p:nvSpPr>
          <p:cNvPr id="220163" name="Rectangle 4"/>
          <p:cNvSpPr>
            <a:spLocks noChangeArrowheads="1"/>
          </p:cNvSpPr>
          <p:nvPr/>
        </p:nvSpPr>
        <p:spPr bwMode="auto">
          <a:xfrm>
            <a:off x="827088" y="692150"/>
            <a:ext cx="64563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My opinion about doing chores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ext Box 4"/>
          <p:cNvSpPr txBox="1">
            <a:spLocks noChangeArrowheads="1"/>
          </p:cNvSpPr>
          <p:nvPr/>
        </p:nvSpPr>
        <p:spPr bwMode="auto">
          <a:xfrm>
            <a:off x="802730" y="1844825"/>
            <a:ext cx="777716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E3E8A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</a:rPr>
              <a:t>Since you live in one house with your parents, you should share the housework to have a clean and tidy home. 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3" name="WordArt 57"/>
          <p:cNvSpPr>
            <a:spLocks noChangeArrowheads="1" noChangeShapeType="1" noTextEdit="1"/>
          </p:cNvSpPr>
          <p:nvPr/>
        </p:nvSpPr>
        <p:spPr bwMode="auto">
          <a:xfrm>
            <a:off x="1475656" y="1916832"/>
            <a:ext cx="6575425" cy="113823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dirty="0">
                <a:ln w="38100" cap="rnd">
                  <a:noFill/>
                  <a:prstDash val="sysDot"/>
                  <a:round/>
                </a:ln>
                <a:solidFill>
                  <a:srgbClr val="FF6600"/>
                </a:solidFill>
                <a:latin typeface="Copperplate Gothic Light" panose="020E0507020206020404"/>
              </a:rPr>
              <a:t>What about your opinion?</a:t>
            </a:r>
            <a:endParaRPr lang="zh-CN" altLang="en-US" sz="3600" b="1" kern="10" dirty="0">
              <a:ln w="38100" cap="rnd">
                <a:noFill/>
                <a:prstDash val="sysDot"/>
                <a:round/>
              </a:ln>
              <a:solidFill>
                <a:srgbClr val="FF6600"/>
              </a:solidFill>
              <a:latin typeface="Copperplate Gothic Light" panose="020E05070202060204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100"/>
          <p:cNvSpPr txBox="1">
            <a:spLocks noChangeArrowheads="1"/>
          </p:cNvSpPr>
          <p:nvPr/>
        </p:nvSpPr>
        <p:spPr bwMode="auto">
          <a:xfrm>
            <a:off x="468313" y="981075"/>
            <a:ext cx="8424862" cy="4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E3E8A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I think / believe that </a:t>
            </a:r>
            <a:r>
              <a:rPr lang="en-US" altLang="zh-CN" sz="2800" b="1" dirty="0">
                <a:solidFill>
                  <a:srgbClr val="000000"/>
                </a:solidFill>
              </a:rPr>
              <a:t>…</a:t>
            </a:r>
            <a:endParaRPr lang="en-US" altLang="zh-CN" sz="2800" b="1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1F497D"/>
                </a:solidFill>
                <a:latin typeface="Tahoma" panose="020B0604030504040204" pitchFamily="34" charset="0"/>
              </a:rPr>
              <a:t>I agree / disagree that </a:t>
            </a:r>
            <a:r>
              <a:rPr lang="en-US" altLang="zh-CN" sz="2800" b="1" dirty="0">
                <a:solidFill>
                  <a:srgbClr val="1F497D"/>
                </a:solidFill>
              </a:rPr>
              <a:t>…</a:t>
            </a:r>
            <a:endParaRPr lang="en-US" altLang="zh-CN" sz="2800" b="1" dirty="0">
              <a:solidFill>
                <a:srgbClr val="1F497D"/>
              </a:solidFill>
              <a:latin typeface="Tahoma" panose="020B0604030504040204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I think it is fair / unfair for children to </a:t>
            </a:r>
            <a:r>
              <a:rPr lang="en-US" altLang="zh-CN" sz="2800" b="1" dirty="0">
                <a:solidFill>
                  <a:srgbClr val="000000"/>
                </a:solidFill>
              </a:rPr>
              <a:t>…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1F497D"/>
                </a:solidFill>
                <a:latin typeface="Tahoma" panose="020B0604030504040204" pitchFamily="34" charset="0"/>
              </a:rPr>
              <a:t>I think children should / should not </a:t>
            </a:r>
            <a:r>
              <a:rPr lang="en-US" altLang="zh-CN" sz="2800" b="1" dirty="0">
                <a:solidFill>
                  <a:srgbClr val="1F497D"/>
                </a:solidFill>
              </a:rPr>
              <a:t>…</a:t>
            </a:r>
            <a:r>
              <a:rPr lang="en-US" altLang="zh-CN" sz="2800" b="1" dirty="0">
                <a:solidFill>
                  <a:srgbClr val="1F497D"/>
                </a:solidFill>
                <a:latin typeface="Tahoma" panose="020B0604030504040204" pitchFamily="34" charset="0"/>
              </a:rPr>
              <a:t>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1F497D"/>
                </a:solidFill>
                <a:latin typeface="Tahoma" panose="020B0604030504040204" pitchFamily="34" charset="0"/>
              </a:rPr>
              <a:t>because </a:t>
            </a:r>
            <a:r>
              <a:rPr lang="en-US" altLang="zh-CN" sz="2800" b="1" dirty="0">
                <a:solidFill>
                  <a:srgbClr val="1F497D"/>
                </a:solidFill>
              </a:rPr>
              <a:t>…</a:t>
            </a:r>
            <a:endParaRPr lang="en-US" altLang="zh-CN" sz="2800" b="1" dirty="0">
              <a:solidFill>
                <a:srgbClr val="1F497D"/>
              </a:solidFill>
              <a:latin typeface="Tahoma" panose="020B0604030504040204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For example, they should / should not </a:t>
            </a:r>
            <a:r>
              <a:rPr lang="en-US" altLang="zh-CN" sz="2800" b="1" dirty="0">
                <a:solidFill>
                  <a:srgbClr val="000000"/>
                </a:solidFill>
              </a:rPr>
              <a:t>…</a:t>
            </a:r>
            <a:endParaRPr lang="en-US" altLang="zh-CN" sz="2800" b="1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because </a:t>
            </a:r>
            <a:r>
              <a:rPr lang="en-US" altLang="zh-CN" sz="2800" b="1" dirty="0">
                <a:solidFill>
                  <a:srgbClr val="000000"/>
                </a:solidFill>
              </a:rPr>
              <a:t>…</a:t>
            </a:r>
            <a:endParaRPr lang="en-US" altLang="zh-CN" sz="2800" b="1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94570" y="692696"/>
            <a:ext cx="7920880" cy="4464050"/>
          </a:xfrm>
          <a:extLst>
            <a:ext uri="{909E8E84-426E-40DD-AFC4-6F175D3DCCD1}">
              <a14:hiddenFill xmlns:a14="http://schemas.microsoft.com/office/drawing/2010/main">
                <a:solidFill>
                  <a:srgbClr val="E3E8A2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Dear Sir or Madam,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____________________________________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____________________________________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____________________________________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____________________________________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____________________________________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____________________________________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Yours truly,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_________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332656"/>
            <a:ext cx="7924800" cy="1143000"/>
          </a:xfrm>
        </p:spPr>
        <p:txBody>
          <a:bodyPr anchor="b"/>
          <a:lstStyle/>
          <a:p>
            <a:pPr eaLnBrk="1" hangingPunct="1"/>
            <a:r>
              <a:rPr lang="en-US" altLang="zh-CN" dirty="0"/>
              <a:t>Self Check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4431" y="1700808"/>
            <a:ext cx="7693025" cy="2290763"/>
          </a:xfrm>
        </p:spPr>
        <p:txBody>
          <a:bodyPr/>
          <a:lstStyle/>
          <a:p>
            <a:pPr eaLnBrk="1" hangingPunct="1"/>
            <a:r>
              <a:rPr lang="en-US" altLang="zh-CN" b="1" dirty="0"/>
              <a:t>Requests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Could you please do your homework?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Could you take out the rubbish out first?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Could you come back before nine?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755650" y="3933056"/>
            <a:ext cx="7693025" cy="229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800" b="1" dirty="0">
                <a:solidFill>
                  <a:srgbClr val="DB91CD"/>
                </a:solidFill>
                <a:latin typeface="Arial" panose="020B0604020202020204" pitchFamily="34" charset="0"/>
              </a:rPr>
              <a:t>Permission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Could I watch TV?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Could I use your computer?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Could I leave now?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5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25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/>
      <p:bldP spid="22528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32656"/>
            <a:ext cx="8229600" cy="1143000"/>
          </a:xfrm>
        </p:spPr>
        <p:txBody>
          <a:bodyPr anchor="b"/>
          <a:lstStyle/>
          <a:p>
            <a:pPr eaLnBrk="1" hangingPunct="1"/>
            <a:r>
              <a:rPr lang="en-US" altLang="zh-CN" dirty="0"/>
              <a:t>Write your conversations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2132856"/>
            <a:ext cx="7693025" cy="37242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A: Mom, could I watch TV?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B: Yes, you can. But could you please take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     out the rubbish first?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A: …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B: …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2708920"/>
            <a:ext cx="7696200" cy="1224136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zh-CN" altLang="en-US" b="1" dirty="0" smtClean="0"/>
              <a:t>自</a:t>
            </a:r>
            <a:r>
              <a:rPr lang="zh-CN" altLang="en-US" b="1" dirty="0"/>
              <a:t>主整理和复习本单元所学的知识内容，并系统地写在笔记本</a:t>
            </a:r>
            <a:r>
              <a:rPr lang="zh-CN" altLang="en-US" b="1"/>
              <a:t>上</a:t>
            </a:r>
            <a:r>
              <a:rPr lang="zh-CN" altLang="en-US" b="1" smtClean="0"/>
              <a:t>。 </a:t>
            </a:r>
            <a:endParaRPr lang="zh-CN" altLang="en-US" b="1" dirty="0"/>
          </a:p>
        </p:txBody>
      </p:sp>
      <p:sp>
        <p:nvSpPr>
          <p:cNvPr id="227331" name="Text Box 4"/>
          <p:cNvSpPr txBox="1">
            <a:spLocks noChangeArrowheads="1"/>
          </p:cNvSpPr>
          <p:nvPr/>
        </p:nvSpPr>
        <p:spPr bwMode="auto">
          <a:xfrm>
            <a:off x="1043608" y="1196975"/>
            <a:ext cx="35291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FF"/>
                </a:solidFill>
                <a:latin typeface="Tahoma" panose="020B0604030504040204" pitchFamily="34" charset="0"/>
              </a:rPr>
              <a:t>Homework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全屏显示(4:3)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楷体</vt:lpstr>
      <vt:lpstr>宋体</vt:lpstr>
      <vt:lpstr>微软雅黑</vt:lpstr>
      <vt:lpstr>Arial</vt:lpstr>
      <vt:lpstr>Calibri</vt:lpstr>
      <vt:lpstr>Copperplate Gothic Light</vt:lpstr>
      <vt:lpstr>Tahoma</vt:lpstr>
      <vt:lpstr>Times New Roman</vt:lpstr>
      <vt:lpstr>Wingdings</vt:lpstr>
      <vt:lpstr>WWW.2PPT.COM
</vt:lpstr>
      <vt:lpstr> Unit 3 Could you please clean your room?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Self Check</vt:lpstr>
      <vt:lpstr>Write your conversations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2017-10-19T06:52:00Z</dcterms:created>
  <dcterms:modified xsi:type="dcterms:W3CDTF">2023-01-17T03:18:14Z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21683B6C2F2947AD98A3B566D06A8619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