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8" r:id="rId2"/>
    <p:sldId id="343" r:id="rId3"/>
    <p:sldId id="359" r:id="rId4"/>
    <p:sldId id="312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39" r:id="rId13"/>
    <p:sldId id="319" r:id="rId14"/>
    <p:sldId id="346" r:id="rId15"/>
    <p:sldId id="349" r:id="rId16"/>
    <p:sldId id="351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A50021"/>
    <a:srgbClr val="CCFFFF"/>
    <a:srgbClr val="E4BAE5"/>
    <a:srgbClr val="0000FF"/>
    <a:srgbClr val="FFCCFF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0" autoAdjust="0"/>
    <p:restoredTop sz="96786" autoAdjust="0"/>
  </p:normalViewPr>
  <p:slideViewPr>
    <p:cSldViewPr snapToGrid="0">
      <p:cViewPr>
        <p:scale>
          <a:sx n="107" d="100"/>
          <a:sy n="107" d="100"/>
        </p:scale>
        <p:origin x="-96" y="-108"/>
      </p:cViewPr>
      <p:guideLst>
        <p:guide orient="horz" pos="2143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C2C56F9-2480-4781-ACCD-C7C483AB317C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0B991B2-DABD-4941-8E0C-CB3D7743618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991B2-DABD-4941-8E0C-CB3D7743618D}" type="slidenum">
              <a:rPr lang="zh-CN" altLang="en-US" smtClean="0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991B2-DABD-4941-8E0C-CB3D7743618D}" type="slidenum">
              <a:rPr lang="zh-CN" altLang="en-US" smtClean="0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u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6"/>
          <p:cNvSpPr>
            <a:spLocks noChangeArrowheads="1"/>
          </p:cNvSpPr>
          <p:nvPr/>
        </p:nvSpPr>
        <p:spPr bwMode="auto">
          <a:xfrm>
            <a:off x="426127" y="1006212"/>
            <a:ext cx="8336132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C00000"/>
                </a:solidFill>
              </a:rPr>
              <a:t>Module 9   Friendship</a:t>
            </a:r>
          </a:p>
          <a:p>
            <a:pPr algn="ctr">
              <a:spcBef>
                <a:spcPct val="50000"/>
              </a:spcBef>
            </a:pPr>
            <a:r>
              <a:rPr lang="zh-CN" altLang="en-US" sz="5400" dirty="0">
                <a:solidFill>
                  <a:srgbClr val="C00000"/>
                </a:solidFill>
              </a:rPr>
              <a:t>Unit 3 </a:t>
            </a:r>
            <a:r>
              <a:rPr lang="zh-CN" altLang="en-US" sz="5400" dirty="0" smtClean="0">
                <a:solidFill>
                  <a:srgbClr val="C00000"/>
                </a:solidFill>
              </a:rPr>
              <a:t> Language </a:t>
            </a:r>
            <a:r>
              <a:rPr lang="zh-CN" altLang="en-US" sz="5400" dirty="0">
                <a:solidFill>
                  <a:srgbClr val="C00000"/>
                </a:solidFill>
              </a:rPr>
              <a:t>in use</a:t>
            </a:r>
          </a:p>
        </p:txBody>
      </p:sp>
      <p:grpSp>
        <p:nvGrpSpPr>
          <p:cNvPr id="4100" name="Group 4"/>
          <p:cNvGrpSpPr>
            <a:grpSpLocks noChangeAspect="1"/>
          </p:cNvGrpSpPr>
          <p:nvPr/>
        </p:nvGrpSpPr>
        <p:grpSpPr bwMode="auto">
          <a:xfrm>
            <a:off x="2207643" y="3169827"/>
            <a:ext cx="4477241" cy="2420730"/>
            <a:chOff x="0" y="0"/>
            <a:chExt cx="2018" cy="1152"/>
          </a:xfrm>
        </p:grpSpPr>
        <p:pic>
          <p:nvPicPr>
            <p:cNvPr id="4101" name="Picture 5" descr="无标题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1086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 descr="2007110135331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" y="96"/>
              <a:ext cx="914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矩形 7"/>
          <p:cNvSpPr/>
          <p:nvPr/>
        </p:nvSpPr>
        <p:spPr>
          <a:xfrm>
            <a:off x="2959033" y="5817228"/>
            <a:ext cx="3270319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DF23982B-A681-4F49-A7B1-81B04F84E9AC}" type="slidenum">
              <a:rPr lang="zh-CN" altLang="en-US"/>
              <a:t>10</a:t>
            </a:fld>
            <a:endParaRPr lang="en-US" altLang="zh-CN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81000" y="685800"/>
            <a:ext cx="83502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Complete the passage with the correct form of the word and expressions in the box.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315913" y="1516063"/>
            <a:ext cx="8594725" cy="504825"/>
          </a:xfrm>
          <a:prstGeom prst="flowChartAlternateProcess">
            <a:avLst/>
          </a:prstGeom>
          <a:solidFill>
            <a:srgbClr val="CCFFCC"/>
          </a:solidFill>
          <a:ln w="19050">
            <a:solidFill>
              <a:srgbClr val="666699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lvl="2" indent="-567055">
              <a:buSzPct val="100000"/>
            </a:pPr>
            <a:endParaRPr lang="zh-CN" alt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667000" y="15240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follow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circle of friends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733925" y="1524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hidden treasure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743325" y="15240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full of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008813" y="1512888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stay in touch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92100" y="2108200"/>
            <a:ext cx="8610600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    When my grandmother died, I felt my heart break because I love</a:t>
            </a:r>
            <a:r>
              <a:rPr lang="en-US" altLang="zh-CN" dirty="0"/>
              <a:t>d her so much. Many dark days (1) _________ when I tried to recover from my loss. She was (2) __________ love for everyone in the family and every piece of advice she gave me was a (3)_______________. She has a wide (4)________________ and they often came to see her. She (5)______________ with them until her last days.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541963" y="2762250"/>
            <a:ext cx="1328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followed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300663" y="3327400"/>
            <a:ext cx="133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full of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982663" y="4394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hidden treasure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834063" y="4394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circle of friends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875213" y="4927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stayed in touch</a:t>
            </a:r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1500" y="5984875"/>
            <a:ext cx="1176338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bldLvl="0" autoUpdateAnimBg="0"/>
      <p:bldP spid="13323" grpId="0" bldLvl="0" autoUpdateAnimBg="0"/>
      <p:bldP spid="13324" grpId="0" bldLvl="0" autoUpdateAnimBg="0"/>
      <p:bldP spid="13325" grpId="0" bldLvl="0" autoUpdateAnimBg="0"/>
      <p:bldP spid="13326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96F483C-4581-456B-954A-9EE793FFFCB3}" type="slidenum">
              <a:rPr lang="zh-CN" altLang="en-US"/>
              <a:t>11</a:t>
            </a:fld>
            <a:endParaRPr lang="en-US" altLang="zh-CN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81013" y="785813"/>
            <a:ext cx="851058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4475" indent="-2241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016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58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160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732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304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876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448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02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Write about a friend.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Describe your friend. How did your friendship start?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What makes your friend so special?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What do you do together to have fun?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Do you think your friendship will stay the same in the future? Why or why not?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4495800"/>
            <a:ext cx="4532313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150C97B3-E56C-46FF-8B18-5E0F74426397}" type="slidenum">
              <a:rPr lang="zh-CN" altLang="en-US"/>
              <a:t>12</a:t>
            </a:fld>
            <a:endParaRPr lang="en-US" altLang="zh-CN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981200" y="944563"/>
            <a:ext cx="480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6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CC00FF"/>
                </a:solidFill>
                <a:ea typeface="华文行楷" panose="02010800040101010101" pitchFamily="2" charset="-122"/>
              </a:rPr>
              <a:t>Around the world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116013" y="5175250"/>
            <a:ext cx="63246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9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/>
              <a:t>Module task:</a:t>
            </a:r>
          </a:p>
          <a:p>
            <a:pPr>
              <a:lnSpc>
                <a:spcPct val="120000"/>
              </a:lnSpc>
            </a:pPr>
            <a:r>
              <a:rPr lang="en-US" altLang="zh-CN" sz="2800"/>
              <a:t>Making a poster about friendship</a:t>
            </a:r>
          </a:p>
        </p:txBody>
      </p:sp>
      <p:pic>
        <p:nvPicPr>
          <p:cNvPr id="15364" name="Picture 4" descr="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60525"/>
            <a:ext cx="5181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woma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4600" y="1660525"/>
            <a:ext cx="12747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23F795F-29FE-4FC1-A12B-5B557FA2BBEF}" type="slidenum">
              <a:rPr lang="zh-CN" altLang="en-US"/>
              <a:t>13</a:t>
            </a:fld>
            <a:endParaRPr lang="en-US" altLang="zh-CN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5800" y="1524000"/>
            <a:ext cx="7772400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75000"/>
              </a:lnSpc>
            </a:pPr>
            <a:r>
              <a:rPr lang="en-US" altLang="zh-CN" dirty="0"/>
              <a:t>Ⅰ. </a:t>
            </a:r>
            <a:r>
              <a:rPr lang="zh-CN" altLang="en-US" dirty="0"/>
              <a:t>填空</a:t>
            </a:r>
          </a:p>
          <a:p>
            <a:pPr>
              <a:lnSpc>
                <a:spcPct val="175000"/>
              </a:lnSpc>
            </a:pPr>
            <a:r>
              <a:rPr lang="en-US" altLang="zh-CN" dirty="0"/>
              <a:t>1. The teacher asked _______ day yesterday it was.</a:t>
            </a:r>
          </a:p>
          <a:p>
            <a:pPr>
              <a:lnSpc>
                <a:spcPct val="175000"/>
              </a:lnSpc>
            </a:pPr>
            <a:r>
              <a:rPr lang="en-US" altLang="zh-CN" dirty="0"/>
              <a:t>2. I  wondered _________  she was still in  China.</a:t>
            </a:r>
          </a:p>
          <a:p>
            <a:pPr>
              <a:lnSpc>
                <a:spcPct val="175000"/>
              </a:lnSpc>
            </a:pPr>
            <a:r>
              <a:rPr lang="en-US" altLang="zh-CN" dirty="0"/>
              <a:t>3. Nobody knows ________ he will come back  to America  next  year or not. </a:t>
            </a:r>
          </a:p>
          <a:p>
            <a:pPr>
              <a:lnSpc>
                <a:spcPct val="175000"/>
              </a:lnSpc>
            </a:pPr>
            <a:r>
              <a:rPr lang="en-US" altLang="zh-CN" dirty="0"/>
              <a:t>4.My father told me ______the earth goes around the sun.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657600" y="2362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667000" y="2971800"/>
            <a:ext cx="237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if/whether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124200" y="3657600"/>
            <a:ext cx="195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whether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505200" y="4876800"/>
            <a:ext cx="1109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that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427413" y="669925"/>
            <a:ext cx="2590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CC00FF"/>
                </a:solidFill>
              </a:rPr>
              <a:t>Practice </a:t>
            </a:r>
          </a:p>
        </p:txBody>
      </p:sp>
      <p:pic>
        <p:nvPicPr>
          <p:cNvPr id="16392" name="Picture 3" descr="200472711210611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500"/>
            <a:ext cx="7772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taosh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96013" y="422275"/>
            <a:ext cx="33655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  <p:bldP spid="16389" grpId="0" autoUpdateAnimBg="0"/>
      <p:bldP spid="1639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D9C0EEBE-206C-4021-A368-6891BA0DB574}" type="slidenum">
              <a:rPr lang="zh-CN" altLang="en-US"/>
              <a:t>14</a:t>
            </a:fld>
            <a:endParaRPr lang="en-US" altLang="zh-CN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09600" y="838200"/>
            <a:ext cx="8091488" cy="531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tabLst>
                <a:tab pos="304800" algn="l"/>
              </a:tabLst>
            </a:pPr>
            <a:r>
              <a:rPr lang="en-US" altLang="zh-CN" dirty="0"/>
              <a:t>Ⅱ. </a:t>
            </a:r>
            <a:r>
              <a:rPr lang="zh-CN" altLang="en-US" dirty="0"/>
              <a:t>句型转换</a:t>
            </a:r>
          </a:p>
          <a:p>
            <a:pPr>
              <a:lnSpc>
                <a:spcPct val="110000"/>
              </a:lnSpc>
              <a:tabLst>
                <a:tab pos="304800" algn="l"/>
              </a:tabLst>
            </a:pPr>
            <a:r>
              <a:rPr lang="en-US" altLang="zh-CN" dirty="0"/>
              <a:t>1. Why don’t you go boating on the river? </a:t>
            </a:r>
            <a:r>
              <a:rPr lang="zh-CN" altLang="en-US" dirty="0"/>
              <a:t>（改为同义句）</a:t>
            </a:r>
          </a:p>
          <a:p>
            <a:pPr>
              <a:lnSpc>
                <a:spcPct val="110000"/>
              </a:lnSpc>
              <a:tabLst>
                <a:tab pos="304800" algn="l"/>
              </a:tabLst>
            </a:pPr>
            <a:r>
              <a:rPr lang="zh-CN" altLang="en-US" dirty="0"/>
              <a:t>  </a:t>
            </a:r>
            <a:r>
              <a:rPr lang="en-US" altLang="zh-CN" dirty="0"/>
              <a:t>______  ______ go boating on the river?</a:t>
            </a:r>
          </a:p>
          <a:p>
            <a:pPr>
              <a:lnSpc>
                <a:spcPct val="110000"/>
              </a:lnSpc>
              <a:tabLst>
                <a:tab pos="304800" algn="l"/>
              </a:tabLst>
            </a:pPr>
            <a:r>
              <a:rPr lang="en-US" altLang="zh-CN" dirty="0"/>
              <a:t>2. My sister is helping my mother wash clothes now. </a:t>
            </a:r>
          </a:p>
          <a:p>
            <a:pPr>
              <a:lnSpc>
                <a:spcPct val="110000"/>
              </a:lnSpc>
              <a:tabLst>
                <a:tab pos="304800" algn="l"/>
              </a:tabLst>
            </a:pPr>
            <a:r>
              <a:rPr lang="zh-CN" altLang="en-US" dirty="0"/>
              <a:t>（用</a:t>
            </a:r>
            <a:r>
              <a:rPr lang="en-US" altLang="zh-CN" dirty="0"/>
              <a:t>just now</a:t>
            </a:r>
            <a:r>
              <a:rPr lang="zh-CN" altLang="en-US" dirty="0"/>
              <a:t>替换</a:t>
            </a:r>
            <a:r>
              <a:rPr lang="en-US" altLang="zh-CN" dirty="0"/>
              <a:t>now</a:t>
            </a:r>
            <a:r>
              <a:rPr lang="zh-CN" altLang="en-US" dirty="0"/>
              <a:t>）</a:t>
            </a:r>
          </a:p>
          <a:p>
            <a:pPr>
              <a:lnSpc>
                <a:spcPct val="110000"/>
              </a:lnSpc>
              <a:tabLst>
                <a:tab pos="304800" algn="l"/>
              </a:tabLst>
            </a:pPr>
            <a:r>
              <a:rPr lang="zh-CN" altLang="en-US" dirty="0"/>
              <a:t>  </a:t>
            </a:r>
            <a:r>
              <a:rPr lang="en-US" altLang="zh-CN" dirty="0"/>
              <a:t>My sister ______ my mother wash clothes _____  _____.</a:t>
            </a:r>
          </a:p>
          <a:p>
            <a:pPr>
              <a:lnSpc>
                <a:spcPct val="110000"/>
              </a:lnSpc>
              <a:tabLst>
                <a:tab pos="304800" algn="l"/>
              </a:tabLst>
            </a:pPr>
            <a:r>
              <a:rPr lang="en-US" altLang="zh-CN" dirty="0"/>
              <a:t>3. Please tell me, “Why does Sally miss her parents?” </a:t>
            </a:r>
          </a:p>
          <a:p>
            <a:pPr>
              <a:lnSpc>
                <a:spcPct val="110000"/>
              </a:lnSpc>
              <a:tabLst>
                <a:tab pos="304800" algn="l"/>
              </a:tabLst>
            </a:pPr>
            <a:r>
              <a:rPr lang="zh-CN" altLang="en-US" dirty="0"/>
              <a:t>（改成含宾语从句的复合句）</a:t>
            </a:r>
          </a:p>
          <a:p>
            <a:pPr>
              <a:lnSpc>
                <a:spcPct val="110000"/>
              </a:lnSpc>
              <a:tabLst>
                <a:tab pos="304800" algn="l"/>
              </a:tabLst>
            </a:pPr>
            <a:r>
              <a:rPr lang="zh-CN" altLang="en-US" dirty="0"/>
              <a:t>  </a:t>
            </a:r>
            <a:r>
              <a:rPr lang="en-US" altLang="zh-CN" dirty="0"/>
              <a:t>Please tell me ______  ______  _______  ______  _______.</a:t>
            </a:r>
          </a:p>
          <a:p>
            <a:pPr>
              <a:lnSpc>
                <a:spcPct val="110000"/>
              </a:lnSpc>
              <a:tabLst>
                <a:tab pos="304800" algn="l"/>
              </a:tabLst>
            </a:pPr>
            <a:r>
              <a:rPr lang="en-US" altLang="zh-CN" dirty="0"/>
              <a:t>4. I wanted to know, “Is he doing his homework?”  </a:t>
            </a:r>
          </a:p>
          <a:p>
            <a:pPr>
              <a:lnSpc>
                <a:spcPct val="110000"/>
              </a:lnSpc>
              <a:tabLst>
                <a:tab pos="304800" algn="l"/>
              </a:tabLst>
            </a:pPr>
            <a:r>
              <a:rPr lang="zh-CN" altLang="en-US" dirty="0"/>
              <a:t>（改成含宾语从句的复合句）</a:t>
            </a:r>
          </a:p>
          <a:p>
            <a:pPr>
              <a:lnSpc>
                <a:spcPct val="110000"/>
              </a:lnSpc>
              <a:tabLst>
                <a:tab pos="304800" algn="l"/>
              </a:tabLst>
            </a:pPr>
            <a:r>
              <a:rPr lang="zh-CN" altLang="en-US" dirty="0"/>
              <a:t>  </a:t>
            </a:r>
            <a:r>
              <a:rPr lang="en-US" altLang="zh-CN" dirty="0"/>
              <a:t>I wanted to know _________  ______  _______  _______ his homework.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90600" y="1473200"/>
            <a:ext cx="1828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srgbClr val="FF0000"/>
                </a:solidFill>
              </a:rPr>
              <a:t>Why      not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981200" y="2798763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helped                                             just     now</a:t>
            </a:r>
            <a:r>
              <a:rPr lang="en-US" altLang="zh-CN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667000" y="3898900"/>
            <a:ext cx="5715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srgbClr val="FF0000"/>
                </a:solidFill>
              </a:rPr>
              <a:t>why       Sally       misses     her      parents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032125" y="5237163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>
                <a:solidFill>
                  <a:srgbClr val="A50021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if/whether       he         was       doing</a:t>
            </a:r>
            <a:r>
              <a:rPr lang="en-US" altLang="zh-CN">
                <a:solidFill>
                  <a:srgbClr val="A50021"/>
                </a:solidFill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2" grpId="0" autoUpdateAnimBg="0"/>
      <p:bldP spid="17413" grpId="0" autoUpdateAnimBg="0"/>
      <p:bldP spid="1741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746BEABF-D64F-417E-810E-03B31871027E}" type="slidenum">
              <a:rPr lang="zh-CN" altLang="en-US"/>
              <a:t>15</a:t>
            </a:fld>
            <a:endParaRPr lang="en-US" altLang="zh-CN"/>
          </a:p>
        </p:txBody>
      </p:sp>
      <p:pic>
        <p:nvPicPr>
          <p:cNvPr id="18434" name="Picture 5" descr="BS00554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914400"/>
            <a:ext cx="21605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500063" y="1528763"/>
            <a:ext cx="8228012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CC00FF"/>
                </a:solidFill>
                <a:latin typeface="Times New Roman" panose="02020603050405020304" pitchFamily="18" charset="0"/>
              </a:rPr>
              <a:t>Homework</a:t>
            </a:r>
          </a:p>
          <a:p>
            <a:pPr algn="just">
              <a:lnSpc>
                <a:spcPct val="19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Write a few sentences about friendship such as “We all need friendship.” and “Our friendship will last forever.”</a:t>
            </a:r>
          </a:p>
        </p:txBody>
      </p:sp>
      <p:pic>
        <p:nvPicPr>
          <p:cNvPr id="18436" name="Picture 11" descr="图片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4800600"/>
            <a:ext cx="777557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7194A48A-B6EC-4069-8EF1-FAC2A74C6B56}" type="slidenum">
              <a:rPr lang="zh-CN" altLang="en-US"/>
              <a:t>16</a:t>
            </a:fld>
            <a:endParaRPr lang="en-US" altLang="zh-CN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159276" y="2122796"/>
            <a:ext cx="70818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000" b="0" dirty="0">
                <a:ea typeface="黑体" panose="02010609060101010101" pitchFamily="2" charset="-122"/>
              </a:rPr>
              <a:t>The world is but a little place, after all.</a:t>
            </a:r>
          </a:p>
          <a:p>
            <a:pPr algn="ctr">
              <a:lnSpc>
                <a:spcPct val="140000"/>
              </a:lnSpc>
            </a:pPr>
            <a:r>
              <a:rPr lang="zh-CN" altLang="en-US" sz="3000" b="0" dirty="0">
                <a:latin typeface="黑体" panose="02010609060101010101" pitchFamily="2" charset="-122"/>
                <a:ea typeface="黑体" panose="02010609060101010101" pitchFamily="2" charset="-122"/>
              </a:rPr>
              <a:t>海内存知己，天涯若比邻</a:t>
            </a:r>
            <a:r>
              <a:rPr lang="zh-CN" altLang="en-US" sz="3000" b="0" dirty="0" smtClean="0">
                <a:latin typeface="黑体" panose="02010609060101010101" pitchFamily="2" charset="-122"/>
                <a:ea typeface="黑体" panose="02010609060101010101" pitchFamily="2" charset="-122"/>
              </a:rPr>
              <a:t>。 </a:t>
            </a:r>
            <a:endParaRPr lang="zh-CN" altLang="en-US" sz="30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528DDC7-F00C-4DD7-835A-AF5EE93F4A6B}" type="slidenum">
              <a:rPr lang="zh-CN" altLang="en-US"/>
              <a:t>2</a:t>
            </a:fld>
            <a:endParaRPr lang="en-US" altLang="zh-CN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160020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9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Language practice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838200" y="2286000"/>
            <a:ext cx="304800" cy="228600"/>
          </a:xfrm>
          <a:prstGeom prst="star5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838200" y="2819400"/>
            <a:ext cx="304800" cy="228600"/>
          </a:xfrm>
          <a:prstGeom prst="star5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838200" y="3429000"/>
            <a:ext cx="304800" cy="228600"/>
          </a:xfrm>
          <a:prstGeom prst="star5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838200" y="3962400"/>
            <a:ext cx="304800" cy="228600"/>
          </a:xfrm>
          <a:prstGeom prst="star5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838200" y="4495800"/>
            <a:ext cx="304800" cy="228600"/>
          </a:xfrm>
          <a:prstGeom prst="star5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914400" y="5029200"/>
            <a:ext cx="304800" cy="228600"/>
          </a:xfrm>
          <a:prstGeom prst="star5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143000" y="685800"/>
            <a:ext cx="1905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CC00FF"/>
                </a:solidFill>
              </a:rPr>
              <a:t>Revision 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219200" y="2057400"/>
            <a:ext cx="68580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Could you explain </a:t>
            </a:r>
            <a:r>
              <a:rPr lang="zh-CN" altLang="en-US" dirty="0">
                <a:solidFill>
                  <a:srgbClr val="FF0000"/>
                </a:solidFill>
              </a:rPr>
              <a:t>what happened then</a:t>
            </a:r>
            <a:r>
              <a:rPr lang="zh-CN" altLang="en-US" dirty="0"/>
              <a:t>?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Can you tell me </a:t>
            </a:r>
            <a:r>
              <a:rPr lang="zh-CN" altLang="en-US" dirty="0">
                <a:solidFill>
                  <a:srgbClr val="FF0000"/>
                </a:solidFill>
              </a:rPr>
              <a:t>how she’s different</a:t>
            </a:r>
            <a:r>
              <a:rPr lang="zh-CN" altLang="en-US" dirty="0"/>
              <a:t>?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Could I ask </a:t>
            </a:r>
            <a:r>
              <a:rPr lang="zh-CN" altLang="en-US" dirty="0">
                <a:solidFill>
                  <a:srgbClr val="FF0000"/>
                </a:solidFill>
              </a:rPr>
              <a:t>if you’ve mentioned this to her</a:t>
            </a:r>
            <a:r>
              <a:rPr lang="zh-CN" altLang="en-US" dirty="0"/>
              <a:t>?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Do you know </a:t>
            </a:r>
            <a:r>
              <a:rPr lang="zh-CN" altLang="en-US" dirty="0">
                <a:solidFill>
                  <a:srgbClr val="FF0000"/>
                </a:solidFill>
              </a:rPr>
              <a:t>why she treats you like that</a:t>
            </a:r>
            <a:r>
              <a:rPr lang="zh-CN" altLang="en-US" dirty="0"/>
              <a:t>?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I did not know </a:t>
            </a:r>
            <a:r>
              <a:rPr lang="zh-CN" altLang="en-US" dirty="0">
                <a:solidFill>
                  <a:srgbClr val="FF0000"/>
                </a:solidFill>
              </a:rPr>
              <a:t>who she was</a:t>
            </a:r>
            <a:r>
              <a:rPr lang="zh-CN" alt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I asked her </a:t>
            </a:r>
            <a:r>
              <a:rPr lang="zh-CN" altLang="en-US" dirty="0">
                <a:solidFill>
                  <a:srgbClr val="FF0000"/>
                </a:solidFill>
              </a:rPr>
              <a:t>why she smiled at me that day</a:t>
            </a:r>
            <a:r>
              <a:rPr lang="zh-CN" altLang="en-US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AE706640-84C7-4777-AA31-AC9CF5E08F60}" type="slidenum">
              <a:rPr lang="zh-CN" altLang="en-US"/>
              <a:t>3</a:t>
            </a:fld>
            <a:endParaRPr lang="en-US" altLang="zh-CN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95400" y="2498725"/>
            <a:ext cx="7543800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en-US" altLang="zh-CN" dirty="0">
                <a:solidFill>
                  <a:srgbClr val="FF0000"/>
                </a:solidFill>
              </a:rPr>
              <a:t>1. </a:t>
            </a:r>
            <a:r>
              <a:rPr lang="zh-CN" altLang="en-US" dirty="0">
                <a:solidFill>
                  <a:srgbClr val="FF0000"/>
                </a:solidFill>
              </a:rPr>
              <a:t>当从句为陈述句时</a:t>
            </a:r>
            <a:r>
              <a:rPr lang="en-US" altLang="zh-CN" dirty="0">
                <a:solidFill>
                  <a:srgbClr val="FF0000"/>
                </a:solidFill>
              </a:rPr>
              <a:t>, </a:t>
            </a:r>
            <a:r>
              <a:rPr lang="zh-CN" altLang="en-US" dirty="0">
                <a:solidFill>
                  <a:srgbClr val="FF0000"/>
                </a:solidFill>
              </a:rPr>
              <a:t>用连词 </a:t>
            </a:r>
            <a:r>
              <a:rPr lang="en-US" altLang="zh-CN" dirty="0">
                <a:solidFill>
                  <a:srgbClr val="FF0000"/>
                </a:solidFill>
              </a:rPr>
              <a:t>that </a:t>
            </a:r>
            <a:r>
              <a:rPr lang="zh-CN" altLang="en-US" dirty="0">
                <a:solidFill>
                  <a:srgbClr val="FF0000"/>
                </a:solidFill>
              </a:rPr>
              <a:t>引导</a:t>
            </a:r>
            <a:r>
              <a:rPr lang="en-US" altLang="zh-CN" dirty="0">
                <a:solidFill>
                  <a:srgbClr val="FF0000"/>
                </a:solidFill>
              </a:rPr>
              <a:t>;</a:t>
            </a:r>
          </a:p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en-US" altLang="zh-CN" dirty="0">
                <a:solidFill>
                  <a:srgbClr val="FF0000"/>
                </a:solidFill>
              </a:rPr>
              <a:t>2. </a:t>
            </a:r>
            <a:r>
              <a:rPr lang="zh-CN" altLang="en-US" dirty="0">
                <a:solidFill>
                  <a:srgbClr val="FF0000"/>
                </a:solidFill>
              </a:rPr>
              <a:t>当从句为一般疑问句时</a:t>
            </a:r>
            <a:r>
              <a:rPr lang="en-US" altLang="zh-CN" dirty="0">
                <a:solidFill>
                  <a:srgbClr val="FF0000"/>
                </a:solidFill>
              </a:rPr>
              <a:t>, </a:t>
            </a:r>
            <a:r>
              <a:rPr lang="zh-CN" altLang="en-US" dirty="0">
                <a:solidFill>
                  <a:srgbClr val="FF0000"/>
                </a:solidFill>
              </a:rPr>
              <a:t>用 </a:t>
            </a:r>
            <a:r>
              <a:rPr lang="en-US" altLang="zh-CN" dirty="0">
                <a:solidFill>
                  <a:srgbClr val="FF0000"/>
                </a:solidFill>
              </a:rPr>
              <a:t>if / whether (</a:t>
            </a:r>
            <a:r>
              <a:rPr lang="zh-CN" altLang="en-US" dirty="0">
                <a:solidFill>
                  <a:srgbClr val="FF0000"/>
                </a:solidFill>
              </a:rPr>
              <a:t>但</a:t>
            </a:r>
            <a:r>
              <a:rPr lang="en-US" altLang="zh-CN" dirty="0">
                <a:solidFill>
                  <a:srgbClr val="FF0000"/>
                </a:solidFill>
              </a:rPr>
              <a:t>whether</a:t>
            </a:r>
            <a:r>
              <a:rPr lang="zh-CN" altLang="en-US" dirty="0">
                <a:solidFill>
                  <a:srgbClr val="FF0000"/>
                </a:solidFill>
              </a:rPr>
              <a:t>可以与</a:t>
            </a:r>
            <a:r>
              <a:rPr lang="en-US" altLang="zh-CN" dirty="0">
                <a:solidFill>
                  <a:srgbClr val="FF0000"/>
                </a:solidFill>
              </a:rPr>
              <a:t>or not</a:t>
            </a:r>
            <a:r>
              <a:rPr lang="zh-CN" altLang="en-US" dirty="0">
                <a:solidFill>
                  <a:srgbClr val="FF0000"/>
                </a:solidFill>
              </a:rPr>
              <a:t>连用</a:t>
            </a:r>
            <a:r>
              <a:rPr lang="en-US" altLang="zh-CN" dirty="0">
                <a:solidFill>
                  <a:srgbClr val="FF0000"/>
                </a:solidFill>
              </a:rPr>
              <a:t>, if</a:t>
            </a:r>
            <a:r>
              <a:rPr lang="zh-CN" altLang="en-US" dirty="0">
                <a:solidFill>
                  <a:srgbClr val="FF0000"/>
                </a:solidFill>
              </a:rPr>
              <a:t>不能</a:t>
            </a:r>
            <a:r>
              <a:rPr lang="en-US" altLang="zh-CN" dirty="0">
                <a:solidFill>
                  <a:srgbClr val="FF0000"/>
                </a:solidFill>
              </a:rPr>
              <a:t>);</a:t>
            </a:r>
          </a:p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en-US" altLang="zh-CN" dirty="0">
                <a:solidFill>
                  <a:srgbClr val="FF0000"/>
                </a:solidFill>
              </a:rPr>
              <a:t>3. </a:t>
            </a:r>
            <a:r>
              <a:rPr lang="zh-CN" altLang="en-US" dirty="0">
                <a:solidFill>
                  <a:srgbClr val="FF0000"/>
                </a:solidFill>
              </a:rPr>
              <a:t>当从句为特殊疑问句时</a:t>
            </a:r>
            <a:r>
              <a:rPr lang="en-US" altLang="zh-CN" dirty="0">
                <a:solidFill>
                  <a:srgbClr val="FF0000"/>
                </a:solidFill>
              </a:rPr>
              <a:t>, </a:t>
            </a:r>
            <a:r>
              <a:rPr lang="zh-CN" altLang="en-US" dirty="0">
                <a:solidFill>
                  <a:srgbClr val="FF0000"/>
                </a:solidFill>
              </a:rPr>
              <a:t>用</a:t>
            </a:r>
            <a:r>
              <a:rPr lang="en-US" altLang="zh-CN" dirty="0">
                <a:solidFill>
                  <a:srgbClr val="FF0000"/>
                </a:solidFill>
              </a:rPr>
              <a:t>when, where, how, why, who, what </a:t>
            </a:r>
            <a:r>
              <a:rPr lang="zh-CN" altLang="en-US" dirty="0">
                <a:solidFill>
                  <a:srgbClr val="FF0000"/>
                </a:solidFill>
              </a:rPr>
              <a:t>等疑问词引导。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295400" y="1858963"/>
            <a:ext cx="5105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宾语从句的引导词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233488" y="5394325"/>
            <a:ext cx="77581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</a:rPr>
              <a:t>不管是一般疑问句还是特殊疑问句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</a:rPr>
              <a:t>,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</a:rPr>
              <a:t>宾语从句都要用陈述语序。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233488" y="4708525"/>
            <a:ext cx="4572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宾语从句的语序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133600" y="13462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CC00FF"/>
                </a:solidFill>
              </a:rPr>
              <a:t>The Object Clause</a:t>
            </a:r>
            <a:r>
              <a:rPr lang="zh-CN" altLang="en-US" dirty="0">
                <a:solidFill>
                  <a:srgbClr val="CC00FF"/>
                </a:solidFill>
              </a:rPr>
              <a:t>宾语从句</a:t>
            </a:r>
          </a:p>
        </p:txBody>
      </p:sp>
      <p:pic>
        <p:nvPicPr>
          <p:cNvPr id="6151" name="Picture 7" descr="米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762000"/>
            <a:ext cx="10668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utoUpdateAnimBg="0"/>
      <p:bldP spid="6148" grpId="0" autoUpdateAnimBg="0"/>
      <p:bldP spid="614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A7F56D9-1D0A-4A7C-AC8F-D61FBAECA542}" type="slidenum">
              <a:rPr lang="zh-CN" altLang="en-US"/>
              <a:t>4</a:t>
            </a:fld>
            <a:endParaRPr lang="en-US" altLang="zh-CN"/>
          </a:p>
        </p:txBody>
      </p:sp>
      <p:sp>
        <p:nvSpPr>
          <p:cNvPr id="7170" name="AutoShape 2" descr="大棋盘"/>
          <p:cNvSpPr>
            <a:spLocks noChangeArrowheads="1"/>
          </p:cNvSpPr>
          <p:nvPr/>
        </p:nvSpPr>
        <p:spPr bwMode="auto">
          <a:xfrm>
            <a:off x="228600" y="2286000"/>
            <a:ext cx="3352800" cy="3505200"/>
          </a:xfrm>
          <a:prstGeom prst="foldedCorner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1000" y="2281238"/>
            <a:ext cx="3276600" cy="328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zh-CN" altLang="en-US" sz="2200" dirty="0"/>
              <a:t>I asked her ...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zh-CN" altLang="en-US" sz="2200" dirty="0"/>
              <a:t>I do not remember ...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zh-CN" altLang="en-US" sz="2200" dirty="0"/>
              <a:t>I cannot find out ...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zh-CN" altLang="en-US" sz="2200" dirty="0"/>
              <a:t>I do not understand ...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zh-CN" altLang="en-US" sz="2200" dirty="0"/>
              <a:t>I could not decide ...</a:t>
            </a:r>
          </a:p>
        </p:txBody>
      </p:sp>
      <p:sp>
        <p:nvSpPr>
          <p:cNvPr id="7172" name="AutoShape 4" descr="大棋盘"/>
          <p:cNvSpPr>
            <a:spLocks noChangeArrowheads="1"/>
          </p:cNvSpPr>
          <p:nvPr/>
        </p:nvSpPr>
        <p:spPr bwMode="auto">
          <a:xfrm rot="10800000">
            <a:off x="3810000" y="2057400"/>
            <a:ext cx="5105400" cy="3657600"/>
          </a:xfrm>
          <a:prstGeom prst="foldedCorner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038600" y="2281238"/>
            <a:ext cx="5029200" cy="328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AutoNum type="alphaLcParenR"/>
            </a:pPr>
            <a:r>
              <a:rPr lang="zh-CN" altLang="en-US" sz="2200" dirty="0"/>
              <a:t>...when I should call her.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AutoNum type="alphaLcParenR"/>
            </a:pPr>
            <a:r>
              <a:rPr lang="zh-CN" altLang="en-US" sz="2200" dirty="0"/>
              <a:t>...why he looks worried.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AutoNum type="alphaLcParenR"/>
            </a:pPr>
            <a:r>
              <a:rPr lang="zh-CN" altLang="en-US" sz="2200" dirty="0"/>
              <a:t>...if she would like to go with me.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AutoNum type="alphaLcParenR"/>
            </a:pPr>
            <a:r>
              <a:rPr lang="zh-CN" altLang="en-US" sz="2200" dirty="0"/>
              <a:t>...how long he would be away.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AutoNum type="alphaLcParenR"/>
            </a:pPr>
            <a:r>
              <a:rPr lang="zh-CN" altLang="en-US" sz="2200" dirty="0"/>
              <a:t>...where I met her for the first time.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04800" y="838200"/>
            <a:ext cx="8302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C00FF"/>
                </a:solidFill>
              </a:rPr>
              <a:t>Match the two parts of the sentences. There may be more than one possibility.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utoUpdateAnimBg="0"/>
      <p:bldP spid="7172" grpId="0" animBg="1"/>
      <p:bldP spid="717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8C62CCC1-8CEE-4C05-AF44-660EFCF7F686}" type="slidenum">
              <a:rPr lang="zh-CN" altLang="en-US"/>
              <a:t>5</a:t>
            </a:fld>
            <a:endParaRPr lang="en-US" altLang="zh-CN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06375" y="1600200"/>
            <a:ext cx="8839200" cy="44767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marL="787400" indent="-7702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244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701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159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16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073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30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87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45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    Jo: Hi, Anna. Did you get the invitation to the end-of-term     concert?</a:t>
            </a:r>
          </a:p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Anna: Yes, I did.</a:t>
            </a:r>
          </a:p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     Jo: Could you tell me (1) __________ you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’re going to come?</a:t>
            </a:r>
          </a:p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Anna:  Yes, I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’d love to.</a:t>
            </a:r>
          </a:p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    Jo: That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’s great. What about Tony? Do you know </a:t>
            </a:r>
          </a:p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(2) __________ he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’s coming?</a:t>
            </a:r>
          </a:p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Anna: Yes, he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’s coming. Don’t forget, he’s in the school band.</a:t>
            </a:r>
          </a:p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    Jo:  So do you know (3) __________ the band will play at the  concert?</a:t>
            </a:r>
          </a:p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Anna: Of course! But I don't know (4) ________ they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’re playing.</a:t>
            </a:r>
          </a:p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    Jo: I think they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’re playing first.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2400" y="865188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Complete the conversation with</a:t>
            </a:r>
            <a:r>
              <a:rPr lang="zh-CN" altLang="en-US" i="1" dirty="0"/>
              <a:t> </a:t>
            </a:r>
            <a:r>
              <a:rPr lang="zh-CN" altLang="en-US" i="1" dirty="0">
                <a:solidFill>
                  <a:srgbClr val="FF0000"/>
                </a:solidFill>
              </a:rPr>
              <a:t>if, what, when, whether</a:t>
            </a:r>
            <a:r>
              <a:rPr lang="zh-CN" altLang="en-US" dirty="0">
                <a:solidFill>
                  <a:srgbClr val="FF0000"/>
                </a:solidFill>
              </a:rPr>
              <a:t> or </a:t>
            </a:r>
            <a:r>
              <a:rPr lang="zh-CN" altLang="en-US" i="1" dirty="0">
                <a:solidFill>
                  <a:srgbClr val="FF0000"/>
                </a:solidFill>
              </a:rPr>
              <a:t>why</a:t>
            </a:r>
            <a:r>
              <a:rPr lang="zh-CN" alt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702050" y="4495800"/>
            <a:ext cx="196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if / whether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01775" y="3733800"/>
            <a:ext cx="196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if / whether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006850" y="2667000"/>
            <a:ext cx="196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if / whether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464175" y="5257800"/>
            <a:ext cx="196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when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ldLvl="0" autoUpdateAnimBg="0"/>
      <p:bldP spid="8197" grpId="0" bldLvl="0" autoUpdateAnimBg="0"/>
      <p:bldP spid="8198" grpId="0" bldLvl="0" autoUpdateAnimBg="0"/>
      <p:bldP spid="8199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A5EF816-2F51-400A-8A55-45665D061DE8}" type="slidenum">
              <a:rPr lang="zh-CN" altLang="en-US"/>
              <a:t>6</a:t>
            </a:fld>
            <a:endParaRPr lang="en-US" altLang="zh-CN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5438" y="685800"/>
            <a:ext cx="85344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0" indent="-849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314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7716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28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860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1432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00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0576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1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Anna: Do you know (5)__________ Tony has written a new song for the concert?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    Jo: Yes, he told me that he had, but I think it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’s a surprise.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Anna: I've heard that Arthur isn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’t going to play the piano at the concert. Do you know (6)________?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    Jo: Yes. He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’s broken his arm.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Anna: Oh dear, that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’s terrible!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441700" y="741363"/>
            <a:ext cx="176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if / whether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97413" y="2600325"/>
            <a:ext cx="176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why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036223"/>
            <a:ext cx="3733800" cy="260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599" y="4224291"/>
            <a:ext cx="4132263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utoUpdateAnimBg="0"/>
      <p:bldP spid="9220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7708478C-C3C9-4EBA-8979-6A064C51E8A7}" type="slidenum">
              <a:rPr lang="zh-CN" altLang="en-US"/>
              <a:t>7</a:t>
            </a:fld>
            <a:endParaRPr lang="en-US" altLang="zh-CN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14338" y="808038"/>
            <a:ext cx="8348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Complete the conversations with the expressions in the box.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438400" y="1677988"/>
            <a:ext cx="5886450" cy="2849562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AutoNum type="alphaLcParenR"/>
            </a:pPr>
            <a:r>
              <a:rPr lang="zh-CN" altLang="en-US" dirty="0"/>
              <a:t> I’m afraid you have the wrong number</a:t>
            </a:r>
          </a:p>
          <a:p>
            <a:pPr marL="342900" indent="-342900">
              <a:buSzPct val="100000"/>
              <a:buFont typeface="Arial" panose="020B0604020202020204" pitchFamily="34" charset="0"/>
              <a:buAutoNum type="alphaLcParenR"/>
            </a:pPr>
            <a:r>
              <a:rPr lang="zh-CN" altLang="en-US" dirty="0"/>
              <a:t> Can I help you</a:t>
            </a:r>
          </a:p>
          <a:p>
            <a:pPr marL="342900" indent="-342900">
              <a:buSzPct val="100000"/>
              <a:buFont typeface="Arial" panose="020B0604020202020204" pitchFamily="34" charset="0"/>
              <a:buAutoNum type="alphaLcParenR"/>
            </a:pPr>
            <a:r>
              <a:rPr lang="zh-CN" altLang="en-US" dirty="0"/>
              <a:t> May I speak to Jack</a:t>
            </a:r>
          </a:p>
          <a:p>
            <a:pPr marL="342900" indent="-342900">
              <a:buSzPct val="100000"/>
              <a:buFont typeface="Arial" panose="020B0604020202020204" pitchFamily="34" charset="0"/>
              <a:buAutoNum type="alphaLcParenR"/>
            </a:pPr>
            <a:r>
              <a:rPr lang="zh-CN" altLang="en-US" dirty="0"/>
              <a:t> hold the line</a:t>
            </a:r>
          </a:p>
          <a:p>
            <a:pPr marL="342900" indent="-342900">
              <a:buSzPct val="100000"/>
              <a:buFont typeface="Arial" panose="020B0604020202020204" pitchFamily="34" charset="0"/>
              <a:buAutoNum type="alphaLcParenR"/>
            </a:pPr>
            <a:r>
              <a:rPr lang="zh-CN" altLang="en-US" dirty="0"/>
              <a:t> I'll call back later</a:t>
            </a:r>
          </a:p>
          <a:p>
            <a:pPr marL="342900" indent="-342900">
              <a:buSzPct val="100000"/>
              <a:buFont typeface="Arial" panose="020B0604020202020204" pitchFamily="34" charset="0"/>
              <a:buAutoNum type="alphaLcParenR"/>
            </a:pPr>
            <a:r>
              <a:rPr lang="zh-CN" altLang="en-US" dirty="0"/>
              <a:t> Jack isn’t there right now</a:t>
            </a:r>
          </a:p>
          <a:p>
            <a:pPr marL="342900" indent="-342900">
              <a:buSzPct val="100000"/>
              <a:buFont typeface="Arial" panose="020B0604020202020204" pitchFamily="34" charset="0"/>
              <a:buAutoNum type="alphaLcParenR"/>
            </a:pPr>
            <a:r>
              <a:rPr lang="zh-CN" altLang="en-US" dirty="0"/>
              <a:t> Who’s calling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17811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4953000"/>
            <a:ext cx="11525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7D0F0E8A-13A4-4CF8-9098-6C5754764DCB}" type="slidenum">
              <a:rPr lang="zh-CN" altLang="en-US"/>
              <a:t>8</a:t>
            </a:fld>
            <a:endParaRPr lang="en-US" altLang="zh-C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8610600" cy="586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6477000" y="762000"/>
            <a:ext cx="533400" cy="533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5942013" y="534988"/>
            <a:ext cx="611187" cy="7810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zh-CN" sz="3200" b="0"/>
              <a:t>b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2970213" y="1335088"/>
            <a:ext cx="611187" cy="7810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3200" b="0"/>
              <a:t>a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2894013" y="3036888"/>
            <a:ext cx="611187" cy="7810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zh-CN" sz="3200" b="0"/>
              <a:t>c</a:t>
            </a: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1674813" y="3544888"/>
            <a:ext cx="611187" cy="7810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3200" b="0"/>
              <a:t>g</a:t>
            </a: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2741613" y="4383088"/>
            <a:ext cx="611187" cy="7810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3200" b="0"/>
              <a:t>d</a:t>
            </a:r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3122613" y="5221288"/>
            <a:ext cx="611187" cy="7810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3200" b="0"/>
              <a:t>f</a:t>
            </a: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4189413" y="5830888"/>
            <a:ext cx="611187" cy="7810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3200" b="0"/>
              <a:t>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/>
      <p:bldP spid="11269" grpId="0" bldLvl="0"/>
      <p:bldP spid="11270" grpId="0" bldLvl="0"/>
      <p:bldP spid="11271" grpId="0" bldLvl="0"/>
      <p:bldP spid="11272" grpId="0" bldLvl="0"/>
      <p:bldP spid="11273" grpId="0" bldLvl="0"/>
      <p:bldP spid="11274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9F95753-0E55-477F-9316-4E3E2149D436}" type="slidenum">
              <a:rPr lang="zh-CN" altLang="en-US"/>
              <a:t>9</a:t>
            </a:fld>
            <a:endParaRPr lang="en-US" altLang="zh-CN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14338" y="808038"/>
            <a:ext cx="8348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Complete the conversation with the words in the box.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220788" y="1393825"/>
            <a:ext cx="6932612" cy="504825"/>
          </a:xfrm>
          <a:prstGeom prst="flowChartAlternateProcess">
            <a:avLst/>
          </a:prstGeom>
          <a:solidFill>
            <a:srgbClr val="CCFFCC"/>
          </a:solidFill>
          <a:ln w="1905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lvl="2" indent="-567055">
              <a:buSzPct val="100000"/>
            </a:pPr>
            <a:r>
              <a:rPr lang="zh-CN" altLang="en-US"/>
              <a:t>include   lonely   suggestion   trust   worried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8938" y="2089150"/>
            <a:ext cx="914241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9880" indent="-3098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670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242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81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386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958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530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102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674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A: Why are you so (1)___________?</a:t>
            </a:r>
          </a:p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B: I’ m new here and the students in my class don’t</a:t>
            </a:r>
          </a:p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    (2) __________ me. I feel so (3) __________. Can you help me?</a:t>
            </a:r>
          </a:p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A: I see. It takes some time before they (4)________ new students </a:t>
            </a:r>
          </a:p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in their circle of friends. My (5) ____________ is: Keep trying to</a:t>
            </a:r>
          </a:p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make friends.</a:t>
            </a:r>
          </a:p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B: OK. I'll try.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7663" y="5075238"/>
            <a:ext cx="2162175" cy="178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2063" y="5075238"/>
            <a:ext cx="232410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527425" y="2055813"/>
            <a:ext cx="176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worried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479550" y="2817813"/>
            <a:ext cx="176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trust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138738" y="2773363"/>
            <a:ext cx="176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lonely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042025" y="3170238"/>
            <a:ext cx="176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include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018088" y="3495675"/>
            <a:ext cx="176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suggestion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ldLvl="0" autoUpdateAnimBg="0"/>
      <p:bldP spid="12296" grpId="0" bldLvl="0" autoUpdateAnimBg="0"/>
      <p:bldP spid="12297" grpId="0" bldLvl="0" autoUpdateAnimBg="0"/>
      <p:bldP spid="12298" grpId="0" bldLvl="0" autoUpdateAnimBg="0"/>
      <p:bldP spid="12299" grpId="0" bldLvl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4_Office 主题 1">
      <a:dk1>
        <a:srgbClr val="000000"/>
      </a:dk1>
      <a:lt1>
        <a:srgbClr val="FFFFFF"/>
      </a:lt1>
      <a:dk2>
        <a:srgbClr val="FF0000"/>
      </a:dk2>
      <a:lt2>
        <a:srgbClr val="DCDCDC"/>
      </a:lt2>
      <a:accent1>
        <a:srgbClr val="333333"/>
      </a:accent1>
      <a:accent2>
        <a:srgbClr val="4D4D4D"/>
      </a:accent2>
      <a:accent3>
        <a:srgbClr val="FFFFFF"/>
      </a:accent3>
      <a:accent4>
        <a:srgbClr val="000000"/>
      </a:accent4>
      <a:accent5>
        <a:srgbClr val="ADADAD"/>
      </a:accent5>
      <a:accent6>
        <a:srgbClr val="454545"/>
      </a:accent6>
      <a:hlink>
        <a:srgbClr val="5F5F5F"/>
      </a:hlink>
      <a:folHlink>
        <a:srgbClr val="969696"/>
      </a:folHlink>
    </a:clrScheme>
    <a:fontScheme name="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FF0000"/>
        </a:dk2>
        <a:lt2>
          <a:srgbClr val="DCDCDC"/>
        </a:lt2>
        <a:accent1>
          <a:srgbClr val="333333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ADADAD"/>
        </a:accent5>
        <a:accent6>
          <a:srgbClr val="454545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1130</Words>
  <Application>Microsoft Office PowerPoint</Application>
  <PresentationFormat>全屏显示(4:3)</PresentationFormat>
  <Paragraphs>147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黑体</vt:lpstr>
      <vt:lpstr>华文行楷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2022-01-19T01:12:21Z</dcterms:created>
  <dcterms:modified xsi:type="dcterms:W3CDTF">2023-01-17T03:18:21Z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E777922E7A6C455196138F23A49B3A8A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