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1" hasCustomPrompt="1"/>
          </p:nvPr>
        </p:nvSpPr>
        <p:spPr>
          <a:xfrm flipV="1">
            <a:off x="2998464" y="3223352"/>
            <a:ext cx="3093427" cy="66923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2" hasCustomPrompt="1"/>
          </p:nvPr>
        </p:nvSpPr>
        <p:spPr>
          <a:xfrm>
            <a:off x="3896379" y="3223356"/>
            <a:ext cx="2195512" cy="66920"/>
          </a:xfrm>
          <a:solidFill>
            <a:srgbClr val="F7B90E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3" hasCustomPrompt="1"/>
          </p:nvPr>
        </p:nvSpPr>
        <p:spPr>
          <a:xfrm>
            <a:off x="4669492" y="3223038"/>
            <a:ext cx="1422399" cy="67238"/>
          </a:xfrm>
          <a:solidFill>
            <a:srgbClr val="92D050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2" name="图片占位符 21"/>
          <p:cNvSpPr>
            <a:spLocks noGrp="1"/>
          </p:cNvSpPr>
          <p:nvPr>
            <p:ph type="pic" sz="quarter" idx="14" hasCustomPrompt="1"/>
          </p:nvPr>
        </p:nvSpPr>
        <p:spPr>
          <a:xfrm>
            <a:off x="5434667" y="3223037"/>
            <a:ext cx="657225" cy="67239"/>
          </a:xfrm>
          <a:solidFill>
            <a:srgbClr val="2E75B6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462B39-54A6-40F4-A0A6-4A04B24B072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48ECD2-18A7-47B1-ABD0-E1200886B35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dirty="0" smtClean="0">
                <a:latin typeface="+mj-lt"/>
              </a:rPr>
              <a:t>a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337300" y="3356992"/>
            <a:ext cx="6333104" cy="773579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2</a:t>
            </a:r>
            <a:r>
              <a:rPr lang="zh-CN" altLang="en-US" dirty="0" smtClean="0"/>
              <a:t>课时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sz="quarter" idx="11"/>
          </p:nvPr>
        </p:nvSpPr>
        <p:spPr>
          <a:xfrm>
            <a:off x="2411760" y="3212976"/>
            <a:ext cx="4184187" cy="45719"/>
          </a:xfrm>
        </p:spPr>
      </p:sp>
      <p:sp>
        <p:nvSpPr>
          <p:cNvPr id="4" name="图片占位符 3"/>
          <p:cNvSpPr>
            <a:spLocks noGrp="1"/>
          </p:cNvSpPr>
          <p:nvPr>
            <p:ph type="pic" sz="quarter" idx="12"/>
          </p:nvPr>
        </p:nvSpPr>
        <p:spPr>
          <a:xfrm flipV="1">
            <a:off x="3626285" y="3212981"/>
            <a:ext cx="2969662" cy="45719"/>
          </a:xfrm>
        </p:spPr>
      </p:sp>
      <p:sp>
        <p:nvSpPr>
          <p:cNvPr id="5" name="图片占位符 4"/>
          <p:cNvSpPr>
            <a:spLocks noGrp="1"/>
          </p:cNvSpPr>
          <p:nvPr>
            <p:ph type="pic" sz="quarter" idx="13"/>
          </p:nvPr>
        </p:nvSpPr>
        <p:spPr>
          <a:xfrm flipV="1">
            <a:off x="4672002" y="3212663"/>
            <a:ext cx="1923945" cy="45719"/>
          </a:xfrm>
        </p:spPr>
      </p:sp>
      <p:sp>
        <p:nvSpPr>
          <p:cNvPr id="6" name="图片占位符 5"/>
          <p:cNvSpPr>
            <a:spLocks noGrp="1"/>
          </p:cNvSpPr>
          <p:nvPr>
            <p:ph type="pic" sz="quarter" idx="14"/>
          </p:nvPr>
        </p:nvSpPr>
        <p:spPr>
          <a:xfrm flipV="1">
            <a:off x="5706983" y="3212662"/>
            <a:ext cx="888966" cy="45719"/>
          </a:xfrm>
        </p:spPr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755576" y="1844824"/>
            <a:ext cx="7545579" cy="1325880"/>
          </a:xfrm>
        </p:spPr>
        <p:txBody>
          <a:bodyPr/>
          <a:lstStyle/>
          <a:p>
            <a:r>
              <a:rPr lang="en-US" altLang="zh-CN" sz="5400" dirty="0"/>
              <a:t>What </a:t>
            </a:r>
            <a:r>
              <a:rPr lang="en-US" altLang="zh-CN" sz="5400" dirty="0" err="1"/>
              <a:t>colour</a:t>
            </a:r>
            <a:r>
              <a:rPr lang="en-US" altLang="zh-CN" sz="5400" dirty="0"/>
              <a:t> is it?</a:t>
            </a:r>
            <a:endParaRPr lang="zh-CN" altLang="en-US" sz="5400" dirty="0"/>
          </a:p>
        </p:txBody>
      </p:sp>
      <p:sp>
        <p:nvSpPr>
          <p:cNvPr id="8" name="矩形 7"/>
          <p:cNvSpPr/>
          <p:nvPr/>
        </p:nvSpPr>
        <p:spPr>
          <a:xfrm>
            <a:off x="12603" y="4725144"/>
            <a:ext cx="9131397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Homework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idx="1"/>
          </p:nvPr>
        </p:nvSpPr>
        <p:spPr>
          <a:xfrm>
            <a:off x="2094364" y="2430860"/>
            <a:ext cx="5934020" cy="1286172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1.Sing the song again.</a:t>
            </a:r>
          </a:p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2.Use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“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What colo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is it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”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to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make a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dialogue.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49250" y="2789238"/>
            <a:ext cx="39354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9600" dirty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ll</a:t>
            </a:r>
            <a:r>
              <a:rPr lang="zh-CN" altLang="en-US" sz="9600" dirty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w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347663" y="3492500"/>
            <a:ext cx="3576637" cy="7938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327025" y="4005263"/>
            <a:ext cx="3452813" cy="2540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327025" y="4510088"/>
            <a:ext cx="3452813" cy="17462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347663" y="2986088"/>
            <a:ext cx="3503612" cy="11112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103" name="自由曲线 100"/>
          <p:cNvSpPr/>
          <p:nvPr/>
        </p:nvSpPr>
        <p:spPr bwMode="auto">
          <a:xfrm>
            <a:off x="928688" y="865188"/>
            <a:ext cx="0" cy="158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0" y="0"/>
                  <a:pt x="21600" y="21600"/>
                  <a:pt x="21600" y="21600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148064" y="1268760"/>
            <a:ext cx="26532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a 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yellow bus.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106" name="Picture 10" descr="49441198c9025f19-65e9431cca1f237d-1331ddf8c1c275d4b4e21d5d63a5e5f4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 bwMode="auto">
          <a:xfrm>
            <a:off x="4499992" y="1844824"/>
            <a:ext cx="3829073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ldLvl="0" autoUpdateAnimBg="0"/>
      <p:bldP spid="4104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04788" y="2789238"/>
            <a:ext cx="350361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gr</a:t>
            </a:r>
            <a:r>
              <a:rPr lang="zh-CN" altLang="en-US" sz="9600" dirty="0">
                <a:solidFill>
                  <a:srgbClr val="FF0000"/>
                </a:solidFill>
                <a:latin typeface="Times New Roman" panose="02020603050405020304" pitchFamily="18" charset="0"/>
              </a:rPr>
              <a:t>ee</a:t>
            </a:r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 flipV="1">
            <a:off x="347663" y="3471863"/>
            <a:ext cx="2620962" cy="2063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327025" y="4021138"/>
            <a:ext cx="2641600" cy="9525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327025" y="4527550"/>
            <a:ext cx="2641600" cy="9525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347663" y="2974975"/>
            <a:ext cx="2620962" cy="11113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7" name="自由曲线 100"/>
          <p:cNvSpPr/>
          <p:nvPr/>
        </p:nvSpPr>
        <p:spPr bwMode="auto">
          <a:xfrm>
            <a:off x="928688" y="865188"/>
            <a:ext cx="0" cy="158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0" y="0"/>
                  <a:pt x="21600" y="21600"/>
                  <a:pt x="21600" y="21600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941022" y="936423"/>
            <a:ext cx="23775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What 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colo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it?</a:t>
            </a:r>
          </a:p>
        </p:txBody>
      </p:sp>
      <p:pic>
        <p:nvPicPr>
          <p:cNvPr id="5129" name="Picture 9" descr="100920162792791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 bwMode="auto">
          <a:xfrm>
            <a:off x="3817526" y="2321177"/>
            <a:ext cx="4624566" cy="3809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508104" y="1628800"/>
            <a:ext cx="14148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It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’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green.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utoUpdateAnimBg="0"/>
      <p:bldP spid="5128" grpId="0" bldLvl="0" autoUpdateAnimBg="0"/>
      <p:bldP spid="5130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49441198c9025f19-65e9431cca1f237d-1331ddf8c1c275d4b4e21d5d63a5e5f4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395536" y="4581128"/>
            <a:ext cx="1009650" cy="860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5" name="Picture 3" descr="6963706_181724690166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1680" y="2132856"/>
            <a:ext cx="278130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987675" y="50800"/>
            <a:ext cx="4608513" cy="2011363"/>
          </a:xfrm>
          <a:prstGeom prst="cloudCallout">
            <a:avLst>
              <a:gd name="adj1" fmla="val -35514"/>
              <a:gd name="adj2" fmla="val 96954"/>
            </a:avLst>
          </a:prstGeom>
          <a:solidFill>
            <a:srgbClr val="FAFBA3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 Hi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Gao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Wei. </a:t>
            </a:r>
            <a:endParaRPr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 have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 new bus.</a:t>
            </a:r>
          </a:p>
        </p:txBody>
      </p:sp>
      <p:pic>
        <p:nvPicPr>
          <p:cNvPr id="8197" name="Picture 5" descr="2008530163530482_2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6228184" y="2276872"/>
            <a:ext cx="2444750" cy="381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2008530163530482_2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6588224" y="2727709"/>
            <a:ext cx="2444750" cy="38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 descr="49441198c9025f19-65e9431cca1f237d-1331ddf8c1c275d4b4e21d5d63a5e5f4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381077" y="4797152"/>
            <a:ext cx="1009650" cy="860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19" name="Picture 3" descr="6963706_181724690166_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35696" y="2271330"/>
            <a:ext cx="278130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4499992" y="-8166"/>
            <a:ext cx="3096493" cy="2006600"/>
          </a:xfrm>
          <a:prstGeom prst="cloudCallout">
            <a:avLst>
              <a:gd name="adj1" fmla="val 26542"/>
              <a:gd name="adj2" fmla="val 104810"/>
            </a:avLst>
          </a:prstGeom>
          <a:solidFill>
            <a:srgbClr val="FAFBA3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Really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! 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What 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colo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it?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684213" y="1630363"/>
            <a:ext cx="1800225" cy="609600"/>
          </a:xfrm>
          <a:prstGeom prst="wedgeRoundRectCallout">
            <a:avLst>
              <a:gd name="adj1" fmla="val 61913"/>
              <a:gd name="adj2" fmla="val 111095"/>
              <a:gd name="adj3" fmla="val 16667"/>
            </a:avLst>
          </a:prstGeom>
          <a:solidFill>
            <a:srgbClr val="B8FF9F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Guess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ldLvl="0" animBg="1" autoUpdateAnimBg="0"/>
      <p:bldP spid="9222" grpId="0" bldLvl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2008530163530482_2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6588125" y="2924943"/>
            <a:ext cx="2444750" cy="381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7165975" y="47625"/>
            <a:ext cx="1511300" cy="646113"/>
          </a:xfrm>
          <a:prstGeom prst="wedgeEllipseCallout">
            <a:avLst>
              <a:gd name="adj1" fmla="val -32569"/>
              <a:gd name="adj2" fmla="val 94444"/>
            </a:avLst>
          </a:prstGeom>
          <a:solidFill>
            <a:srgbClr val="FF0000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Red?</a:t>
            </a:r>
          </a:p>
        </p:txBody>
      </p:sp>
      <p:pic>
        <p:nvPicPr>
          <p:cNvPr id="10244" name="Picture 4" descr="6963706_181724690166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97025" y="2488775"/>
            <a:ext cx="2781300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5" name="Picture 5" descr="49441198c9025f19-65e9431cca1f237d-1331ddf8c1c275d4b4e21d5d63a5e5f4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466725" y="5013176"/>
            <a:ext cx="1009650" cy="860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2625725" y="46038"/>
            <a:ext cx="914400" cy="609600"/>
          </a:xfrm>
          <a:prstGeom prst="wedgeRoundRectCallout">
            <a:avLst>
              <a:gd name="adj1" fmla="val -33333"/>
              <a:gd name="adj2" fmla="val 78616"/>
              <a:gd name="adj3" fmla="val 16667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dirty="0">
                <a:latin typeface="Times New Roman" panose="02020603050405020304" pitchFamily="18" charset="0"/>
              </a:rPr>
              <a:t>No!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6873875" y="981075"/>
            <a:ext cx="1779588" cy="609600"/>
          </a:xfrm>
          <a:prstGeom prst="wedgeEllipseCallout">
            <a:avLst>
              <a:gd name="adj1" fmla="val 144"/>
              <a:gd name="adj2" fmla="val 106356"/>
            </a:avLst>
          </a:prstGeom>
          <a:solidFill>
            <a:schemeClr val="accent2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Blue?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1908175" y="839788"/>
            <a:ext cx="2159000" cy="646112"/>
          </a:xfrm>
          <a:prstGeom prst="wedgeRoundRectCallout">
            <a:avLst>
              <a:gd name="adj1" fmla="val -26616"/>
              <a:gd name="adj2" fmla="val 91218"/>
              <a:gd name="adj3" fmla="val 16667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dirty="0">
                <a:latin typeface="Times New Roman" panose="02020603050405020304" pitchFamily="18" charset="0"/>
              </a:rPr>
              <a:t>No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, no</a:t>
            </a:r>
            <a:r>
              <a:rPr lang="zh-CN" altLang="en-US" sz="2400" dirty="0"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6516688" y="1917700"/>
            <a:ext cx="2089150" cy="609600"/>
          </a:xfrm>
          <a:prstGeom prst="wedgeEllipseCallout">
            <a:avLst>
              <a:gd name="adj1" fmla="val -12481"/>
              <a:gd name="adj2" fmla="val 121875"/>
            </a:avLst>
          </a:prstGeom>
          <a:solidFill>
            <a:srgbClr val="B8FF9F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Green?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1908175" y="1773238"/>
            <a:ext cx="3095625" cy="792162"/>
          </a:xfrm>
          <a:prstGeom prst="wedgeRoundRectCallout">
            <a:avLst>
              <a:gd name="adj1" fmla="val 3620"/>
              <a:gd name="adj2" fmla="val 79292"/>
              <a:gd name="adj3" fmla="val 16667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dirty="0">
                <a:latin typeface="Times New Roman" panose="02020603050405020304" pitchFamily="18" charset="0"/>
              </a:rPr>
              <a:t>No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, no, no</a:t>
            </a:r>
            <a:r>
              <a:rPr lang="zh-CN" altLang="en-US" sz="2400" dirty="0">
                <a:latin typeface="Times New Roman" panose="02020603050405020304" pitchFamily="18" charset="0"/>
              </a:rPr>
              <a:t>!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ldLvl="0" animBg="1" autoUpdateAnimBg="0"/>
      <p:bldP spid="10246" grpId="0" bldLvl="0" animBg="1" autoUpdateAnimBg="0"/>
      <p:bldP spid="10247" grpId="0" bldLvl="0" animBg="1" autoUpdateAnimBg="0"/>
      <p:bldP spid="10248" grpId="0" bldLvl="0" animBg="1" autoUpdateAnimBg="0"/>
      <p:bldP spid="10249" grpId="0" bldLvl="0" animBg="1" autoUpdateAnimBg="0"/>
      <p:bldP spid="10250" grpId="0" bldLvl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6963706_181724690166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2397608"/>
            <a:ext cx="2781300" cy="42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 descr="49441198c9025f19-65e9431cca1f237d-1331ddf8c1c275d4b4e21d5d63a5e5f4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4155671" y="3789040"/>
            <a:ext cx="2016869" cy="1728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4787900" y="333375"/>
            <a:ext cx="3168650" cy="1074738"/>
          </a:xfrm>
          <a:prstGeom prst="cloudCallout">
            <a:avLst>
              <a:gd name="adj1" fmla="val 41884"/>
              <a:gd name="adj2" fmla="val 167199"/>
            </a:avLst>
          </a:prstGeom>
          <a:solidFill>
            <a:srgbClr val="FAFBA3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  Yellow?</a:t>
            </a:r>
          </a:p>
        </p:txBody>
      </p:sp>
      <p:pic>
        <p:nvPicPr>
          <p:cNvPr id="11269" name="Picture 5" descr="2008530163530482_2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6398366" y="2636912"/>
            <a:ext cx="2444750" cy="38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1835150" y="1270000"/>
            <a:ext cx="1873250" cy="896938"/>
          </a:xfrm>
          <a:prstGeom prst="wedgeEllipseCallout">
            <a:avLst>
              <a:gd name="adj1" fmla="val -27407"/>
              <a:gd name="adj2" fmla="val 109792"/>
            </a:avLst>
          </a:prstGeom>
          <a:solidFill>
            <a:srgbClr val="B8FF9F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Yes!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 autoUpdateAnimBg="0"/>
      <p:bldP spid="11270" grpId="0" bldLvl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idx="1"/>
          </p:nvPr>
        </p:nvSpPr>
        <p:spPr>
          <a:xfrm>
            <a:off x="2411760" y="476672"/>
            <a:ext cx="5399583" cy="496855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Peter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Hi, Gao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Wei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have a new bus.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Gao Wei: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Really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!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What colo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is it?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Peter: Guess.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Gao Wei: Red?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Peter: No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altLang="zh-CN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Gao Wei: Blue?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Peter: No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no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Gao Wei: Green?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Peter: No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no, no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Gao Wei: Yellow?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Peter: Yes!</a:t>
            </a:r>
          </a:p>
          <a:p>
            <a:pPr>
              <a:lnSpc>
                <a:spcPct val="90000"/>
              </a:lnSpc>
              <a:buFontTx/>
              <a:buNone/>
            </a:pP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Let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’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sing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idx="1"/>
          </p:nvPr>
        </p:nvSpPr>
        <p:spPr>
          <a:xfrm>
            <a:off x="2555776" y="2636912"/>
            <a:ext cx="3816424" cy="792088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Who is wearing green today?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What colour is it-Lesson 26_课件1</Template>
  <TotalTime>0</TotalTime>
  <Words>181</Words>
  <Application>Microsoft Office PowerPoint</Application>
  <PresentationFormat>全屏显示(4:3)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What colour is it?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Let’s sing</vt:lpstr>
      <vt:lpstr>Homework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2020-05-25T08:34:00Z</dcterms:created>
  <dcterms:modified xsi:type="dcterms:W3CDTF">2023-01-17T03:18:48Z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97CF854FC6864ADDA5FE1D31AAA11A36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