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sldIdLst>
    <p:sldId id="258" r:id="rId2"/>
    <p:sldId id="269" r:id="rId3"/>
    <p:sldId id="292" r:id="rId4"/>
    <p:sldId id="295" r:id="rId5"/>
    <p:sldId id="296" r:id="rId6"/>
    <p:sldId id="352" r:id="rId7"/>
    <p:sldId id="271" r:id="rId8"/>
    <p:sldId id="343" r:id="rId9"/>
    <p:sldId id="302" r:id="rId10"/>
    <p:sldId id="277" r:id="rId11"/>
    <p:sldId id="353" r:id="rId12"/>
    <p:sldId id="303" r:id="rId13"/>
    <p:sldId id="344" r:id="rId14"/>
    <p:sldId id="345" r:id="rId15"/>
    <p:sldId id="306" r:id="rId16"/>
    <p:sldId id="315" r:id="rId17"/>
    <p:sldId id="340" r:id="rId18"/>
    <p:sldId id="341" r:id="rId19"/>
    <p:sldId id="354" r:id="rId20"/>
    <p:sldId id="317" r:id="rId21"/>
    <p:sldId id="347" r:id="rId22"/>
    <p:sldId id="355" r:id="rId23"/>
    <p:sldId id="318" r:id="rId24"/>
    <p:sldId id="319" r:id="rId25"/>
    <p:sldId id="356" r:id="rId26"/>
    <p:sldId id="322" r:id="rId27"/>
    <p:sldId id="349" r:id="rId28"/>
    <p:sldId id="351" r:id="rId29"/>
    <p:sldId id="357" r:id="rId30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443" autoAdjust="0"/>
  </p:normalViewPr>
  <p:slideViewPr>
    <p:cSldViewPr snapToGrid="0">
      <p:cViewPr>
        <p:scale>
          <a:sx n="80" d="100"/>
          <a:sy n="80" d="100"/>
        </p:scale>
        <p:origin x="-942" y="-8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42888" y="1431925"/>
            <a:ext cx="6872287" cy="3865563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496768" y="1980031"/>
            <a:ext cx="9553265" cy="2361259"/>
            <a:chOff x="3940" y="1595"/>
            <a:chExt cx="11117" cy="3435"/>
          </a:xfrm>
        </p:grpSpPr>
        <p:sp>
          <p:nvSpPr>
            <p:cNvPr id="3" name="Rectangle 5"/>
            <p:cNvSpPr/>
            <p:nvPr/>
          </p:nvSpPr>
          <p:spPr>
            <a:xfrm>
              <a:off x="3940" y="4000"/>
              <a:ext cx="11117" cy="10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Reading</a:t>
              </a:r>
              <a:endParaRPr lang="zh-CN" altLang="en-US" sz="40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56" y="1595"/>
              <a:ext cx="11101" cy="1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b="1" dirty="0" smtClean="0">
                  <a:latin typeface="微软雅黑" panose="020B0503020204020204" charset="-122"/>
                  <a:ea typeface="微软雅黑" panose="020B0503020204020204" charset="-122"/>
                </a:rPr>
                <a:t>Unit 1</a:t>
              </a:r>
              <a:r>
                <a:rPr lang="zh-CN" altLang="en-US" sz="6000" b="1" dirty="0" smtClean="0">
                  <a:latin typeface="微软雅黑" panose="020B0503020204020204" charset="-122"/>
                  <a:ea typeface="微软雅黑" panose="020B0503020204020204" charset="-122"/>
                </a:rPr>
                <a:t>　</a:t>
              </a:r>
              <a:r>
                <a:rPr lang="en-US" altLang="zh-CN" sz="6000" b="1" dirty="0" smtClean="0">
                  <a:latin typeface="微软雅黑" panose="020B0503020204020204" charset="-122"/>
                  <a:ea typeface="微软雅黑" panose="020B0503020204020204" charset="-122"/>
                </a:rPr>
                <a:t>This is me!</a:t>
              </a:r>
              <a:endParaRPr lang="zh-CN" altLang="en-US" sz="60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75233" y="1924168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5658353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3793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5139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188" y="2254688"/>
            <a:ext cx="10755507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翻译句子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欢迎来到中国！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811844" y="3848306"/>
            <a:ext cx="391453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 to China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！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188" y="1637188"/>
            <a:ext cx="10755507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单项填空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攀枝花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—You gave me a lot of help. Thank you.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You're welcome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Don't thank me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Don't say so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This is what I should do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583740" y="3230788"/>
            <a:ext cx="45881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1320232"/>
            <a:ext cx="8713787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play football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踢足球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75229" y="2341688"/>
            <a:ext cx="11011720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often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play football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weekends.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我经常在周末踢足球。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647016" y="2170649"/>
            <a:ext cx="11214337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play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作动词，意为“玩；打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踢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球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，后接表示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或棋类运动的名词时，名词前不加任何冠词。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 often plays basketball with his classmates.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汤姆经常和他的同学们打篮球。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9965586" y="2338721"/>
            <a:ext cx="101908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球类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41878" y="1381966"/>
            <a:ext cx="11214337" cy="34671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play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作动词，还可译为“吹；拉；弹；演奏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乐器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，后接表示乐器的名词时，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名词前要加定冠词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girl plays the piano quite well.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这个女孩弹钢琴弹得很好。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4157663" y="2929828"/>
            <a:ext cx="9131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036352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170972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33768" y="1817615"/>
            <a:ext cx="11030352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likes playing ________ piano. Her brother likes playing ________ basketball.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the; 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a; the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/; the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the; /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47766" y="4553339"/>
            <a:ext cx="11454530" cy="119885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考查冠词的用法。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play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后接球类运动名词时，名词前不加冠词；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play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后接乐器类名词时，名词前需加定冠词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the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。故选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848906" y="2027321"/>
            <a:ext cx="52121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186226"/>
            <a:ext cx="1422184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28580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76497" y="1774874"/>
            <a:ext cx="11110452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I'm 12 years old.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我十二岁。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91783" y="2697251"/>
            <a:ext cx="10443017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表达“某人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岁”可以用句型“主语＋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＋数字＋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year(s)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，其中“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可以省略。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Lucy is 7 (years old).  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露西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岁。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859910" y="3552127"/>
            <a:ext cx="170714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year(s) old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43469" y="875805"/>
            <a:ext cx="11129930" cy="563231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对年龄进行提问，常用句型“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 is/are…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？”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—How old are you? 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你多大了？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—I'm 13 years old. 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我十三岁。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(2)“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基数词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­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名词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单数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)­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形容词”构成的复合形容词作定语，后面带名词；“基数词＋名词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复数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＋形容词”在句中作表语，后面不带名词。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sister is a 7­year­old girl.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我妹妹是一个七岁的女孩。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sister is 7 years old.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我妹妹七岁了。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7740479" y="1122556"/>
            <a:ext cx="133226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old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773739" y="95433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371" y="108895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06472" y="1557795"/>
            <a:ext cx="10755507" cy="34671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“你弟弟多大了？”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“他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岁。”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—______ ______ is your brother?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—______ 10 ______ 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351553" y="3842005"/>
            <a:ext cx="238917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       old</a:t>
            </a:r>
          </a:p>
        </p:txBody>
      </p:sp>
      <p:sp>
        <p:nvSpPr>
          <p:cNvPr id="8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304053" y="4518896"/>
            <a:ext cx="406359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He's              years         old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06472" y="1557795"/>
            <a:ext cx="10755507" cy="416434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单项填空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I'm ________ and I have an ________ sister.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15­year­old; 11­year­old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15 years old; 11 years old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15 years old; 11­year­old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15­year­old; 11 years old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897820" y="2464469"/>
            <a:ext cx="51287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8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28825" y="2481943"/>
          <a:ext cx="9962339" cy="3198387"/>
        </p:xfrm>
        <a:graphic>
          <a:graphicData uri="http://schemas.openxmlformats.org/drawingml/2006/table">
            <a:tbl>
              <a:tblPr/>
              <a:tblGrid>
                <a:gridCol w="2998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3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8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年级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ɡreɪd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学生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'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stjuːdnt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阅读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'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riːdɪŋ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同班同学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'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klɑːsmeɪt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6958634" y="2712983"/>
            <a:ext cx="10134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grade</a:t>
            </a: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7420724" y="3496001"/>
            <a:ext cx="152157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student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27"/>
          <p:cNvSpPr>
            <a:spLocks noChangeArrowheads="1"/>
          </p:cNvSpPr>
          <p:nvPr/>
        </p:nvSpPr>
        <p:spPr bwMode="auto">
          <a:xfrm>
            <a:off x="7016966" y="4267897"/>
            <a:ext cx="118737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reading</a:t>
            </a: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8251998" y="5051670"/>
            <a:ext cx="144943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classmate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11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80962" y="917034"/>
            <a:ext cx="11301522" cy="138967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 let's meet my new classmates.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现在让我们见见我的新同学们吧。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70764" y="2553702"/>
            <a:ext cx="10840388" cy="27746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这是一个表示邀请、建议的祈使句。“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Let's do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为固定句型，意为“让我们做某事吧”。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let's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后面要接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Let's go and look at our pictures.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让我们去看看我们的图片吧。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9406384" y="3403589"/>
            <a:ext cx="199392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动词原形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39388" y="1402053"/>
            <a:ext cx="11305308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(1)let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作动词，常用于“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结构，意为“让某人做某事”；其否定形式为“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________ do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，意为“让某人不做某事”。该结构中的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作宾语，可以是名词或代词，代词要用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形式。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 him not play with fire.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让他不要玩火。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6093176" y="2299191"/>
            <a:ext cx="64013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868032" y="3652977"/>
            <a:ext cx="85389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宾格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39388" y="1368302"/>
            <a:ext cx="11305308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其他表示建议的常用句型：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Shall we…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 我们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好吗？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not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＋动词原形？ 为什么不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呢？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don't you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＋动词原形？ 你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你们为什么不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呢？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What/How about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＋名词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代词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动名词？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怎么样？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347766" y="4553339"/>
            <a:ext cx="11454530" cy="119885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考查固定搭配。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let </a:t>
            </a:r>
            <a:r>
              <a:rPr lang="en-US" altLang="zh-CN" sz="2600" b="1" dirty="0" err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sb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 do </a:t>
            </a:r>
            <a:r>
              <a:rPr lang="en-US" altLang="zh-CN" sz="2600" b="1" dirty="0" err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sth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意为“让某人做某事”，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let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后的人称代词应用宾格形式，故选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4" name="Rectangle 9"/>
          <p:cNvSpPr/>
          <p:nvPr/>
        </p:nvSpPr>
        <p:spPr>
          <a:xfrm>
            <a:off x="746443" y="1240536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375156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1063" y="1797591"/>
            <a:ext cx="1075550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Bob likes playing basketball very much. But his father doesn't let ________ it.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 do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do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him do  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him to do 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071506" y="2696052"/>
            <a:ext cx="48416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62850" y="828924"/>
            <a:ext cx="11137748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Sandy.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这是桑迪。</a:t>
            </a: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739003" y="1505874"/>
            <a:ext cx="10840388" cy="48521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＋某人．” 意为 “这是某人”，用来介绍某人。其复数形式为“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＋某些人．”介绍的原则是：先将男士介绍给女士、晚辈介绍给长辈、职位低的介绍给职位高的。经介绍相识后，通常用 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Nice/Glad to meet you.”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问好。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Andy, my brother.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这是安迪，我哥哥。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Dad, these are my classmates, Simon and Kitty. </a:t>
            </a:r>
          </a:p>
          <a:p>
            <a:pPr algn="just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爸爸，这是我的同学西蒙和基蒂。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790706" y="1702231"/>
            <a:ext cx="109252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5025635" y="2386570"/>
            <a:ext cx="190955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are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739003" y="2238071"/>
            <a:ext cx="10840388" cy="148540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在电话用语中，“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is…”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表示 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________……”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，用来介绍自己。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8193975" y="2450377"/>
            <a:ext cx="97377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我是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108674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256942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1063" y="1708446"/>
            <a:ext cx="10755507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(1)Hello, Lucy! ________ my good friend, Andy.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 name is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is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is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(2)—This is Simon, Betty.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—________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I'm Betty.  			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 bye, Simon.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are you, Simon?  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Nice to meet you, Simon. 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613704" y="1919184"/>
            <a:ext cx="44765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511772" y="4674260"/>
            <a:ext cx="44765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1320232"/>
            <a:ext cx="8713787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 is good at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Maths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他擅长数学。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75229" y="2482316"/>
            <a:ext cx="11011720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 good at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意为“擅长”，后接名词、代词或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sister is good at making model planes.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我姐姐擅长做飞机模型。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647016" y="4744944"/>
            <a:ext cx="11214337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 good at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的同义短语为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well in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9514681" y="2647480"/>
            <a:ext cx="114936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动名词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966174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114442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61063" y="1649071"/>
            <a:ext cx="1075550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Jim is good ________ English and does well ________ English exams.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at; at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in; in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in; at  	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at; in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47766" y="4517714"/>
            <a:ext cx="11454530" cy="119885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 be good at 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为固定搭配，意为“擅长”；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do well in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为固定搭配，意为“在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方面做得好”，与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be good at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为同义短语。故答案为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008062" y="1871690"/>
            <a:ext cx="40015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 descr="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6259" y="1983179"/>
            <a:ext cx="11263116" cy="3788229"/>
          </a:xfrm>
          <a:prstGeom prst="rect">
            <a:avLst/>
          </a:prstGeom>
        </p:spPr>
      </p:pic>
      <p:sp>
        <p:nvSpPr>
          <p:cNvPr id="4" name="Rectangle 9"/>
          <p:cNvSpPr/>
          <p:nvPr/>
        </p:nvSpPr>
        <p:spPr>
          <a:xfrm>
            <a:off x="746443" y="1186226"/>
            <a:ext cx="1422184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课文回顾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128580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061792" y="2149434"/>
            <a:ext cx="66211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9372535" y="2149435"/>
            <a:ext cx="93524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</a:t>
            </a: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4859911" y="2755075"/>
            <a:ext cx="120838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4836162" y="3384468"/>
            <a:ext cx="112525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tall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7935621" y="3396342"/>
            <a:ext cx="10421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sports</a:t>
            </a: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5619932" y="4001985"/>
            <a:ext cx="6383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tall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8303755" y="4013859"/>
            <a:ext cx="7333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slim</a:t>
            </a: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4396774" y="4607627"/>
            <a:ext cx="7808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</a:t>
            </a: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7888118" y="4619502"/>
            <a:ext cx="9827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music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10203806" y="5237018"/>
            <a:ext cx="11015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Maths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562159"/>
          <a:ext cx="9962339" cy="3749675"/>
        </p:xfrm>
        <a:graphic>
          <a:graphicData uri="http://schemas.openxmlformats.org/drawingml/2006/table">
            <a:tbl>
              <a:tblPr/>
              <a:tblGrid>
                <a:gridCol w="3007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5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after school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2. 12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岁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擅长于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来自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7247541" y="2071354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放学后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5743086" y="2849747"/>
            <a:ext cx="175721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12 years old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38"/>
          <p:cNvSpPr>
            <a:spLocks noChangeArrowheads="1"/>
          </p:cNvSpPr>
          <p:nvPr/>
        </p:nvSpPr>
        <p:spPr bwMode="auto">
          <a:xfrm>
            <a:off x="6360604" y="3633521"/>
            <a:ext cx="15359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 good at</a:t>
            </a:r>
          </a:p>
        </p:txBody>
      </p:sp>
      <p:sp>
        <p:nvSpPr>
          <p:cNvPr id="11" name="矩形 38"/>
          <p:cNvSpPr>
            <a:spLocks noChangeArrowheads="1"/>
          </p:cNvSpPr>
          <p:nvPr/>
        </p:nvSpPr>
        <p:spPr bwMode="auto">
          <a:xfrm>
            <a:off x="5695585" y="4429167"/>
            <a:ext cx="205780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be/come from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7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630399"/>
          <a:ext cx="10508249" cy="4060709"/>
        </p:xfrm>
        <a:graphic>
          <a:graphicData uri="http://schemas.openxmlformats.org/drawingml/2006/table">
            <a:tbl>
              <a:tblPr/>
              <a:tblGrid>
                <a:gridCol w="231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89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I ________ ________.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我喜欢阅读。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 Now ________ ________ my new 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现在让我们见见我的新同学们吧。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4610363" y="2299244"/>
            <a:ext cx="288297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love            reading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5270561" y="3854206"/>
            <a:ext cx="601099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let's             meet                          classmates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87381" y="1166373"/>
          <a:ext cx="11013216" cy="4060709"/>
        </p:xfrm>
        <a:graphic>
          <a:graphicData uri="http://schemas.openxmlformats.org/drawingml/2006/table">
            <a:tbl>
              <a:tblPr/>
              <a:tblGrid>
                <a:gridCol w="2440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72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 I often ________ ________ ________ 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放学后我经常踢足球。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 She is  ________ and ________.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她既高又苗条。</a:t>
                      </a:r>
                      <a:endParaRPr kumimoji="0" lang="en-US" altLang="zh-CN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5021008" y="1866989"/>
            <a:ext cx="69255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play           football           after           school　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4989430" y="3429360"/>
            <a:ext cx="328767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tall                        slim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87381" y="1190123"/>
          <a:ext cx="11013216" cy="4060709"/>
        </p:xfrm>
        <a:graphic>
          <a:graphicData uri="http://schemas.openxmlformats.org/drawingml/2006/table">
            <a:tbl>
              <a:tblPr/>
              <a:tblGrid>
                <a:gridCol w="2440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72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课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文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初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判断正误：正确的写“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T”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，错误的写“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F”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)1. Millie often plays football after school.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)2. Sandy does not have long hair.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)3. Daniel comes from Nanjing.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3441590" y="2638885"/>
            <a:ext cx="3228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3467595" y="3417486"/>
            <a:ext cx="38001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3457507" y="4225010"/>
            <a:ext cx="44947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877003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201162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2579023"/>
            <a:ext cx="8713787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welcome 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欢迎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02525" y="3625713"/>
            <a:ext cx="10206502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Welcome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Class 1, Grade 7!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欢迎来到七年级一班！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Welcome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our school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！欢迎来到我们学校！</a:t>
            </a:r>
          </a:p>
        </p:txBody>
      </p:sp>
      <p:sp>
        <p:nvSpPr>
          <p:cNvPr id="13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4939" y="1280907"/>
            <a:ext cx="11086006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“Welcome to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＋地点！”意为“欢迎来到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，但若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welcome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后面接地点副词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home, here, there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等时，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要省略。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Welcome here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！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欢迎来这儿！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9405245" y="2185758"/>
            <a:ext cx="117565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41878" y="1201968"/>
            <a:ext cx="11214337" cy="4159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“You're welcome.”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意为“不用谢，别客气”，通常用作别人对你表示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时的答语。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—Thank you.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谢谢你。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—You're welcome.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不用谢。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别客气。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398916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2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Reading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2878152" y="2055132"/>
            <a:ext cx="86257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感谢　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1375</Words>
  <Application>Microsoft Office PowerPoint</Application>
  <PresentationFormat>宽屏</PresentationFormat>
  <Paragraphs>230</Paragraphs>
  <Slides>29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9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2023-01-17T03:19:05Z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C757EFBC81B04DE8904502DB759021ED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